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410" r:id="rId2"/>
    <p:sldId id="284" r:id="rId3"/>
    <p:sldId id="310" r:id="rId4"/>
    <p:sldId id="281" r:id="rId5"/>
    <p:sldId id="331" r:id="rId6"/>
    <p:sldId id="332" r:id="rId7"/>
    <p:sldId id="546" r:id="rId8"/>
    <p:sldId id="547" r:id="rId9"/>
    <p:sldId id="358" r:id="rId10"/>
    <p:sldId id="534" r:id="rId11"/>
    <p:sldId id="272" r:id="rId12"/>
    <p:sldId id="330" r:id="rId13"/>
    <p:sldId id="329" r:id="rId14"/>
    <p:sldId id="507" r:id="rId15"/>
    <p:sldId id="354" r:id="rId16"/>
    <p:sldId id="333" r:id="rId17"/>
    <p:sldId id="344" r:id="rId18"/>
    <p:sldId id="408" r:id="rId19"/>
    <p:sldId id="353" r:id="rId20"/>
    <p:sldId id="352" r:id="rId21"/>
    <p:sldId id="270" r:id="rId22"/>
    <p:sldId id="351" r:id="rId23"/>
    <p:sldId id="275" r:id="rId24"/>
    <p:sldId id="282" r:id="rId25"/>
    <p:sldId id="543" r:id="rId26"/>
    <p:sldId id="535" r:id="rId27"/>
    <p:sldId id="540" r:id="rId28"/>
    <p:sldId id="539" r:id="rId29"/>
    <p:sldId id="544" r:id="rId30"/>
    <p:sldId id="411" r:id="rId31"/>
    <p:sldId id="426" r:id="rId32"/>
    <p:sldId id="427" r:id="rId33"/>
    <p:sldId id="428" r:id="rId34"/>
    <p:sldId id="429" r:id="rId35"/>
    <p:sldId id="396" r:id="rId36"/>
    <p:sldId id="401" r:id="rId37"/>
    <p:sldId id="430" r:id="rId38"/>
    <p:sldId id="386" r:id="rId39"/>
    <p:sldId id="262" r:id="rId40"/>
    <p:sldId id="308" r:id="rId41"/>
    <p:sldId id="402" r:id="rId42"/>
    <p:sldId id="340" r:id="rId43"/>
    <p:sldId id="545" r:id="rId44"/>
    <p:sldId id="407" r:id="rId45"/>
    <p:sldId id="397" r:id="rId46"/>
    <p:sldId id="292" r:id="rId47"/>
    <p:sldId id="416" r:id="rId48"/>
    <p:sldId id="409" r:id="rId49"/>
    <p:sldId id="433" r:id="rId50"/>
    <p:sldId id="434" r:id="rId51"/>
    <p:sldId id="412" r:id="rId52"/>
    <p:sldId id="289" r:id="rId53"/>
    <p:sldId id="291" r:id="rId54"/>
    <p:sldId id="265" r:id="rId5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8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B7197-54BA-4E15-9F22-616AC00897A0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1BDA1E3D-F2FA-4097-B373-DBFC5244A808}">
      <dgm:prSet/>
      <dgm:spPr/>
      <dgm:t>
        <a:bodyPr/>
        <a:lstStyle/>
        <a:p>
          <a:pPr rtl="0"/>
          <a:r>
            <a:rPr lang="es-ES_tradnl"/>
            <a:t>Legales</a:t>
          </a:r>
          <a:endParaRPr lang="es-ES" dirty="0"/>
        </a:p>
      </dgm:t>
    </dgm:pt>
    <dgm:pt modelId="{659DB639-75BE-480A-B7B3-A9C416E2E36E}" type="parTrans" cxnId="{83AD5139-1AD8-4E50-9A4A-01B6219D7320}">
      <dgm:prSet/>
      <dgm:spPr/>
      <dgm:t>
        <a:bodyPr/>
        <a:lstStyle/>
        <a:p>
          <a:endParaRPr lang="es-ES"/>
        </a:p>
      </dgm:t>
    </dgm:pt>
    <dgm:pt modelId="{4389EC88-E8DB-49D1-88E3-03886CDB4F9C}" type="sibTrans" cxnId="{83AD5139-1AD8-4E50-9A4A-01B6219D7320}">
      <dgm:prSet/>
      <dgm:spPr/>
      <dgm:t>
        <a:bodyPr/>
        <a:lstStyle/>
        <a:p>
          <a:endParaRPr lang="es-ES"/>
        </a:p>
      </dgm:t>
    </dgm:pt>
    <dgm:pt modelId="{0F5A239D-0A3E-4618-A345-CC0CD5673A47}">
      <dgm:prSet/>
      <dgm:spPr/>
      <dgm:t>
        <a:bodyPr/>
        <a:lstStyle/>
        <a:p>
          <a:pPr rtl="0"/>
          <a:r>
            <a:rPr lang="es-ES_tradnl"/>
            <a:t>Fuerza y violencia</a:t>
          </a:r>
          <a:endParaRPr lang="es-ES" dirty="0"/>
        </a:p>
      </dgm:t>
    </dgm:pt>
    <dgm:pt modelId="{A6CDC5E7-D9FF-41C9-A355-9C91238A89EB}" type="parTrans" cxnId="{400EF7F2-9210-4268-A5E5-42B3D384AB0D}">
      <dgm:prSet/>
      <dgm:spPr/>
      <dgm:t>
        <a:bodyPr/>
        <a:lstStyle/>
        <a:p>
          <a:endParaRPr lang="es-ES"/>
        </a:p>
      </dgm:t>
    </dgm:pt>
    <dgm:pt modelId="{056B3625-E31D-4410-997C-AF7A29CFECAC}" type="sibTrans" cxnId="{400EF7F2-9210-4268-A5E5-42B3D384AB0D}">
      <dgm:prSet/>
      <dgm:spPr/>
      <dgm:t>
        <a:bodyPr/>
        <a:lstStyle/>
        <a:p>
          <a:endParaRPr lang="es-ES"/>
        </a:p>
      </dgm:t>
    </dgm:pt>
    <dgm:pt modelId="{0112F1DB-DE34-415C-943B-1E6F4E16D11C}">
      <dgm:prSet/>
      <dgm:spPr/>
      <dgm:t>
        <a:bodyPr/>
        <a:lstStyle/>
        <a:p>
          <a:pPr rtl="0"/>
          <a:r>
            <a:rPr lang="es-ES_tradnl"/>
            <a:t>Recursos humanos / apoyo </a:t>
          </a:r>
          <a:endParaRPr lang="es-ES" dirty="0"/>
        </a:p>
      </dgm:t>
    </dgm:pt>
    <dgm:pt modelId="{EF6806AB-006C-44E8-B027-11365BBBE4BE}" type="parTrans" cxnId="{22E2B2F5-49DC-40E0-B526-F55E7FFF5555}">
      <dgm:prSet/>
      <dgm:spPr/>
      <dgm:t>
        <a:bodyPr/>
        <a:lstStyle/>
        <a:p>
          <a:endParaRPr lang="es-ES"/>
        </a:p>
      </dgm:t>
    </dgm:pt>
    <dgm:pt modelId="{16307C2B-19E7-40BA-937D-47370DDEFAE2}" type="sibTrans" cxnId="{22E2B2F5-49DC-40E0-B526-F55E7FFF5555}">
      <dgm:prSet/>
      <dgm:spPr/>
      <dgm:t>
        <a:bodyPr/>
        <a:lstStyle/>
        <a:p>
          <a:endParaRPr lang="es-ES"/>
        </a:p>
      </dgm:t>
    </dgm:pt>
    <dgm:pt modelId="{67772A3A-50E3-42ED-8EC4-2C28F79ABD66}">
      <dgm:prSet/>
      <dgm:spPr/>
      <dgm:t>
        <a:bodyPr/>
        <a:lstStyle/>
        <a:p>
          <a:pPr rtl="0"/>
          <a:r>
            <a:rPr lang="es-ES_tradnl"/>
            <a:t>Económicos</a:t>
          </a:r>
          <a:endParaRPr lang="es-ES" dirty="0"/>
        </a:p>
      </dgm:t>
    </dgm:pt>
    <dgm:pt modelId="{CA21F6B3-0B97-4230-ADB3-7E27C346AFB7}" type="parTrans" cxnId="{B95BD41C-5B0B-4B3D-85F1-6BF9200892F3}">
      <dgm:prSet/>
      <dgm:spPr/>
      <dgm:t>
        <a:bodyPr/>
        <a:lstStyle/>
        <a:p>
          <a:endParaRPr lang="es-ES"/>
        </a:p>
      </dgm:t>
    </dgm:pt>
    <dgm:pt modelId="{067A8558-962D-4129-A212-DB9415B3C58D}" type="sibTrans" cxnId="{B95BD41C-5B0B-4B3D-85F1-6BF9200892F3}">
      <dgm:prSet/>
      <dgm:spPr/>
      <dgm:t>
        <a:bodyPr/>
        <a:lstStyle/>
        <a:p>
          <a:endParaRPr lang="es-ES"/>
        </a:p>
      </dgm:t>
    </dgm:pt>
    <dgm:pt modelId="{509C7FA5-3DC7-4916-AC25-4DF2C26DE7DC}">
      <dgm:prSet/>
      <dgm:spPr/>
      <dgm:t>
        <a:bodyPr/>
        <a:lstStyle/>
        <a:p>
          <a:pPr rtl="0"/>
          <a:r>
            <a:rPr lang="es-ES_tradnl"/>
            <a:t>Información y conocimiento</a:t>
          </a:r>
          <a:endParaRPr lang="es-ES" dirty="0"/>
        </a:p>
      </dgm:t>
    </dgm:pt>
    <dgm:pt modelId="{81379FF9-4CA4-40BE-A5C5-4B1C8A73B99F}" type="parTrans" cxnId="{7F0764F2-8A9C-4338-89B9-D415586DCA54}">
      <dgm:prSet/>
      <dgm:spPr/>
      <dgm:t>
        <a:bodyPr/>
        <a:lstStyle/>
        <a:p>
          <a:endParaRPr lang="es-ES"/>
        </a:p>
      </dgm:t>
    </dgm:pt>
    <dgm:pt modelId="{314658DB-073A-4EBF-8636-943802AA2AD7}" type="sibTrans" cxnId="{7F0764F2-8A9C-4338-89B9-D415586DCA54}">
      <dgm:prSet/>
      <dgm:spPr/>
      <dgm:t>
        <a:bodyPr/>
        <a:lstStyle/>
        <a:p>
          <a:endParaRPr lang="es-ES"/>
        </a:p>
      </dgm:t>
    </dgm:pt>
    <dgm:pt modelId="{ADB8284B-C603-490C-B53E-55159FC1A9E6}">
      <dgm:prSet/>
      <dgm:spPr/>
      <dgm:t>
        <a:bodyPr/>
        <a:lstStyle/>
        <a:p>
          <a:pPr rtl="0"/>
          <a:r>
            <a:rPr lang="es-ES_tradnl"/>
            <a:t>Organización interna </a:t>
          </a:r>
          <a:endParaRPr lang="es-ES" dirty="0"/>
        </a:p>
      </dgm:t>
    </dgm:pt>
    <dgm:pt modelId="{0262FFBF-4CB6-4270-9050-E291A16763E4}" type="parTrans" cxnId="{3C891D1C-A094-4E6C-8248-324C118E7FB1}">
      <dgm:prSet/>
      <dgm:spPr/>
      <dgm:t>
        <a:bodyPr/>
        <a:lstStyle/>
        <a:p>
          <a:endParaRPr lang="es-ES"/>
        </a:p>
      </dgm:t>
    </dgm:pt>
    <dgm:pt modelId="{5F57A84D-D852-4F6E-ABFA-7933407CF04B}" type="sibTrans" cxnId="{3C891D1C-A094-4E6C-8248-324C118E7FB1}">
      <dgm:prSet/>
      <dgm:spPr/>
      <dgm:t>
        <a:bodyPr/>
        <a:lstStyle/>
        <a:p>
          <a:endParaRPr lang="es-ES"/>
        </a:p>
      </dgm:t>
    </dgm:pt>
    <dgm:pt modelId="{8443A248-7804-4904-B3BA-318874BF827D}">
      <dgm:prSet/>
      <dgm:spPr/>
      <dgm:t>
        <a:bodyPr/>
        <a:lstStyle/>
        <a:p>
          <a:pPr rtl="0"/>
          <a:r>
            <a:rPr lang="es-ES_tradnl"/>
            <a:t>Redes/aliados</a:t>
          </a:r>
          <a:endParaRPr lang="es-ES" dirty="0"/>
        </a:p>
      </dgm:t>
    </dgm:pt>
    <dgm:pt modelId="{FAA5086A-5407-452B-A0A0-4E255A2EDF45}" type="parTrans" cxnId="{2A916273-0358-4CEE-870B-2C56D31D1E0D}">
      <dgm:prSet/>
      <dgm:spPr/>
      <dgm:t>
        <a:bodyPr/>
        <a:lstStyle/>
        <a:p>
          <a:endParaRPr lang="es-ES"/>
        </a:p>
      </dgm:t>
    </dgm:pt>
    <dgm:pt modelId="{2F4BFF4C-2164-4E10-A452-E5B44A8AF111}" type="sibTrans" cxnId="{2A916273-0358-4CEE-870B-2C56D31D1E0D}">
      <dgm:prSet/>
      <dgm:spPr/>
      <dgm:t>
        <a:bodyPr/>
        <a:lstStyle/>
        <a:p>
          <a:endParaRPr lang="es-ES"/>
        </a:p>
      </dgm:t>
    </dgm:pt>
    <dgm:pt modelId="{C6D62BD0-014A-4720-85A2-F18EBAAF8B20}">
      <dgm:prSet/>
      <dgm:spPr/>
      <dgm:t>
        <a:bodyPr/>
        <a:lstStyle/>
        <a:p>
          <a:endParaRPr lang="es-ES"/>
        </a:p>
      </dgm:t>
    </dgm:pt>
    <dgm:pt modelId="{CA24BACB-A717-473F-9AED-4543133C89CF}" type="parTrans" cxnId="{8AA659E5-99DF-41F3-B8E2-2C392E6FA076}">
      <dgm:prSet/>
      <dgm:spPr/>
      <dgm:t>
        <a:bodyPr/>
        <a:lstStyle/>
        <a:p>
          <a:endParaRPr lang="es-ES"/>
        </a:p>
      </dgm:t>
    </dgm:pt>
    <dgm:pt modelId="{51D1FE45-F7F1-45B4-8A0D-2FD7F589DBC3}" type="sibTrans" cxnId="{8AA659E5-99DF-41F3-B8E2-2C392E6FA076}">
      <dgm:prSet/>
      <dgm:spPr/>
      <dgm:t>
        <a:bodyPr/>
        <a:lstStyle/>
        <a:p>
          <a:endParaRPr lang="es-ES"/>
        </a:p>
      </dgm:t>
    </dgm:pt>
    <dgm:pt modelId="{AC9CC6AB-1F39-44F1-B157-FE307E30BF49}" type="pres">
      <dgm:prSet presAssocID="{23BB7197-54BA-4E15-9F22-616AC00897A0}" presName="compositeShape" presStyleCnt="0">
        <dgm:presLayoutVars>
          <dgm:chMax val="7"/>
          <dgm:dir/>
          <dgm:resizeHandles val="exact"/>
        </dgm:presLayoutVars>
      </dgm:prSet>
      <dgm:spPr/>
    </dgm:pt>
    <dgm:pt modelId="{94FB442E-C732-4298-A00F-DAB5E0D12565}" type="pres">
      <dgm:prSet presAssocID="{1BDA1E3D-F2FA-4097-B373-DBFC5244A808}" presName="circ1" presStyleLbl="vennNode1" presStyleIdx="0" presStyleCnt="7"/>
      <dgm:spPr/>
    </dgm:pt>
    <dgm:pt modelId="{9FD9AD38-C1B1-427C-A9E7-9F888C90AAA6}" type="pres">
      <dgm:prSet presAssocID="{1BDA1E3D-F2FA-4097-B373-DBFC5244A80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E730D0-E918-49FF-83F7-6900BA4B0CB1}" type="pres">
      <dgm:prSet presAssocID="{0F5A239D-0A3E-4618-A345-CC0CD5673A47}" presName="circ2" presStyleLbl="vennNode1" presStyleIdx="1" presStyleCnt="7"/>
      <dgm:spPr/>
    </dgm:pt>
    <dgm:pt modelId="{9ED0737D-DFF8-49BA-9922-3AACB25B5C24}" type="pres">
      <dgm:prSet presAssocID="{0F5A239D-0A3E-4618-A345-CC0CD5673A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D8463B-9C55-41EA-AC3D-2A7FEF4F1DE7}" type="pres">
      <dgm:prSet presAssocID="{0112F1DB-DE34-415C-943B-1E6F4E16D11C}" presName="circ3" presStyleLbl="vennNode1" presStyleIdx="2" presStyleCnt="7"/>
      <dgm:spPr/>
    </dgm:pt>
    <dgm:pt modelId="{81CA9F8F-9E3F-4E48-A4FB-01CE4755EE0B}" type="pres">
      <dgm:prSet presAssocID="{0112F1DB-DE34-415C-943B-1E6F4E16D1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91474B-B402-4620-AA2B-D6736743772F}" type="pres">
      <dgm:prSet presAssocID="{67772A3A-50E3-42ED-8EC4-2C28F79ABD66}" presName="circ4" presStyleLbl="vennNode1" presStyleIdx="3" presStyleCnt="7"/>
      <dgm:spPr/>
    </dgm:pt>
    <dgm:pt modelId="{A62D809C-7716-4161-A42F-B2590B7DFA4C}" type="pres">
      <dgm:prSet presAssocID="{67772A3A-50E3-42ED-8EC4-2C28F79ABD6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E22B849-950A-446C-BDEC-6764ADF05830}" type="pres">
      <dgm:prSet presAssocID="{509C7FA5-3DC7-4916-AC25-4DF2C26DE7DC}" presName="circ5" presStyleLbl="vennNode1" presStyleIdx="4" presStyleCnt="7"/>
      <dgm:spPr/>
    </dgm:pt>
    <dgm:pt modelId="{2E88052A-6B37-4EF7-AA88-F1C94F61DE52}" type="pres">
      <dgm:prSet presAssocID="{509C7FA5-3DC7-4916-AC25-4DF2C26DE7D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8D2759-B890-4254-96FF-C3E029EFD69A}" type="pres">
      <dgm:prSet presAssocID="{ADB8284B-C603-490C-B53E-55159FC1A9E6}" presName="circ6" presStyleLbl="vennNode1" presStyleIdx="5" presStyleCnt="7"/>
      <dgm:spPr/>
    </dgm:pt>
    <dgm:pt modelId="{67FE1D50-14C8-45E2-B3B1-F1D47BE45D10}" type="pres">
      <dgm:prSet presAssocID="{ADB8284B-C603-490C-B53E-55159FC1A9E6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6B52DE-9898-418C-94CB-4A93C33E0885}" type="pres">
      <dgm:prSet presAssocID="{8443A248-7804-4904-B3BA-318874BF827D}" presName="circ7" presStyleLbl="vennNode1" presStyleIdx="6" presStyleCnt="7"/>
      <dgm:spPr/>
    </dgm:pt>
    <dgm:pt modelId="{B77386EB-4AC2-40F6-9EB2-366E767C812F}" type="pres">
      <dgm:prSet presAssocID="{8443A248-7804-4904-B3BA-318874BF827D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218D01B-89A5-4726-BF0E-EA461039B393}" type="presOf" srcId="{ADB8284B-C603-490C-B53E-55159FC1A9E6}" destId="{67FE1D50-14C8-45E2-B3B1-F1D47BE45D10}" srcOrd="0" destOrd="0" presId="urn:microsoft.com/office/officeart/2005/8/layout/venn1"/>
    <dgm:cxn modelId="{3C891D1C-A094-4E6C-8248-324C118E7FB1}" srcId="{23BB7197-54BA-4E15-9F22-616AC00897A0}" destId="{ADB8284B-C603-490C-B53E-55159FC1A9E6}" srcOrd="5" destOrd="0" parTransId="{0262FFBF-4CB6-4270-9050-E291A16763E4}" sibTransId="{5F57A84D-D852-4F6E-ABFA-7933407CF04B}"/>
    <dgm:cxn modelId="{B95BD41C-5B0B-4B3D-85F1-6BF9200892F3}" srcId="{23BB7197-54BA-4E15-9F22-616AC00897A0}" destId="{67772A3A-50E3-42ED-8EC4-2C28F79ABD66}" srcOrd="3" destOrd="0" parTransId="{CA21F6B3-0B97-4230-ADB3-7E27C346AFB7}" sibTransId="{067A8558-962D-4129-A212-DB9415B3C58D}"/>
    <dgm:cxn modelId="{5EA2142F-3231-4300-BA95-27B31890C1D7}" type="presOf" srcId="{1BDA1E3D-F2FA-4097-B373-DBFC5244A808}" destId="{9FD9AD38-C1B1-427C-A9E7-9F888C90AAA6}" srcOrd="0" destOrd="0" presId="urn:microsoft.com/office/officeart/2005/8/layout/venn1"/>
    <dgm:cxn modelId="{3EC6B235-6372-4FA1-875D-157DA4B211EE}" type="presOf" srcId="{23BB7197-54BA-4E15-9F22-616AC00897A0}" destId="{AC9CC6AB-1F39-44F1-B157-FE307E30BF49}" srcOrd="0" destOrd="0" presId="urn:microsoft.com/office/officeart/2005/8/layout/venn1"/>
    <dgm:cxn modelId="{83AD5139-1AD8-4E50-9A4A-01B6219D7320}" srcId="{23BB7197-54BA-4E15-9F22-616AC00897A0}" destId="{1BDA1E3D-F2FA-4097-B373-DBFC5244A808}" srcOrd="0" destOrd="0" parTransId="{659DB639-75BE-480A-B7B3-A9C416E2E36E}" sibTransId="{4389EC88-E8DB-49D1-88E3-03886CDB4F9C}"/>
    <dgm:cxn modelId="{84A02763-23CB-4047-B31C-40044A57F603}" type="presOf" srcId="{67772A3A-50E3-42ED-8EC4-2C28F79ABD66}" destId="{A62D809C-7716-4161-A42F-B2590B7DFA4C}" srcOrd="0" destOrd="0" presId="urn:microsoft.com/office/officeart/2005/8/layout/venn1"/>
    <dgm:cxn modelId="{86902943-04A6-47FA-BE6F-A6AE6D5466EC}" type="presOf" srcId="{0F5A239D-0A3E-4618-A345-CC0CD5673A47}" destId="{9ED0737D-DFF8-49BA-9922-3AACB25B5C24}" srcOrd="0" destOrd="0" presId="urn:microsoft.com/office/officeart/2005/8/layout/venn1"/>
    <dgm:cxn modelId="{2A916273-0358-4CEE-870B-2C56D31D1E0D}" srcId="{23BB7197-54BA-4E15-9F22-616AC00897A0}" destId="{8443A248-7804-4904-B3BA-318874BF827D}" srcOrd="6" destOrd="0" parTransId="{FAA5086A-5407-452B-A0A0-4E255A2EDF45}" sibTransId="{2F4BFF4C-2164-4E10-A452-E5B44A8AF111}"/>
    <dgm:cxn modelId="{7612827B-6963-455C-B857-F9FC063B3C78}" type="presOf" srcId="{0112F1DB-DE34-415C-943B-1E6F4E16D11C}" destId="{81CA9F8F-9E3F-4E48-A4FB-01CE4755EE0B}" srcOrd="0" destOrd="0" presId="urn:microsoft.com/office/officeart/2005/8/layout/venn1"/>
    <dgm:cxn modelId="{ED9D4580-BF76-46A4-B770-524160569B5D}" type="presOf" srcId="{8443A248-7804-4904-B3BA-318874BF827D}" destId="{B77386EB-4AC2-40F6-9EB2-366E767C812F}" srcOrd="0" destOrd="0" presId="urn:microsoft.com/office/officeart/2005/8/layout/venn1"/>
    <dgm:cxn modelId="{540922D2-3D9E-4C99-BEE3-88B36D4F69B9}" type="presOf" srcId="{509C7FA5-3DC7-4916-AC25-4DF2C26DE7DC}" destId="{2E88052A-6B37-4EF7-AA88-F1C94F61DE52}" srcOrd="0" destOrd="0" presId="urn:microsoft.com/office/officeart/2005/8/layout/venn1"/>
    <dgm:cxn modelId="{8AA659E5-99DF-41F3-B8E2-2C392E6FA076}" srcId="{23BB7197-54BA-4E15-9F22-616AC00897A0}" destId="{C6D62BD0-014A-4720-85A2-F18EBAAF8B20}" srcOrd="7" destOrd="0" parTransId="{CA24BACB-A717-473F-9AED-4543133C89CF}" sibTransId="{51D1FE45-F7F1-45B4-8A0D-2FD7F589DBC3}"/>
    <dgm:cxn modelId="{7F0764F2-8A9C-4338-89B9-D415586DCA54}" srcId="{23BB7197-54BA-4E15-9F22-616AC00897A0}" destId="{509C7FA5-3DC7-4916-AC25-4DF2C26DE7DC}" srcOrd="4" destOrd="0" parTransId="{81379FF9-4CA4-40BE-A5C5-4B1C8A73B99F}" sibTransId="{314658DB-073A-4EBF-8636-943802AA2AD7}"/>
    <dgm:cxn modelId="{400EF7F2-9210-4268-A5E5-42B3D384AB0D}" srcId="{23BB7197-54BA-4E15-9F22-616AC00897A0}" destId="{0F5A239D-0A3E-4618-A345-CC0CD5673A47}" srcOrd="1" destOrd="0" parTransId="{A6CDC5E7-D9FF-41C9-A355-9C91238A89EB}" sibTransId="{056B3625-E31D-4410-997C-AF7A29CFECAC}"/>
    <dgm:cxn modelId="{22E2B2F5-49DC-40E0-B526-F55E7FFF5555}" srcId="{23BB7197-54BA-4E15-9F22-616AC00897A0}" destId="{0112F1DB-DE34-415C-943B-1E6F4E16D11C}" srcOrd="2" destOrd="0" parTransId="{EF6806AB-006C-44E8-B027-11365BBBE4BE}" sibTransId="{16307C2B-19E7-40BA-937D-47370DDEFAE2}"/>
    <dgm:cxn modelId="{E3CD64A6-4C77-4F74-AFF8-81BBA8C6D233}" type="presParOf" srcId="{AC9CC6AB-1F39-44F1-B157-FE307E30BF49}" destId="{94FB442E-C732-4298-A00F-DAB5E0D12565}" srcOrd="0" destOrd="0" presId="urn:microsoft.com/office/officeart/2005/8/layout/venn1"/>
    <dgm:cxn modelId="{05CCDB70-6939-4282-83B5-FB96EDFE1B2D}" type="presParOf" srcId="{AC9CC6AB-1F39-44F1-B157-FE307E30BF49}" destId="{9FD9AD38-C1B1-427C-A9E7-9F888C90AAA6}" srcOrd="1" destOrd="0" presId="urn:microsoft.com/office/officeart/2005/8/layout/venn1"/>
    <dgm:cxn modelId="{1279DC49-2F79-49BF-8F8A-9C8B54CFFD32}" type="presParOf" srcId="{AC9CC6AB-1F39-44F1-B157-FE307E30BF49}" destId="{6EE730D0-E918-49FF-83F7-6900BA4B0CB1}" srcOrd="2" destOrd="0" presId="urn:microsoft.com/office/officeart/2005/8/layout/venn1"/>
    <dgm:cxn modelId="{3BF698F9-1159-4C16-8EE4-1C51DA94086A}" type="presParOf" srcId="{AC9CC6AB-1F39-44F1-B157-FE307E30BF49}" destId="{9ED0737D-DFF8-49BA-9922-3AACB25B5C24}" srcOrd="3" destOrd="0" presId="urn:microsoft.com/office/officeart/2005/8/layout/venn1"/>
    <dgm:cxn modelId="{175E740E-C8F7-47E2-8B80-1EB139AD8FDA}" type="presParOf" srcId="{AC9CC6AB-1F39-44F1-B157-FE307E30BF49}" destId="{F3D8463B-9C55-41EA-AC3D-2A7FEF4F1DE7}" srcOrd="4" destOrd="0" presId="urn:microsoft.com/office/officeart/2005/8/layout/venn1"/>
    <dgm:cxn modelId="{7319350D-1DC7-452E-BA16-BE62DBE852A8}" type="presParOf" srcId="{AC9CC6AB-1F39-44F1-B157-FE307E30BF49}" destId="{81CA9F8F-9E3F-4E48-A4FB-01CE4755EE0B}" srcOrd="5" destOrd="0" presId="urn:microsoft.com/office/officeart/2005/8/layout/venn1"/>
    <dgm:cxn modelId="{AEAEDAE4-5E66-4372-A8EF-CD0D06A9AAC1}" type="presParOf" srcId="{AC9CC6AB-1F39-44F1-B157-FE307E30BF49}" destId="{8391474B-B402-4620-AA2B-D6736743772F}" srcOrd="6" destOrd="0" presId="urn:microsoft.com/office/officeart/2005/8/layout/venn1"/>
    <dgm:cxn modelId="{F02711B7-A041-462B-B1D0-735D775397BF}" type="presParOf" srcId="{AC9CC6AB-1F39-44F1-B157-FE307E30BF49}" destId="{A62D809C-7716-4161-A42F-B2590B7DFA4C}" srcOrd="7" destOrd="0" presId="urn:microsoft.com/office/officeart/2005/8/layout/venn1"/>
    <dgm:cxn modelId="{028A0C5C-A1C2-4DB0-9144-F47D8DEE507A}" type="presParOf" srcId="{AC9CC6AB-1F39-44F1-B157-FE307E30BF49}" destId="{EE22B849-950A-446C-BDEC-6764ADF05830}" srcOrd="8" destOrd="0" presId="urn:microsoft.com/office/officeart/2005/8/layout/venn1"/>
    <dgm:cxn modelId="{2C8FCA78-A957-4F89-BFBA-EBCD231BBD2A}" type="presParOf" srcId="{AC9CC6AB-1F39-44F1-B157-FE307E30BF49}" destId="{2E88052A-6B37-4EF7-AA88-F1C94F61DE52}" srcOrd="9" destOrd="0" presId="urn:microsoft.com/office/officeart/2005/8/layout/venn1"/>
    <dgm:cxn modelId="{F731FB06-9319-41F1-93A5-C8477128F726}" type="presParOf" srcId="{AC9CC6AB-1F39-44F1-B157-FE307E30BF49}" destId="{858D2759-B890-4254-96FF-C3E029EFD69A}" srcOrd="10" destOrd="0" presId="urn:microsoft.com/office/officeart/2005/8/layout/venn1"/>
    <dgm:cxn modelId="{67254C0A-1CDD-4414-8A5A-718D89498BED}" type="presParOf" srcId="{AC9CC6AB-1F39-44F1-B157-FE307E30BF49}" destId="{67FE1D50-14C8-45E2-B3B1-F1D47BE45D10}" srcOrd="11" destOrd="0" presId="urn:microsoft.com/office/officeart/2005/8/layout/venn1"/>
    <dgm:cxn modelId="{C0895A00-F77E-47DA-8AD9-5664A00722F8}" type="presParOf" srcId="{AC9CC6AB-1F39-44F1-B157-FE307E30BF49}" destId="{516B52DE-9898-418C-94CB-4A93C33E0885}" srcOrd="12" destOrd="0" presId="urn:microsoft.com/office/officeart/2005/8/layout/venn1"/>
    <dgm:cxn modelId="{0640CFDC-0400-4E6E-BE09-FC348861682F}" type="presParOf" srcId="{AC9CC6AB-1F39-44F1-B157-FE307E30BF49}" destId="{B77386EB-4AC2-40F6-9EB2-366E767C812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AC1EAF-0403-4A0D-A6FD-ED4BA395B4A8}" type="doc">
      <dgm:prSet loTypeId="urn:microsoft.com/office/officeart/2005/8/layout/hList6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F543AD-2AFE-4AD7-BC0A-32188DFDC619}">
      <dgm:prSet phldrT="[Texto]" custT="1"/>
      <dgm:spPr/>
      <dgm:t>
        <a:bodyPr/>
        <a:lstStyle/>
        <a:p>
          <a:pPr algn="l"/>
          <a:r>
            <a:rPr lang="es-MX" sz="1400" b="1" u="sng" dirty="0"/>
            <a:t>Actos de implementación (outputs)</a:t>
          </a:r>
        </a:p>
        <a:p>
          <a:r>
            <a:rPr lang="es-EC" sz="1200" b="1" dirty="0"/>
            <a:t>Conjunto de productos finales </a:t>
          </a:r>
          <a:r>
            <a:rPr lang="es-EC" sz="1200" b="0" dirty="0"/>
            <a:t>que, tras la fase de programación de los procesos político-administrativos, </a:t>
          </a:r>
          <a:r>
            <a:rPr lang="es-EC" sz="1200" b="1" dirty="0"/>
            <a:t>concretan lo formulado en la programación (PPA y APA).</a:t>
          </a:r>
        </a:p>
        <a:p>
          <a:r>
            <a:rPr lang="es-EC" sz="1200" b="0" i="1" dirty="0"/>
            <a:t>“Conjunto de productos finales de los procesos político-administrativos que, como </a:t>
          </a:r>
          <a:r>
            <a:rPr lang="es-MX" sz="1200" b="0" i="1" dirty="0"/>
            <a:t>resultado de la implementación, se destinan de manera individual a las personas que forman parte de los grupos-objetivos” (</a:t>
          </a:r>
          <a:r>
            <a:rPr lang="es-MX" sz="1200" b="0" i="1" dirty="0" err="1"/>
            <a:t>Subirats</a:t>
          </a:r>
          <a:r>
            <a:rPr lang="es-MX" sz="1200" b="0" i="1" dirty="0"/>
            <a:t>, et al., 2012: 199)</a:t>
          </a:r>
          <a:endParaRPr lang="es-EC" sz="1200" b="0" i="1" dirty="0"/>
        </a:p>
        <a:p>
          <a:r>
            <a:rPr lang="es-MX" sz="1200" b="0" dirty="0"/>
            <a:t>Lo constituyen </a:t>
          </a:r>
          <a:r>
            <a:rPr lang="es-MX" sz="1200" b="1" dirty="0"/>
            <a:t>decisiones y actos administrativos </a:t>
          </a:r>
          <a:r>
            <a:rPr lang="es-MX" sz="1200" b="0" dirty="0"/>
            <a:t>(autorizaciones, prohibiciones, aprobaciones…), transferencia de recursos fiscales (subvenciones, exoneraciones fiscales), multas, intervenciones de inspección y control, prestaciones directas, etc.</a:t>
          </a:r>
          <a:endParaRPr lang="es-EC" sz="1200" b="0" dirty="0"/>
        </a:p>
        <a:p>
          <a:r>
            <a:rPr lang="es-MX" sz="1200" b="0" dirty="0"/>
            <a:t>Normalmente sujetos a rendición de cuentas y monitorización por diferentes </a:t>
          </a:r>
          <a:r>
            <a:rPr lang="es-EC" sz="1200" b="0" dirty="0"/>
            <a:t>entidades de control.</a:t>
          </a:r>
          <a:endParaRPr lang="es-EC" sz="1400" b="0" dirty="0"/>
        </a:p>
      </dgm:t>
    </dgm:pt>
    <dgm:pt modelId="{CE9B3022-DEBD-481F-9D95-C96472DE2165}" type="parTrans" cxnId="{736775F1-D970-4EF4-8BEB-D6DC60163872}">
      <dgm:prSet/>
      <dgm:spPr/>
      <dgm:t>
        <a:bodyPr/>
        <a:lstStyle/>
        <a:p>
          <a:endParaRPr lang="es-EC"/>
        </a:p>
      </dgm:t>
    </dgm:pt>
    <dgm:pt modelId="{4C2BB40E-7DF7-4E7C-9111-29A96D76261A}" type="sibTrans" cxnId="{736775F1-D970-4EF4-8BEB-D6DC60163872}">
      <dgm:prSet/>
      <dgm:spPr/>
      <dgm:t>
        <a:bodyPr/>
        <a:lstStyle/>
        <a:p>
          <a:endParaRPr lang="es-EC"/>
        </a:p>
      </dgm:t>
    </dgm:pt>
    <dgm:pt modelId="{48C68DD8-9B7E-44E6-8BFD-87951534C084}">
      <dgm:prSet phldrT="[Texto]" custT="1"/>
      <dgm:spPr/>
      <dgm:t>
        <a:bodyPr/>
        <a:lstStyle/>
        <a:p>
          <a:pPr algn="l">
            <a:spcAft>
              <a:spcPct val="35000"/>
            </a:spcAft>
          </a:pPr>
          <a:r>
            <a:rPr lang="es-EC" sz="1400" b="1" u="sng" dirty="0"/>
            <a:t>Planes de Acción (PA)</a:t>
          </a:r>
          <a:endParaRPr lang="es-MX" sz="1400" b="0" u="sng" dirty="0"/>
        </a:p>
        <a:p>
          <a:pPr>
            <a:spcAft>
              <a:spcPct val="35000"/>
            </a:spcAft>
          </a:pPr>
          <a:r>
            <a:rPr lang="es-MX" sz="1200" b="1" dirty="0"/>
            <a:t>Conjunto de elementos diferenciados del conjunto de la política pública.</a:t>
          </a:r>
          <a:endParaRPr lang="es-MX" sz="1200" b="0" dirty="0"/>
        </a:p>
        <a:p>
          <a:pPr>
            <a:spcAft>
              <a:spcPct val="35000"/>
            </a:spcAft>
          </a:pPr>
          <a:r>
            <a:rPr lang="es-MX" sz="1200" b="0" dirty="0"/>
            <a:t>Los </a:t>
          </a:r>
          <a:r>
            <a:rPr lang="es-MX" sz="1200" b="1" dirty="0"/>
            <a:t>planes de acción detallan, marcan prioridades </a:t>
          </a:r>
          <a:r>
            <a:rPr lang="es-MX" sz="1200" b="0" dirty="0"/>
            <a:t>(temporales) e idean la coordinación de </a:t>
          </a:r>
          <a:r>
            <a:rPr lang="es-MX" sz="1200" b="1" dirty="0"/>
            <a:t>acciones concretas </a:t>
          </a:r>
          <a:r>
            <a:rPr lang="es-MX" sz="1200" b="0" dirty="0"/>
            <a:t>(productos, servicios, prestaciones…) y la </a:t>
          </a:r>
          <a:r>
            <a:rPr lang="es-MX" sz="1200" b="1" dirty="0"/>
            <a:t>asignación de recursos </a:t>
          </a:r>
          <a:r>
            <a:rPr lang="es-MX" sz="1200" b="0" dirty="0"/>
            <a:t>que los hagan posibles.</a:t>
          </a:r>
        </a:p>
        <a:p>
          <a:pPr>
            <a:spcAft>
              <a:spcPts val="0"/>
            </a:spcAft>
          </a:pPr>
          <a:r>
            <a:rPr lang="es-MX" sz="1200" b="1" i="1" dirty="0"/>
            <a:t>Que</a:t>
          </a:r>
          <a:r>
            <a:rPr lang="es-MX" sz="1200" b="0" i="1" dirty="0"/>
            <a:t> se quiere alcanzar (objetivo) ​</a:t>
          </a:r>
        </a:p>
        <a:p>
          <a:pPr>
            <a:spcAft>
              <a:spcPts val="0"/>
            </a:spcAft>
          </a:pPr>
          <a:r>
            <a:rPr lang="es-MX" sz="1200" b="1" i="1" dirty="0"/>
            <a:t>Cuánto</a:t>
          </a:r>
          <a:r>
            <a:rPr lang="es-MX" sz="1200" b="0" i="1" dirty="0"/>
            <a:t> se quiere lograr (cantidad y calidad) ​</a:t>
          </a:r>
        </a:p>
        <a:p>
          <a:pPr>
            <a:spcAft>
              <a:spcPts val="0"/>
            </a:spcAft>
          </a:pPr>
          <a:r>
            <a:rPr lang="es-MX" sz="1200" b="1" i="1" dirty="0"/>
            <a:t>Cuándo</a:t>
          </a:r>
          <a:r>
            <a:rPr lang="es-MX" sz="1200" b="0" i="1" dirty="0"/>
            <a:t> se quiere lograr (en cuánto tiempo) ​</a:t>
          </a:r>
        </a:p>
        <a:p>
          <a:pPr>
            <a:spcAft>
              <a:spcPts val="0"/>
            </a:spcAft>
          </a:pPr>
          <a:r>
            <a:rPr lang="es-MX" sz="1200" b="1" i="1" dirty="0"/>
            <a:t>En dónde </a:t>
          </a:r>
          <a:r>
            <a:rPr lang="es-MX" sz="1200" b="0" i="1" dirty="0"/>
            <a:t>se quiere realizar el programa (lugar) </a:t>
          </a:r>
        </a:p>
        <a:p>
          <a:pPr>
            <a:spcAft>
              <a:spcPts val="0"/>
            </a:spcAft>
          </a:pPr>
          <a:r>
            <a:rPr lang="es-MX" sz="1200" b="1" i="1" dirty="0"/>
            <a:t>Con quién </a:t>
          </a:r>
          <a:r>
            <a:rPr lang="es-MX" sz="1200" b="0" i="1" dirty="0"/>
            <a:t>y </a:t>
          </a:r>
          <a:r>
            <a:rPr lang="es-MX" sz="1200" b="1" i="1" dirty="0"/>
            <a:t>con qué </a:t>
          </a:r>
          <a:r>
            <a:rPr lang="es-MX" sz="1200" b="0" i="1" dirty="0"/>
            <a:t>se desea lograrlo (personal, recursos) ​</a:t>
          </a:r>
        </a:p>
        <a:p>
          <a:pPr>
            <a:spcAft>
              <a:spcPts val="0"/>
            </a:spcAft>
          </a:pPr>
          <a:r>
            <a:rPr lang="es-MX" sz="1200" b="1" i="1" dirty="0"/>
            <a:t>Cómo saber </a:t>
          </a:r>
          <a:r>
            <a:rPr lang="es-MX" sz="1200" b="0" i="1" dirty="0"/>
            <a:t>si se está alcanzando el objetivo (evaluando el proceso) ​</a:t>
          </a:r>
        </a:p>
        <a:p>
          <a:pPr>
            <a:spcAft>
              <a:spcPts val="0"/>
            </a:spcAft>
          </a:pPr>
          <a:r>
            <a:rPr lang="es-MX" sz="1200" b="1" i="1" dirty="0"/>
            <a:t>Cómo determinar </a:t>
          </a:r>
          <a:r>
            <a:rPr lang="es-MX" sz="1200" b="0" i="1" dirty="0"/>
            <a:t>si se logró el objetivo (evaluación de resultados)</a:t>
          </a:r>
          <a:endParaRPr lang="es-EC" sz="1200" b="0" i="1" dirty="0"/>
        </a:p>
      </dgm:t>
    </dgm:pt>
    <dgm:pt modelId="{AA3B0145-734D-4885-B5D6-500F593422B4}" type="parTrans" cxnId="{814C1A61-D241-4371-B94E-0CC1E74FFFF5}">
      <dgm:prSet/>
      <dgm:spPr/>
      <dgm:t>
        <a:bodyPr/>
        <a:lstStyle/>
        <a:p>
          <a:endParaRPr lang="es-EC"/>
        </a:p>
      </dgm:t>
    </dgm:pt>
    <dgm:pt modelId="{395A9F5A-9CDC-46FA-BB97-61CC6CB95E96}" type="sibTrans" cxnId="{814C1A61-D241-4371-B94E-0CC1E74FFFF5}">
      <dgm:prSet/>
      <dgm:spPr/>
      <dgm:t>
        <a:bodyPr/>
        <a:lstStyle/>
        <a:p>
          <a:endParaRPr lang="es-EC"/>
        </a:p>
      </dgm:t>
    </dgm:pt>
    <dgm:pt modelId="{E93A0427-AE21-4455-8B1A-A8CCFEB4ABF4}" type="pres">
      <dgm:prSet presAssocID="{20AC1EAF-0403-4A0D-A6FD-ED4BA395B4A8}" presName="Name0" presStyleCnt="0">
        <dgm:presLayoutVars>
          <dgm:dir/>
          <dgm:resizeHandles val="exact"/>
        </dgm:presLayoutVars>
      </dgm:prSet>
      <dgm:spPr/>
    </dgm:pt>
    <dgm:pt modelId="{7548BE29-FAF5-4AF3-A1A4-1BF70911F202}" type="pres">
      <dgm:prSet presAssocID="{38F543AD-2AFE-4AD7-BC0A-32188DFDC619}" presName="node" presStyleLbl="node1" presStyleIdx="0" presStyleCnt="2">
        <dgm:presLayoutVars>
          <dgm:bulletEnabled val="1"/>
        </dgm:presLayoutVars>
      </dgm:prSet>
      <dgm:spPr/>
    </dgm:pt>
    <dgm:pt modelId="{8E7C3ABB-73CA-4DD0-919C-65D394E2BE84}" type="pres">
      <dgm:prSet presAssocID="{4C2BB40E-7DF7-4E7C-9111-29A96D76261A}" presName="sibTrans" presStyleCnt="0"/>
      <dgm:spPr/>
    </dgm:pt>
    <dgm:pt modelId="{7F1F997F-56B2-4E0F-ABA7-F4EF18E3F3E0}" type="pres">
      <dgm:prSet presAssocID="{48C68DD8-9B7E-44E6-8BFD-87951534C084}" presName="node" presStyleLbl="node1" presStyleIdx="1" presStyleCnt="2">
        <dgm:presLayoutVars>
          <dgm:bulletEnabled val="1"/>
        </dgm:presLayoutVars>
      </dgm:prSet>
      <dgm:spPr/>
    </dgm:pt>
  </dgm:ptLst>
  <dgm:cxnLst>
    <dgm:cxn modelId="{7365F91F-319C-4925-A589-31631EF7C6FD}" type="presOf" srcId="{20AC1EAF-0403-4A0D-A6FD-ED4BA395B4A8}" destId="{E93A0427-AE21-4455-8B1A-A8CCFEB4ABF4}" srcOrd="0" destOrd="0" presId="urn:microsoft.com/office/officeart/2005/8/layout/hList6"/>
    <dgm:cxn modelId="{814C1A61-D241-4371-B94E-0CC1E74FFFF5}" srcId="{20AC1EAF-0403-4A0D-A6FD-ED4BA395B4A8}" destId="{48C68DD8-9B7E-44E6-8BFD-87951534C084}" srcOrd="1" destOrd="0" parTransId="{AA3B0145-734D-4885-B5D6-500F593422B4}" sibTransId="{395A9F5A-9CDC-46FA-BB97-61CC6CB95E96}"/>
    <dgm:cxn modelId="{F49738BF-87A5-4B4F-AF5C-81E3175CC3F3}" type="presOf" srcId="{38F543AD-2AFE-4AD7-BC0A-32188DFDC619}" destId="{7548BE29-FAF5-4AF3-A1A4-1BF70911F202}" srcOrd="0" destOrd="0" presId="urn:microsoft.com/office/officeart/2005/8/layout/hList6"/>
    <dgm:cxn modelId="{EB6ED1CF-6DE0-438C-BE57-333A26FFD846}" type="presOf" srcId="{48C68DD8-9B7E-44E6-8BFD-87951534C084}" destId="{7F1F997F-56B2-4E0F-ABA7-F4EF18E3F3E0}" srcOrd="0" destOrd="0" presId="urn:microsoft.com/office/officeart/2005/8/layout/hList6"/>
    <dgm:cxn modelId="{736775F1-D970-4EF4-8BEB-D6DC60163872}" srcId="{20AC1EAF-0403-4A0D-A6FD-ED4BA395B4A8}" destId="{38F543AD-2AFE-4AD7-BC0A-32188DFDC619}" srcOrd="0" destOrd="0" parTransId="{CE9B3022-DEBD-481F-9D95-C96472DE2165}" sibTransId="{4C2BB40E-7DF7-4E7C-9111-29A96D76261A}"/>
    <dgm:cxn modelId="{10F1EA68-46D6-4F12-B911-EE5AABDD5DFD}" type="presParOf" srcId="{E93A0427-AE21-4455-8B1A-A8CCFEB4ABF4}" destId="{7548BE29-FAF5-4AF3-A1A4-1BF70911F202}" srcOrd="0" destOrd="0" presId="urn:microsoft.com/office/officeart/2005/8/layout/hList6"/>
    <dgm:cxn modelId="{E60E16F5-4310-4105-9979-C6088C2C93C6}" type="presParOf" srcId="{E93A0427-AE21-4455-8B1A-A8CCFEB4ABF4}" destId="{8E7C3ABB-73CA-4DD0-919C-65D394E2BE84}" srcOrd="1" destOrd="0" presId="urn:microsoft.com/office/officeart/2005/8/layout/hList6"/>
    <dgm:cxn modelId="{9C334E9F-30CA-4EDD-990A-FA70AE826C8A}" type="presParOf" srcId="{E93A0427-AE21-4455-8B1A-A8CCFEB4ABF4}" destId="{7F1F997F-56B2-4E0F-ABA7-F4EF18E3F3E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C4FE83-DCEA-4411-A8E3-FA7F4ED17243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A8C720F0-3D0D-41D6-89E2-817138BCEA75}">
      <dgm:prSet phldrT="[Texto]" custT="1"/>
      <dgm:spPr/>
      <dgm:t>
        <a:bodyPr/>
        <a:lstStyle/>
        <a:p>
          <a:r>
            <a:rPr lang="es-EC" sz="1400" dirty="0"/>
            <a:t>Surgimiento del</a:t>
          </a:r>
        </a:p>
        <a:p>
          <a:r>
            <a:rPr lang="es-EC" sz="1400" dirty="0"/>
            <a:t>problema</a:t>
          </a:r>
        </a:p>
      </dgm:t>
    </dgm:pt>
    <dgm:pt modelId="{D0384087-AC62-4CB3-82B6-03EE2EEA0418}" type="parTrans" cxnId="{657F0004-CE00-41DC-BF54-E708DD9A308E}">
      <dgm:prSet/>
      <dgm:spPr/>
      <dgm:t>
        <a:bodyPr/>
        <a:lstStyle/>
        <a:p>
          <a:endParaRPr lang="es-EC" sz="1400"/>
        </a:p>
      </dgm:t>
    </dgm:pt>
    <dgm:pt modelId="{4B015B12-F4C8-4180-AB2C-65CC40FDA551}" type="sibTrans" cxnId="{657F0004-CE00-41DC-BF54-E708DD9A308E}">
      <dgm:prSet/>
      <dgm:spPr/>
      <dgm:t>
        <a:bodyPr/>
        <a:lstStyle/>
        <a:p>
          <a:endParaRPr lang="es-EC" sz="1400"/>
        </a:p>
      </dgm:t>
    </dgm:pt>
    <dgm:pt modelId="{889B6348-7EC8-4E1C-A45A-C543B5116921}">
      <dgm:prSet phldrT="[Texto]" custT="1"/>
      <dgm:spPr/>
      <dgm:t>
        <a:bodyPr/>
        <a:lstStyle/>
        <a:p>
          <a:r>
            <a:rPr lang="es-EC" sz="1400" dirty="0"/>
            <a:t>Formulación y</a:t>
          </a:r>
        </a:p>
        <a:p>
          <a:r>
            <a:rPr lang="es-EC" sz="1400" dirty="0"/>
            <a:t>decisión del</a:t>
          </a:r>
        </a:p>
        <a:p>
          <a:r>
            <a:rPr lang="es-EC" sz="1400" dirty="0"/>
            <a:t>programa de la</a:t>
          </a:r>
        </a:p>
        <a:p>
          <a:r>
            <a:rPr lang="es-EC" sz="1400" dirty="0"/>
            <a:t>política</a:t>
          </a:r>
        </a:p>
      </dgm:t>
    </dgm:pt>
    <dgm:pt modelId="{15FB40F6-083A-46EB-88FE-DD2DE6118302}" type="parTrans" cxnId="{451E8D9B-8F9D-4362-A1B2-68EDF20DCC25}">
      <dgm:prSet/>
      <dgm:spPr/>
      <dgm:t>
        <a:bodyPr/>
        <a:lstStyle/>
        <a:p>
          <a:endParaRPr lang="es-EC" sz="1400"/>
        </a:p>
      </dgm:t>
    </dgm:pt>
    <dgm:pt modelId="{ECF104CC-CA54-4A79-B07F-10C71BB9EDEC}" type="sibTrans" cxnId="{451E8D9B-8F9D-4362-A1B2-68EDF20DCC25}">
      <dgm:prSet/>
      <dgm:spPr/>
      <dgm:t>
        <a:bodyPr/>
        <a:lstStyle/>
        <a:p>
          <a:endParaRPr lang="es-EC" sz="1400"/>
        </a:p>
      </dgm:t>
    </dgm:pt>
    <dgm:pt modelId="{1929CFD2-EB42-4297-87B3-4E6B55BE451D}">
      <dgm:prSet phldrT="[Texto]" custT="1"/>
      <dgm:spPr/>
      <dgm:t>
        <a:bodyPr/>
        <a:lstStyle/>
        <a:p>
          <a:r>
            <a:rPr lang="es-EC" sz="1400" dirty="0"/>
            <a:t>Implementación</a:t>
          </a:r>
        </a:p>
        <a:p>
          <a:r>
            <a:rPr lang="es-EC" sz="1400" dirty="0"/>
            <a:t>de los planes de</a:t>
          </a:r>
        </a:p>
        <a:p>
          <a:r>
            <a:rPr lang="es-EC" sz="1400" dirty="0"/>
            <a:t>acción </a:t>
          </a:r>
        </a:p>
      </dgm:t>
    </dgm:pt>
    <dgm:pt modelId="{C187C60F-F91A-4F05-A045-BCA9346D64F0}" type="parTrans" cxnId="{8329563C-4FAA-461C-A218-151FBF01D557}">
      <dgm:prSet/>
      <dgm:spPr/>
      <dgm:t>
        <a:bodyPr/>
        <a:lstStyle/>
        <a:p>
          <a:endParaRPr lang="es-EC" sz="1400"/>
        </a:p>
      </dgm:t>
    </dgm:pt>
    <dgm:pt modelId="{CC90304D-1F0D-4F55-94D1-BE68579969F8}" type="sibTrans" cxnId="{8329563C-4FAA-461C-A218-151FBF01D557}">
      <dgm:prSet/>
      <dgm:spPr/>
      <dgm:t>
        <a:bodyPr/>
        <a:lstStyle/>
        <a:p>
          <a:endParaRPr lang="es-EC" sz="1400"/>
        </a:p>
      </dgm:t>
    </dgm:pt>
    <dgm:pt modelId="{74A420E3-EFFB-4882-A1CA-FB4556C847D9}">
      <dgm:prSet phldrT="[Texto]" custT="1"/>
      <dgm:spPr/>
      <dgm:t>
        <a:bodyPr/>
        <a:lstStyle/>
        <a:p>
          <a:r>
            <a:rPr lang="es-EC" sz="1400" dirty="0"/>
            <a:t>Evaluación de</a:t>
          </a:r>
        </a:p>
        <a:p>
          <a:r>
            <a:rPr lang="es-EC" sz="1400" dirty="0"/>
            <a:t>los efectos de</a:t>
          </a:r>
        </a:p>
        <a:p>
          <a:r>
            <a:rPr lang="es-EC" sz="1400" dirty="0"/>
            <a:t>la política</a:t>
          </a:r>
        </a:p>
      </dgm:t>
    </dgm:pt>
    <dgm:pt modelId="{C09C67E4-54B5-4B6D-B8BC-688874A20E9A}" type="parTrans" cxnId="{48F22BEF-3FCD-4F95-9E1F-1A90C1588BF2}">
      <dgm:prSet/>
      <dgm:spPr/>
      <dgm:t>
        <a:bodyPr/>
        <a:lstStyle/>
        <a:p>
          <a:endParaRPr lang="es-EC" sz="1400"/>
        </a:p>
      </dgm:t>
    </dgm:pt>
    <dgm:pt modelId="{8E6B3D12-40FF-4CE4-9713-135C769189EA}" type="sibTrans" cxnId="{48F22BEF-3FCD-4F95-9E1F-1A90C1588BF2}">
      <dgm:prSet/>
      <dgm:spPr/>
      <dgm:t>
        <a:bodyPr/>
        <a:lstStyle/>
        <a:p>
          <a:endParaRPr lang="es-EC" sz="1400"/>
        </a:p>
      </dgm:t>
    </dgm:pt>
    <dgm:pt modelId="{43C56210-46D1-4066-8BD9-2F47A4D93882}">
      <dgm:prSet phldrT="[Texto]" custT="1"/>
      <dgm:spPr/>
      <dgm:t>
        <a:bodyPr/>
        <a:lstStyle/>
        <a:p>
          <a:r>
            <a:rPr lang="es-EC" sz="1400" dirty="0"/>
            <a:t>El problema se</a:t>
          </a:r>
        </a:p>
        <a:p>
          <a:r>
            <a:rPr lang="es-EC" sz="1400" dirty="0"/>
            <a:t>convierte en</a:t>
          </a:r>
        </a:p>
        <a:p>
          <a:r>
            <a:rPr lang="es-EC" sz="1400" dirty="0"/>
            <a:t>público</a:t>
          </a:r>
        </a:p>
      </dgm:t>
    </dgm:pt>
    <dgm:pt modelId="{4E7D4141-D6CD-4CA1-94DF-43B35C6691B2}" type="parTrans" cxnId="{888C669A-198A-4422-BC7B-1B8716035B8D}">
      <dgm:prSet/>
      <dgm:spPr/>
      <dgm:t>
        <a:bodyPr/>
        <a:lstStyle/>
        <a:p>
          <a:endParaRPr lang="es-EC" sz="1400"/>
        </a:p>
      </dgm:t>
    </dgm:pt>
    <dgm:pt modelId="{5576DF6D-B631-4D55-854F-4F313031BCA6}" type="sibTrans" cxnId="{888C669A-198A-4422-BC7B-1B8716035B8D}">
      <dgm:prSet/>
      <dgm:spPr/>
      <dgm:t>
        <a:bodyPr/>
        <a:lstStyle/>
        <a:p>
          <a:endParaRPr lang="es-EC" sz="1400"/>
        </a:p>
      </dgm:t>
    </dgm:pt>
    <dgm:pt modelId="{025F7EF4-716F-4B35-9DDB-88D2FF666561}">
      <dgm:prSet phldrT="[Texto]" custT="1"/>
      <dgm:spPr/>
      <dgm:t>
        <a:bodyPr/>
        <a:lstStyle/>
        <a:p>
          <a:r>
            <a:rPr lang="es-EC" sz="1400" dirty="0"/>
            <a:t>Inclusión en la agenda</a:t>
          </a:r>
        </a:p>
        <a:p>
          <a:r>
            <a:rPr lang="es-EC" sz="1400" dirty="0"/>
            <a:t>gubernamental</a:t>
          </a:r>
        </a:p>
      </dgm:t>
    </dgm:pt>
    <dgm:pt modelId="{B416D1DC-C051-45A1-B21B-EBFE979E579D}" type="parTrans" cxnId="{16706B63-9FB6-42E0-BFC6-513BC81FDD31}">
      <dgm:prSet/>
      <dgm:spPr/>
      <dgm:t>
        <a:bodyPr/>
        <a:lstStyle/>
        <a:p>
          <a:endParaRPr lang="es-EC" sz="1400"/>
        </a:p>
      </dgm:t>
    </dgm:pt>
    <dgm:pt modelId="{981F04FD-4BCA-443B-A6C8-F4670464F4DC}" type="sibTrans" cxnId="{16706B63-9FB6-42E0-BFC6-513BC81FDD31}">
      <dgm:prSet/>
      <dgm:spPr/>
      <dgm:t>
        <a:bodyPr/>
        <a:lstStyle/>
        <a:p>
          <a:endParaRPr lang="es-EC" sz="1400"/>
        </a:p>
      </dgm:t>
    </dgm:pt>
    <dgm:pt modelId="{44AF48C4-10D2-448B-963F-A95EA8C47C55}" type="pres">
      <dgm:prSet presAssocID="{4FC4FE83-DCEA-4411-A8E3-FA7F4ED17243}" presName="cycle" presStyleCnt="0">
        <dgm:presLayoutVars>
          <dgm:dir/>
          <dgm:resizeHandles val="exact"/>
        </dgm:presLayoutVars>
      </dgm:prSet>
      <dgm:spPr/>
    </dgm:pt>
    <dgm:pt modelId="{AFC21652-9DCA-48B7-A07A-ED84CA7881AD}" type="pres">
      <dgm:prSet presAssocID="{A8C720F0-3D0D-41D6-89E2-817138BCEA75}" presName="dummy" presStyleCnt="0"/>
      <dgm:spPr/>
    </dgm:pt>
    <dgm:pt modelId="{7E4B6445-1E3F-4C79-8754-A9732FD21B37}" type="pres">
      <dgm:prSet presAssocID="{A8C720F0-3D0D-41D6-89E2-817138BCEA75}" presName="node" presStyleLbl="revTx" presStyleIdx="0" presStyleCnt="6">
        <dgm:presLayoutVars>
          <dgm:bulletEnabled val="1"/>
        </dgm:presLayoutVars>
      </dgm:prSet>
      <dgm:spPr/>
    </dgm:pt>
    <dgm:pt modelId="{CF91D485-A94B-47A1-BDC1-FA6D87C5DA3A}" type="pres">
      <dgm:prSet presAssocID="{4B015B12-F4C8-4180-AB2C-65CC40FDA551}" presName="sibTrans" presStyleLbl="node1" presStyleIdx="0" presStyleCnt="6"/>
      <dgm:spPr/>
    </dgm:pt>
    <dgm:pt modelId="{64CB10C9-04E9-4AED-B797-82B057D3CE47}" type="pres">
      <dgm:prSet presAssocID="{43C56210-46D1-4066-8BD9-2F47A4D93882}" presName="dummy" presStyleCnt="0"/>
      <dgm:spPr/>
    </dgm:pt>
    <dgm:pt modelId="{25882ABC-E76A-45FE-BC20-2259C34DDD01}" type="pres">
      <dgm:prSet presAssocID="{43C56210-46D1-4066-8BD9-2F47A4D93882}" presName="node" presStyleLbl="revTx" presStyleIdx="1" presStyleCnt="6">
        <dgm:presLayoutVars>
          <dgm:bulletEnabled val="1"/>
        </dgm:presLayoutVars>
      </dgm:prSet>
      <dgm:spPr/>
    </dgm:pt>
    <dgm:pt modelId="{D0178665-CA49-476C-9D50-C9B4768F33F9}" type="pres">
      <dgm:prSet presAssocID="{5576DF6D-B631-4D55-854F-4F313031BCA6}" presName="sibTrans" presStyleLbl="node1" presStyleIdx="1" presStyleCnt="6"/>
      <dgm:spPr/>
    </dgm:pt>
    <dgm:pt modelId="{A6BB203A-6EBC-4F68-8462-062C3CCAEB20}" type="pres">
      <dgm:prSet presAssocID="{025F7EF4-716F-4B35-9DDB-88D2FF666561}" presName="dummy" presStyleCnt="0"/>
      <dgm:spPr/>
    </dgm:pt>
    <dgm:pt modelId="{F99C8BB5-92EA-4D48-A382-5C4EB8F8378C}" type="pres">
      <dgm:prSet presAssocID="{025F7EF4-716F-4B35-9DDB-88D2FF666561}" presName="node" presStyleLbl="revTx" presStyleIdx="2" presStyleCnt="6" custScaleX="151296">
        <dgm:presLayoutVars>
          <dgm:bulletEnabled val="1"/>
        </dgm:presLayoutVars>
      </dgm:prSet>
      <dgm:spPr/>
    </dgm:pt>
    <dgm:pt modelId="{9E6053A9-E520-42D4-A2CE-AACE7938F649}" type="pres">
      <dgm:prSet presAssocID="{981F04FD-4BCA-443B-A6C8-F4670464F4DC}" presName="sibTrans" presStyleLbl="node1" presStyleIdx="2" presStyleCnt="6"/>
      <dgm:spPr/>
    </dgm:pt>
    <dgm:pt modelId="{AA97CF3C-5DDC-45D4-869D-D1D57F470B8A}" type="pres">
      <dgm:prSet presAssocID="{889B6348-7EC8-4E1C-A45A-C543B5116921}" presName="dummy" presStyleCnt="0"/>
      <dgm:spPr/>
    </dgm:pt>
    <dgm:pt modelId="{7F298690-C498-4FE6-8C4B-66F9270BD01D}" type="pres">
      <dgm:prSet presAssocID="{889B6348-7EC8-4E1C-A45A-C543B5116921}" presName="node" presStyleLbl="revTx" presStyleIdx="3" presStyleCnt="6" custScaleX="132990">
        <dgm:presLayoutVars>
          <dgm:bulletEnabled val="1"/>
        </dgm:presLayoutVars>
      </dgm:prSet>
      <dgm:spPr/>
    </dgm:pt>
    <dgm:pt modelId="{87616E20-6BA9-4C0A-A7CA-9FBC5A9D7D6D}" type="pres">
      <dgm:prSet presAssocID="{ECF104CC-CA54-4A79-B07F-10C71BB9EDEC}" presName="sibTrans" presStyleLbl="node1" presStyleIdx="3" presStyleCnt="6"/>
      <dgm:spPr/>
    </dgm:pt>
    <dgm:pt modelId="{00894159-E14C-4B68-828E-73F83D807D06}" type="pres">
      <dgm:prSet presAssocID="{1929CFD2-EB42-4297-87B3-4E6B55BE451D}" presName="dummy" presStyleCnt="0"/>
      <dgm:spPr/>
    </dgm:pt>
    <dgm:pt modelId="{1880A457-5993-4096-9813-9FCE45D4C323}" type="pres">
      <dgm:prSet presAssocID="{1929CFD2-EB42-4297-87B3-4E6B55BE451D}" presName="node" presStyleLbl="revTx" presStyleIdx="4" presStyleCnt="6" custScaleX="153237">
        <dgm:presLayoutVars>
          <dgm:bulletEnabled val="1"/>
        </dgm:presLayoutVars>
      </dgm:prSet>
      <dgm:spPr/>
    </dgm:pt>
    <dgm:pt modelId="{187EB5EC-5A99-40EE-88A4-6D17DD4E2DF4}" type="pres">
      <dgm:prSet presAssocID="{CC90304D-1F0D-4F55-94D1-BE68579969F8}" presName="sibTrans" presStyleLbl="node1" presStyleIdx="4" presStyleCnt="6"/>
      <dgm:spPr/>
    </dgm:pt>
    <dgm:pt modelId="{50FF5358-F6C8-4F84-BC74-79E53F2D2C19}" type="pres">
      <dgm:prSet presAssocID="{74A420E3-EFFB-4882-A1CA-FB4556C847D9}" presName="dummy" presStyleCnt="0"/>
      <dgm:spPr/>
    </dgm:pt>
    <dgm:pt modelId="{383D0080-6E97-48A3-AA58-E26CD2C807C1}" type="pres">
      <dgm:prSet presAssocID="{74A420E3-EFFB-4882-A1CA-FB4556C847D9}" presName="node" presStyleLbl="revTx" presStyleIdx="5" presStyleCnt="6" custScaleX="154958">
        <dgm:presLayoutVars>
          <dgm:bulletEnabled val="1"/>
        </dgm:presLayoutVars>
      </dgm:prSet>
      <dgm:spPr/>
    </dgm:pt>
    <dgm:pt modelId="{C72190C4-99D0-4B3C-A0E8-936CB0770EC1}" type="pres">
      <dgm:prSet presAssocID="{8E6B3D12-40FF-4CE4-9713-135C769189EA}" presName="sibTrans" presStyleLbl="node1" presStyleIdx="5" presStyleCnt="6"/>
      <dgm:spPr/>
    </dgm:pt>
  </dgm:ptLst>
  <dgm:cxnLst>
    <dgm:cxn modelId="{657F0004-CE00-41DC-BF54-E708DD9A308E}" srcId="{4FC4FE83-DCEA-4411-A8E3-FA7F4ED17243}" destId="{A8C720F0-3D0D-41D6-89E2-817138BCEA75}" srcOrd="0" destOrd="0" parTransId="{D0384087-AC62-4CB3-82B6-03EE2EEA0418}" sibTransId="{4B015B12-F4C8-4180-AB2C-65CC40FDA551}"/>
    <dgm:cxn modelId="{8329563C-4FAA-461C-A218-151FBF01D557}" srcId="{4FC4FE83-DCEA-4411-A8E3-FA7F4ED17243}" destId="{1929CFD2-EB42-4297-87B3-4E6B55BE451D}" srcOrd="4" destOrd="0" parTransId="{C187C60F-F91A-4F05-A045-BCA9346D64F0}" sibTransId="{CC90304D-1F0D-4F55-94D1-BE68579969F8}"/>
    <dgm:cxn modelId="{AEF4AC5F-DCD3-4E2E-8CED-477772F0E8EE}" type="presOf" srcId="{74A420E3-EFFB-4882-A1CA-FB4556C847D9}" destId="{383D0080-6E97-48A3-AA58-E26CD2C807C1}" srcOrd="0" destOrd="0" presId="urn:microsoft.com/office/officeart/2005/8/layout/cycle1"/>
    <dgm:cxn modelId="{16706B63-9FB6-42E0-BFC6-513BC81FDD31}" srcId="{4FC4FE83-DCEA-4411-A8E3-FA7F4ED17243}" destId="{025F7EF4-716F-4B35-9DDB-88D2FF666561}" srcOrd="2" destOrd="0" parTransId="{B416D1DC-C051-45A1-B21B-EBFE979E579D}" sibTransId="{981F04FD-4BCA-443B-A6C8-F4670464F4DC}"/>
    <dgm:cxn modelId="{779BB268-1764-40D1-8B0F-588EC4B8F82D}" type="presOf" srcId="{889B6348-7EC8-4E1C-A45A-C543B5116921}" destId="{7F298690-C498-4FE6-8C4B-66F9270BD01D}" srcOrd="0" destOrd="0" presId="urn:microsoft.com/office/officeart/2005/8/layout/cycle1"/>
    <dgm:cxn modelId="{D750154B-ED6A-4072-916A-792CBC24CBB2}" type="presOf" srcId="{CC90304D-1F0D-4F55-94D1-BE68579969F8}" destId="{187EB5EC-5A99-40EE-88A4-6D17DD4E2DF4}" srcOrd="0" destOrd="0" presId="urn:microsoft.com/office/officeart/2005/8/layout/cycle1"/>
    <dgm:cxn modelId="{D0539A70-7C0C-4C5A-BC48-3645FA084322}" type="presOf" srcId="{025F7EF4-716F-4B35-9DDB-88D2FF666561}" destId="{F99C8BB5-92EA-4D48-A382-5C4EB8F8378C}" srcOrd="0" destOrd="0" presId="urn:microsoft.com/office/officeart/2005/8/layout/cycle1"/>
    <dgm:cxn modelId="{85A04479-4417-4C88-BF23-EBE7CC32B786}" type="presOf" srcId="{1929CFD2-EB42-4297-87B3-4E6B55BE451D}" destId="{1880A457-5993-4096-9813-9FCE45D4C323}" srcOrd="0" destOrd="0" presId="urn:microsoft.com/office/officeart/2005/8/layout/cycle1"/>
    <dgm:cxn modelId="{94F8F781-A5BB-4883-A647-21227A027BB7}" type="presOf" srcId="{ECF104CC-CA54-4A79-B07F-10C71BB9EDEC}" destId="{87616E20-6BA9-4C0A-A7CA-9FBC5A9D7D6D}" srcOrd="0" destOrd="0" presId="urn:microsoft.com/office/officeart/2005/8/layout/cycle1"/>
    <dgm:cxn modelId="{2F7B3585-91AE-45C5-B0AA-E9DB4E39EF64}" type="presOf" srcId="{4FC4FE83-DCEA-4411-A8E3-FA7F4ED17243}" destId="{44AF48C4-10D2-448B-963F-A95EA8C47C55}" srcOrd="0" destOrd="0" presId="urn:microsoft.com/office/officeart/2005/8/layout/cycle1"/>
    <dgm:cxn modelId="{6E98A294-1D35-4071-A9E1-105878AC57E5}" type="presOf" srcId="{981F04FD-4BCA-443B-A6C8-F4670464F4DC}" destId="{9E6053A9-E520-42D4-A2CE-AACE7938F649}" srcOrd="0" destOrd="0" presId="urn:microsoft.com/office/officeart/2005/8/layout/cycle1"/>
    <dgm:cxn modelId="{E3C39995-E217-4CDC-8108-E44743EB7589}" type="presOf" srcId="{8E6B3D12-40FF-4CE4-9713-135C769189EA}" destId="{C72190C4-99D0-4B3C-A0E8-936CB0770EC1}" srcOrd="0" destOrd="0" presId="urn:microsoft.com/office/officeart/2005/8/layout/cycle1"/>
    <dgm:cxn modelId="{888C669A-198A-4422-BC7B-1B8716035B8D}" srcId="{4FC4FE83-DCEA-4411-A8E3-FA7F4ED17243}" destId="{43C56210-46D1-4066-8BD9-2F47A4D93882}" srcOrd="1" destOrd="0" parTransId="{4E7D4141-D6CD-4CA1-94DF-43B35C6691B2}" sibTransId="{5576DF6D-B631-4D55-854F-4F313031BCA6}"/>
    <dgm:cxn modelId="{451E8D9B-8F9D-4362-A1B2-68EDF20DCC25}" srcId="{4FC4FE83-DCEA-4411-A8E3-FA7F4ED17243}" destId="{889B6348-7EC8-4E1C-A45A-C543B5116921}" srcOrd="3" destOrd="0" parTransId="{15FB40F6-083A-46EB-88FE-DD2DE6118302}" sibTransId="{ECF104CC-CA54-4A79-B07F-10C71BB9EDEC}"/>
    <dgm:cxn modelId="{CFD4B09B-0370-4CC5-A236-7221EA32FF1E}" type="presOf" srcId="{4B015B12-F4C8-4180-AB2C-65CC40FDA551}" destId="{CF91D485-A94B-47A1-BDC1-FA6D87C5DA3A}" srcOrd="0" destOrd="0" presId="urn:microsoft.com/office/officeart/2005/8/layout/cycle1"/>
    <dgm:cxn modelId="{A5AFD6A7-40C9-430E-8458-57CA2CD39875}" type="presOf" srcId="{A8C720F0-3D0D-41D6-89E2-817138BCEA75}" destId="{7E4B6445-1E3F-4C79-8754-A9732FD21B37}" srcOrd="0" destOrd="0" presId="urn:microsoft.com/office/officeart/2005/8/layout/cycle1"/>
    <dgm:cxn modelId="{922625AB-3E04-4304-BF07-93FCBFF05E3B}" type="presOf" srcId="{5576DF6D-B631-4D55-854F-4F313031BCA6}" destId="{D0178665-CA49-476C-9D50-C9B4768F33F9}" srcOrd="0" destOrd="0" presId="urn:microsoft.com/office/officeart/2005/8/layout/cycle1"/>
    <dgm:cxn modelId="{A86818B3-6E13-4D2B-BA97-05B8D043EC78}" type="presOf" srcId="{43C56210-46D1-4066-8BD9-2F47A4D93882}" destId="{25882ABC-E76A-45FE-BC20-2259C34DDD01}" srcOrd="0" destOrd="0" presId="urn:microsoft.com/office/officeart/2005/8/layout/cycle1"/>
    <dgm:cxn modelId="{48F22BEF-3FCD-4F95-9E1F-1A90C1588BF2}" srcId="{4FC4FE83-DCEA-4411-A8E3-FA7F4ED17243}" destId="{74A420E3-EFFB-4882-A1CA-FB4556C847D9}" srcOrd="5" destOrd="0" parTransId="{C09C67E4-54B5-4B6D-B8BC-688874A20E9A}" sibTransId="{8E6B3D12-40FF-4CE4-9713-135C769189EA}"/>
    <dgm:cxn modelId="{F4FFE0E1-8573-4251-86C5-C35F2CAB5E1C}" type="presParOf" srcId="{44AF48C4-10D2-448B-963F-A95EA8C47C55}" destId="{AFC21652-9DCA-48B7-A07A-ED84CA7881AD}" srcOrd="0" destOrd="0" presId="urn:microsoft.com/office/officeart/2005/8/layout/cycle1"/>
    <dgm:cxn modelId="{18663B1A-CD8D-4EEA-88B2-C8A3249DFEAF}" type="presParOf" srcId="{44AF48C4-10D2-448B-963F-A95EA8C47C55}" destId="{7E4B6445-1E3F-4C79-8754-A9732FD21B37}" srcOrd="1" destOrd="0" presId="urn:microsoft.com/office/officeart/2005/8/layout/cycle1"/>
    <dgm:cxn modelId="{82B2D9D4-3C61-4341-A565-0AE115547DB4}" type="presParOf" srcId="{44AF48C4-10D2-448B-963F-A95EA8C47C55}" destId="{CF91D485-A94B-47A1-BDC1-FA6D87C5DA3A}" srcOrd="2" destOrd="0" presId="urn:microsoft.com/office/officeart/2005/8/layout/cycle1"/>
    <dgm:cxn modelId="{2D430FFB-6C78-4513-91D9-835A40307947}" type="presParOf" srcId="{44AF48C4-10D2-448B-963F-A95EA8C47C55}" destId="{64CB10C9-04E9-4AED-B797-82B057D3CE47}" srcOrd="3" destOrd="0" presId="urn:microsoft.com/office/officeart/2005/8/layout/cycle1"/>
    <dgm:cxn modelId="{C54DD06A-1514-41EC-B1D3-2C0B37F1A27E}" type="presParOf" srcId="{44AF48C4-10D2-448B-963F-A95EA8C47C55}" destId="{25882ABC-E76A-45FE-BC20-2259C34DDD01}" srcOrd="4" destOrd="0" presId="urn:microsoft.com/office/officeart/2005/8/layout/cycle1"/>
    <dgm:cxn modelId="{33067C27-05D1-4885-A64F-E8995B9F907A}" type="presParOf" srcId="{44AF48C4-10D2-448B-963F-A95EA8C47C55}" destId="{D0178665-CA49-476C-9D50-C9B4768F33F9}" srcOrd="5" destOrd="0" presId="urn:microsoft.com/office/officeart/2005/8/layout/cycle1"/>
    <dgm:cxn modelId="{6CE077C9-5A1F-4854-9BC3-D5375C12F889}" type="presParOf" srcId="{44AF48C4-10D2-448B-963F-A95EA8C47C55}" destId="{A6BB203A-6EBC-4F68-8462-062C3CCAEB20}" srcOrd="6" destOrd="0" presId="urn:microsoft.com/office/officeart/2005/8/layout/cycle1"/>
    <dgm:cxn modelId="{DC73E4C4-3A86-4B2B-A6AC-32413C922B53}" type="presParOf" srcId="{44AF48C4-10D2-448B-963F-A95EA8C47C55}" destId="{F99C8BB5-92EA-4D48-A382-5C4EB8F8378C}" srcOrd="7" destOrd="0" presId="urn:microsoft.com/office/officeart/2005/8/layout/cycle1"/>
    <dgm:cxn modelId="{0D5C36BC-BDC2-4D6E-8FE3-9D1ECA129D9E}" type="presParOf" srcId="{44AF48C4-10D2-448B-963F-A95EA8C47C55}" destId="{9E6053A9-E520-42D4-A2CE-AACE7938F649}" srcOrd="8" destOrd="0" presId="urn:microsoft.com/office/officeart/2005/8/layout/cycle1"/>
    <dgm:cxn modelId="{B596A376-5FE8-477F-83A3-036CF421D9BE}" type="presParOf" srcId="{44AF48C4-10D2-448B-963F-A95EA8C47C55}" destId="{AA97CF3C-5DDC-45D4-869D-D1D57F470B8A}" srcOrd="9" destOrd="0" presId="urn:microsoft.com/office/officeart/2005/8/layout/cycle1"/>
    <dgm:cxn modelId="{1BC2AA21-D02B-41D0-8584-43E647BFEECC}" type="presParOf" srcId="{44AF48C4-10D2-448B-963F-A95EA8C47C55}" destId="{7F298690-C498-4FE6-8C4B-66F9270BD01D}" srcOrd="10" destOrd="0" presId="urn:microsoft.com/office/officeart/2005/8/layout/cycle1"/>
    <dgm:cxn modelId="{B24FBECB-6617-4CBA-8033-135DA3695805}" type="presParOf" srcId="{44AF48C4-10D2-448B-963F-A95EA8C47C55}" destId="{87616E20-6BA9-4C0A-A7CA-9FBC5A9D7D6D}" srcOrd="11" destOrd="0" presId="urn:microsoft.com/office/officeart/2005/8/layout/cycle1"/>
    <dgm:cxn modelId="{FC47E376-4E2A-4DE4-96F8-D3B043680213}" type="presParOf" srcId="{44AF48C4-10D2-448B-963F-A95EA8C47C55}" destId="{00894159-E14C-4B68-828E-73F83D807D06}" srcOrd="12" destOrd="0" presId="urn:microsoft.com/office/officeart/2005/8/layout/cycle1"/>
    <dgm:cxn modelId="{B8BD51D8-F70F-4956-B692-BBA0C87A92C3}" type="presParOf" srcId="{44AF48C4-10D2-448B-963F-A95EA8C47C55}" destId="{1880A457-5993-4096-9813-9FCE45D4C323}" srcOrd="13" destOrd="0" presId="urn:microsoft.com/office/officeart/2005/8/layout/cycle1"/>
    <dgm:cxn modelId="{D4E6E558-E09C-42DD-B3E7-3CDE297AE0B6}" type="presParOf" srcId="{44AF48C4-10D2-448B-963F-A95EA8C47C55}" destId="{187EB5EC-5A99-40EE-88A4-6D17DD4E2DF4}" srcOrd="14" destOrd="0" presId="urn:microsoft.com/office/officeart/2005/8/layout/cycle1"/>
    <dgm:cxn modelId="{F88DF153-2863-4527-AC06-EA38259AF298}" type="presParOf" srcId="{44AF48C4-10D2-448B-963F-A95EA8C47C55}" destId="{50FF5358-F6C8-4F84-BC74-79E53F2D2C19}" srcOrd="15" destOrd="0" presId="urn:microsoft.com/office/officeart/2005/8/layout/cycle1"/>
    <dgm:cxn modelId="{8766F090-4D58-45A9-9AC9-26A2D7C9E6B6}" type="presParOf" srcId="{44AF48C4-10D2-448B-963F-A95EA8C47C55}" destId="{383D0080-6E97-48A3-AA58-E26CD2C807C1}" srcOrd="16" destOrd="0" presId="urn:microsoft.com/office/officeart/2005/8/layout/cycle1"/>
    <dgm:cxn modelId="{EB234A5A-90D4-4940-8E5E-D0BCC72C8437}" type="presParOf" srcId="{44AF48C4-10D2-448B-963F-A95EA8C47C55}" destId="{C72190C4-99D0-4B3C-A0E8-936CB0770EC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4FE83-DCEA-4411-A8E3-FA7F4ED17243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A8C720F0-3D0D-41D6-89E2-817138BCEA75}">
      <dgm:prSet phldrT="[Texto]" custT="1"/>
      <dgm:spPr/>
      <dgm:t>
        <a:bodyPr/>
        <a:lstStyle/>
        <a:p>
          <a:r>
            <a:rPr lang="es-EC" sz="1400" dirty="0"/>
            <a:t>Surgimiento del</a:t>
          </a:r>
        </a:p>
        <a:p>
          <a:r>
            <a:rPr lang="es-EC" sz="1400" dirty="0"/>
            <a:t>problema</a:t>
          </a:r>
        </a:p>
      </dgm:t>
    </dgm:pt>
    <dgm:pt modelId="{D0384087-AC62-4CB3-82B6-03EE2EEA0418}" type="parTrans" cxnId="{657F0004-CE00-41DC-BF54-E708DD9A308E}">
      <dgm:prSet/>
      <dgm:spPr/>
      <dgm:t>
        <a:bodyPr/>
        <a:lstStyle/>
        <a:p>
          <a:endParaRPr lang="es-EC" sz="1400"/>
        </a:p>
      </dgm:t>
    </dgm:pt>
    <dgm:pt modelId="{4B015B12-F4C8-4180-AB2C-65CC40FDA551}" type="sibTrans" cxnId="{657F0004-CE00-41DC-BF54-E708DD9A308E}">
      <dgm:prSet/>
      <dgm:spPr/>
      <dgm:t>
        <a:bodyPr/>
        <a:lstStyle/>
        <a:p>
          <a:endParaRPr lang="es-EC" sz="1400"/>
        </a:p>
      </dgm:t>
    </dgm:pt>
    <dgm:pt modelId="{889B6348-7EC8-4E1C-A45A-C543B5116921}">
      <dgm:prSet phldrT="[Texto]" custT="1"/>
      <dgm:spPr/>
      <dgm:t>
        <a:bodyPr/>
        <a:lstStyle/>
        <a:p>
          <a:r>
            <a:rPr lang="es-EC" sz="1400" dirty="0"/>
            <a:t>Formulación y</a:t>
          </a:r>
        </a:p>
        <a:p>
          <a:r>
            <a:rPr lang="es-EC" sz="1400" dirty="0"/>
            <a:t>decisión del</a:t>
          </a:r>
        </a:p>
        <a:p>
          <a:r>
            <a:rPr lang="es-EC" sz="1400" dirty="0"/>
            <a:t>programa de la</a:t>
          </a:r>
        </a:p>
        <a:p>
          <a:r>
            <a:rPr lang="es-EC" sz="1400" dirty="0"/>
            <a:t>política</a:t>
          </a:r>
        </a:p>
      </dgm:t>
    </dgm:pt>
    <dgm:pt modelId="{15FB40F6-083A-46EB-88FE-DD2DE6118302}" type="parTrans" cxnId="{451E8D9B-8F9D-4362-A1B2-68EDF20DCC25}">
      <dgm:prSet/>
      <dgm:spPr/>
      <dgm:t>
        <a:bodyPr/>
        <a:lstStyle/>
        <a:p>
          <a:endParaRPr lang="es-EC" sz="1400"/>
        </a:p>
      </dgm:t>
    </dgm:pt>
    <dgm:pt modelId="{ECF104CC-CA54-4A79-B07F-10C71BB9EDEC}" type="sibTrans" cxnId="{451E8D9B-8F9D-4362-A1B2-68EDF20DCC25}">
      <dgm:prSet/>
      <dgm:spPr/>
      <dgm:t>
        <a:bodyPr/>
        <a:lstStyle/>
        <a:p>
          <a:endParaRPr lang="es-EC" sz="1400"/>
        </a:p>
      </dgm:t>
    </dgm:pt>
    <dgm:pt modelId="{1929CFD2-EB42-4297-87B3-4E6B55BE451D}">
      <dgm:prSet phldrT="[Texto]" custT="1"/>
      <dgm:spPr/>
      <dgm:t>
        <a:bodyPr/>
        <a:lstStyle/>
        <a:p>
          <a:r>
            <a:rPr lang="es-EC" sz="1400" dirty="0"/>
            <a:t>Implementación</a:t>
          </a:r>
        </a:p>
        <a:p>
          <a:r>
            <a:rPr lang="es-EC" sz="1400" dirty="0"/>
            <a:t>de los planes de</a:t>
          </a:r>
        </a:p>
        <a:p>
          <a:r>
            <a:rPr lang="es-EC" sz="1400" dirty="0"/>
            <a:t>acción y actos de implementación</a:t>
          </a:r>
        </a:p>
      </dgm:t>
    </dgm:pt>
    <dgm:pt modelId="{C187C60F-F91A-4F05-A045-BCA9346D64F0}" type="parTrans" cxnId="{8329563C-4FAA-461C-A218-151FBF01D557}">
      <dgm:prSet/>
      <dgm:spPr/>
      <dgm:t>
        <a:bodyPr/>
        <a:lstStyle/>
        <a:p>
          <a:endParaRPr lang="es-EC" sz="1400"/>
        </a:p>
      </dgm:t>
    </dgm:pt>
    <dgm:pt modelId="{CC90304D-1F0D-4F55-94D1-BE68579969F8}" type="sibTrans" cxnId="{8329563C-4FAA-461C-A218-151FBF01D557}">
      <dgm:prSet/>
      <dgm:spPr/>
      <dgm:t>
        <a:bodyPr/>
        <a:lstStyle/>
        <a:p>
          <a:endParaRPr lang="es-EC" sz="1400"/>
        </a:p>
      </dgm:t>
    </dgm:pt>
    <dgm:pt modelId="{74A420E3-EFFB-4882-A1CA-FB4556C847D9}">
      <dgm:prSet phldrT="[Texto]" custT="1"/>
      <dgm:spPr/>
      <dgm:t>
        <a:bodyPr/>
        <a:lstStyle/>
        <a:p>
          <a:r>
            <a:rPr lang="es-EC" sz="1400" dirty="0"/>
            <a:t>Evaluación de</a:t>
          </a:r>
        </a:p>
        <a:p>
          <a:r>
            <a:rPr lang="es-EC" sz="1400" dirty="0"/>
            <a:t>los efectos de</a:t>
          </a:r>
        </a:p>
        <a:p>
          <a:r>
            <a:rPr lang="es-EC" sz="1400" dirty="0"/>
            <a:t>la política</a:t>
          </a:r>
        </a:p>
      </dgm:t>
    </dgm:pt>
    <dgm:pt modelId="{C09C67E4-54B5-4B6D-B8BC-688874A20E9A}" type="parTrans" cxnId="{48F22BEF-3FCD-4F95-9E1F-1A90C1588BF2}">
      <dgm:prSet/>
      <dgm:spPr/>
      <dgm:t>
        <a:bodyPr/>
        <a:lstStyle/>
        <a:p>
          <a:endParaRPr lang="es-EC" sz="1400"/>
        </a:p>
      </dgm:t>
    </dgm:pt>
    <dgm:pt modelId="{8E6B3D12-40FF-4CE4-9713-135C769189EA}" type="sibTrans" cxnId="{48F22BEF-3FCD-4F95-9E1F-1A90C1588BF2}">
      <dgm:prSet/>
      <dgm:spPr/>
      <dgm:t>
        <a:bodyPr/>
        <a:lstStyle/>
        <a:p>
          <a:endParaRPr lang="es-EC" sz="1400"/>
        </a:p>
      </dgm:t>
    </dgm:pt>
    <dgm:pt modelId="{43C56210-46D1-4066-8BD9-2F47A4D93882}">
      <dgm:prSet phldrT="[Texto]" custT="1"/>
      <dgm:spPr/>
      <dgm:t>
        <a:bodyPr/>
        <a:lstStyle/>
        <a:p>
          <a:r>
            <a:rPr lang="es-EC" sz="1400" dirty="0"/>
            <a:t>El problema se</a:t>
          </a:r>
        </a:p>
        <a:p>
          <a:r>
            <a:rPr lang="es-EC" sz="1400" dirty="0"/>
            <a:t>convierte en</a:t>
          </a:r>
        </a:p>
        <a:p>
          <a:r>
            <a:rPr lang="es-EC" sz="1400" dirty="0"/>
            <a:t>público</a:t>
          </a:r>
        </a:p>
      </dgm:t>
    </dgm:pt>
    <dgm:pt modelId="{4E7D4141-D6CD-4CA1-94DF-43B35C6691B2}" type="parTrans" cxnId="{888C669A-198A-4422-BC7B-1B8716035B8D}">
      <dgm:prSet/>
      <dgm:spPr/>
      <dgm:t>
        <a:bodyPr/>
        <a:lstStyle/>
        <a:p>
          <a:endParaRPr lang="es-EC" sz="1400"/>
        </a:p>
      </dgm:t>
    </dgm:pt>
    <dgm:pt modelId="{5576DF6D-B631-4D55-854F-4F313031BCA6}" type="sibTrans" cxnId="{888C669A-198A-4422-BC7B-1B8716035B8D}">
      <dgm:prSet/>
      <dgm:spPr/>
      <dgm:t>
        <a:bodyPr/>
        <a:lstStyle/>
        <a:p>
          <a:endParaRPr lang="es-EC" sz="1400"/>
        </a:p>
      </dgm:t>
    </dgm:pt>
    <dgm:pt modelId="{025F7EF4-716F-4B35-9DDB-88D2FF666561}">
      <dgm:prSet phldrT="[Texto]" custT="1"/>
      <dgm:spPr/>
      <dgm:t>
        <a:bodyPr/>
        <a:lstStyle/>
        <a:p>
          <a:r>
            <a:rPr lang="es-EC" sz="1400" dirty="0"/>
            <a:t>Inclusión en la agenda gubernamental</a:t>
          </a:r>
        </a:p>
      </dgm:t>
    </dgm:pt>
    <dgm:pt modelId="{B416D1DC-C051-45A1-B21B-EBFE979E579D}" type="parTrans" cxnId="{16706B63-9FB6-42E0-BFC6-513BC81FDD31}">
      <dgm:prSet/>
      <dgm:spPr/>
      <dgm:t>
        <a:bodyPr/>
        <a:lstStyle/>
        <a:p>
          <a:endParaRPr lang="es-EC" sz="1400"/>
        </a:p>
      </dgm:t>
    </dgm:pt>
    <dgm:pt modelId="{981F04FD-4BCA-443B-A6C8-F4670464F4DC}" type="sibTrans" cxnId="{16706B63-9FB6-42E0-BFC6-513BC81FDD31}">
      <dgm:prSet/>
      <dgm:spPr/>
      <dgm:t>
        <a:bodyPr/>
        <a:lstStyle/>
        <a:p>
          <a:endParaRPr lang="es-EC" sz="1400"/>
        </a:p>
      </dgm:t>
    </dgm:pt>
    <dgm:pt modelId="{44AF48C4-10D2-448B-963F-A95EA8C47C55}" type="pres">
      <dgm:prSet presAssocID="{4FC4FE83-DCEA-4411-A8E3-FA7F4ED17243}" presName="cycle" presStyleCnt="0">
        <dgm:presLayoutVars>
          <dgm:dir/>
          <dgm:resizeHandles val="exact"/>
        </dgm:presLayoutVars>
      </dgm:prSet>
      <dgm:spPr/>
    </dgm:pt>
    <dgm:pt modelId="{AFC21652-9DCA-48B7-A07A-ED84CA7881AD}" type="pres">
      <dgm:prSet presAssocID="{A8C720F0-3D0D-41D6-89E2-817138BCEA75}" presName="dummy" presStyleCnt="0"/>
      <dgm:spPr/>
    </dgm:pt>
    <dgm:pt modelId="{7E4B6445-1E3F-4C79-8754-A9732FD21B37}" type="pres">
      <dgm:prSet presAssocID="{A8C720F0-3D0D-41D6-89E2-817138BCEA75}" presName="node" presStyleLbl="revTx" presStyleIdx="0" presStyleCnt="6">
        <dgm:presLayoutVars>
          <dgm:bulletEnabled val="1"/>
        </dgm:presLayoutVars>
      </dgm:prSet>
      <dgm:spPr/>
    </dgm:pt>
    <dgm:pt modelId="{CF91D485-A94B-47A1-BDC1-FA6D87C5DA3A}" type="pres">
      <dgm:prSet presAssocID="{4B015B12-F4C8-4180-AB2C-65CC40FDA551}" presName="sibTrans" presStyleLbl="node1" presStyleIdx="0" presStyleCnt="6"/>
      <dgm:spPr/>
    </dgm:pt>
    <dgm:pt modelId="{64CB10C9-04E9-4AED-B797-82B057D3CE47}" type="pres">
      <dgm:prSet presAssocID="{43C56210-46D1-4066-8BD9-2F47A4D93882}" presName="dummy" presStyleCnt="0"/>
      <dgm:spPr/>
    </dgm:pt>
    <dgm:pt modelId="{25882ABC-E76A-45FE-BC20-2259C34DDD01}" type="pres">
      <dgm:prSet presAssocID="{43C56210-46D1-4066-8BD9-2F47A4D93882}" presName="node" presStyleLbl="revTx" presStyleIdx="1" presStyleCnt="6">
        <dgm:presLayoutVars>
          <dgm:bulletEnabled val="1"/>
        </dgm:presLayoutVars>
      </dgm:prSet>
      <dgm:spPr/>
    </dgm:pt>
    <dgm:pt modelId="{D0178665-CA49-476C-9D50-C9B4768F33F9}" type="pres">
      <dgm:prSet presAssocID="{5576DF6D-B631-4D55-854F-4F313031BCA6}" presName="sibTrans" presStyleLbl="node1" presStyleIdx="1" presStyleCnt="6"/>
      <dgm:spPr/>
    </dgm:pt>
    <dgm:pt modelId="{A6BB203A-6EBC-4F68-8462-062C3CCAEB20}" type="pres">
      <dgm:prSet presAssocID="{025F7EF4-716F-4B35-9DDB-88D2FF666561}" presName="dummy" presStyleCnt="0"/>
      <dgm:spPr/>
    </dgm:pt>
    <dgm:pt modelId="{F99C8BB5-92EA-4D48-A382-5C4EB8F8378C}" type="pres">
      <dgm:prSet presAssocID="{025F7EF4-716F-4B35-9DDB-88D2FF666561}" presName="node" presStyleLbl="revTx" presStyleIdx="2" presStyleCnt="6" custScaleX="151296">
        <dgm:presLayoutVars>
          <dgm:bulletEnabled val="1"/>
        </dgm:presLayoutVars>
      </dgm:prSet>
      <dgm:spPr/>
    </dgm:pt>
    <dgm:pt modelId="{9E6053A9-E520-42D4-A2CE-AACE7938F649}" type="pres">
      <dgm:prSet presAssocID="{981F04FD-4BCA-443B-A6C8-F4670464F4DC}" presName="sibTrans" presStyleLbl="node1" presStyleIdx="2" presStyleCnt="6"/>
      <dgm:spPr/>
    </dgm:pt>
    <dgm:pt modelId="{AA97CF3C-5DDC-45D4-869D-D1D57F470B8A}" type="pres">
      <dgm:prSet presAssocID="{889B6348-7EC8-4E1C-A45A-C543B5116921}" presName="dummy" presStyleCnt="0"/>
      <dgm:spPr/>
    </dgm:pt>
    <dgm:pt modelId="{7F298690-C498-4FE6-8C4B-66F9270BD01D}" type="pres">
      <dgm:prSet presAssocID="{889B6348-7EC8-4E1C-A45A-C543B5116921}" presName="node" presStyleLbl="revTx" presStyleIdx="3" presStyleCnt="6" custScaleX="132990">
        <dgm:presLayoutVars>
          <dgm:bulletEnabled val="1"/>
        </dgm:presLayoutVars>
      </dgm:prSet>
      <dgm:spPr/>
    </dgm:pt>
    <dgm:pt modelId="{87616E20-6BA9-4C0A-A7CA-9FBC5A9D7D6D}" type="pres">
      <dgm:prSet presAssocID="{ECF104CC-CA54-4A79-B07F-10C71BB9EDEC}" presName="sibTrans" presStyleLbl="node1" presStyleIdx="3" presStyleCnt="6"/>
      <dgm:spPr/>
    </dgm:pt>
    <dgm:pt modelId="{00894159-E14C-4B68-828E-73F83D807D06}" type="pres">
      <dgm:prSet presAssocID="{1929CFD2-EB42-4297-87B3-4E6B55BE451D}" presName="dummy" presStyleCnt="0"/>
      <dgm:spPr/>
    </dgm:pt>
    <dgm:pt modelId="{1880A457-5993-4096-9813-9FCE45D4C323}" type="pres">
      <dgm:prSet presAssocID="{1929CFD2-EB42-4297-87B3-4E6B55BE451D}" presName="node" presStyleLbl="revTx" presStyleIdx="4" presStyleCnt="6" custScaleX="153237">
        <dgm:presLayoutVars>
          <dgm:bulletEnabled val="1"/>
        </dgm:presLayoutVars>
      </dgm:prSet>
      <dgm:spPr/>
    </dgm:pt>
    <dgm:pt modelId="{187EB5EC-5A99-40EE-88A4-6D17DD4E2DF4}" type="pres">
      <dgm:prSet presAssocID="{CC90304D-1F0D-4F55-94D1-BE68579969F8}" presName="sibTrans" presStyleLbl="node1" presStyleIdx="4" presStyleCnt="6"/>
      <dgm:spPr/>
    </dgm:pt>
    <dgm:pt modelId="{50FF5358-F6C8-4F84-BC74-79E53F2D2C19}" type="pres">
      <dgm:prSet presAssocID="{74A420E3-EFFB-4882-A1CA-FB4556C847D9}" presName="dummy" presStyleCnt="0"/>
      <dgm:spPr/>
    </dgm:pt>
    <dgm:pt modelId="{383D0080-6E97-48A3-AA58-E26CD2C807C1}" type="pres">
      <dgm:prSet presAssocID="{74A420E3-EFFB-4882-A1CA-FB4556C847D9}" presName="node" presStyleLbl="revTx" presStyleIdx="5" presStyleCnt="6" custScaleX="154958">
        <dgm:presLayoutVars>
          <dgm:bulletEnabled val="1"/>
        </dgm:presLayoutVars>
      </dgm:prSet>
      <dgm:spPr/>
    </dgm:pt>
    <dgm:pt modelId="{C72190C4-99D0-4B3C-A0E8-936CB0770EC1}" type="pres">
      <dgm:prSet presAssocID="{8E6B3D12-40FF-4CE4-9713-135C769189EA}" presName="sibTrans" presStyleLbl="node1" presStyleIdx="5" presStyleCnt="6"/>
      <dgm:spPr/>
    </dgm:pt>
  </dgm:ptLst>
  <dgm:cxnLst>
    <dgm:cxn modelId="{657F0004-CE00-41DC-BF54-E708DD9A308E}" srcId="{4FC4FE83-DCEA-4411-A8E3-FA7F4ED17243}" destId="{A8C720F0-3D0D-41D6-89E2-817138BCEA75}" srcOrd="0" destOrd="0" parTransId="{D0384087-AC62-4CB3-82B6-03EE2EEA0418}" sibTransId="{4B015B12-F4C8-4180-AB2C-65CC40FDA551}"/>
    <dgm:cxn modelId="{8329563C-4FAA-461C-A218-151FBF01D557}" srcId="{4FC4FE83-DCEA-4411-A8E3-FA7F4ED17243}" destId="{1929CFD2-EB42-4297-87B3-4E6B55BE451D}" srcOrd="4" destOrd="0" parTransId="{C187C60F-F91A-4F05-A045-BCA9346D64F0}" sibTransId="{CC90304D-1F0D-4F55-94D1-BE68579969F8}"/>
    <dgm:cxn modelId="{AEF4AC5F-DCD3-4E2E-8CED-477772F0E8EE}" type="presOf" srcId="{74A420E3-EFFB-4882-A1CA-FB4556C847D9}" destId="{383D0080-6E97-48A3-AA58-E26CD2C807C1}" srcOrd="0" destOrd="0" presId="urn:microsoft.com/office/officeart/2005/8/layout/cycle1"/>
    <dgm:cxn modelId="{16706B63-9FB6-42E0-BFC6-513BC81FDD31}" srcId="{4FC4FE83-DCEA-4411-A8E3-FA7F4ED17243}" destId="{025F7EF4-716F-4B35-9DDB-88D2FF666561}" srcOrd="2" destOrd="0" parTransId="{B416D1DC-C051-45A1-B21B-EBFE979E579D}" sibTransId="{981F04FD-4BCA-443B-A6C8-F4670464F4DC}"/>
    <dgm:cxn modelId="{779BB268-1764-40D1-8B0F-588EC4B8F82D}" type="presOf" srcId="{889B6348-7EC8-4E1C-A45A-C543B5116921}" destId="{7F298690-C498-4FE6-8C4B-66F9270BD01D}" srcOrd="0" destOrd="0" presId="urn:microsoft.com/office/officeart/2005/8/layout/cycle1"/>
    <dgm:cxn modelId="{D750154B-ED6A-4072-916A-792CBC24CBB2}" type="presOf" srcId="{CC90304D-1F0D-4F55-94D1-BE68579969F8}" destId="{187EB5EC-5A99-40EE-88A4-6D17DD4E2DF4}" srcOrd="0" destOrd="0" presId="urn:microsoft.com/office/officeart/2005/8/layout/cycle1"/>
    <dgm:cxn modelId="{D0539A70-7C0C-4C5A-BC48-3645FA084322}" type="presOf" srcId="{025F7EF4-716F-4B35-9DDB-88D2FF666561}" destId="{F99C8BB5-92EA-4D48-A382-5C4EB8F8378C}" srcOrd="0" destOrd="0" presId="urn:microsoft.com/office/officeart/2005/8/layout/cycle1"/>
    <dgm:cxn modelId="{85A04479-4417-4C88-BF23-EBE7CC32B786}" type="presOf" srcId="{1929CFD2-EB42-4297-87B3-4E6B55BE451D}" destId="{1880A457-5993-4096-9813-9FCE45D4C323}" srcOrd="0" destOrd="0" presId="urn:microsoft.com/office/officeart/2005/8/layout/cycle1"/>
    <dgm:cxn modelId="{94F8F781-A5BB-4883-A647-21227A027BB7}" type="presOf" srcId="{ECF104CC-CA54-4A79-B07F-10C71BB9EDEC}" destId="{87616E20-6BA9-4C0A-A7CA-9FBC5A9D7D6D}" srcOrd="0" destOrd="0" presId="urn:microsoft.com/office/officeart/2005/8/layout/cycle1"/>
    <dgm:cxn modelId="{2F7B3585-91AE-45C5-B0AA-E9DB4E39EF64}" type="presOf" srcId="{4FC4FE83-DCEA-4411-A8E3-FA7F4ED17243}" destId="{44AF48C4-10D2-448B-963F-A95EA8C47C55}" srcOrd="0" destOrd="0" presId="urn:microsoft.com/office/officeart/2005/8/layout/cycle1"/>
    <dgm:cxn modelId="{6E98A294-1D35-4071-A9E1-105878AC57E5}" type="presOf" srcId="{981F04FD-4BCA-443B-A6C8-F4670464F4DC}" destId="{9E6053A9-E520-42D4-A2CE-AACE7938F649}" srcOrd="0" destOrd="0" presId="urn:microsoft.com/office/officeart/2005/8/layout/cycle1"/>
    <dgm:cxn modelId="{E3C39995-E217-4CDC-8108-E44743EB7589}" type="presOf" srcId="{8E6B3D12-40FF-4CE4-9713-135C769189EA}" destId="{C72190C4-99D0-4B3C-A0E8-936CB0770EC1}" srcOrd="0" destOrd="0" presId="urn:microsoft.com/office/officeart/2005/8/layout/cycle1"/>
    <dgm:cxn modelId="{888C669A-198A-4422-BC7B-1B8716035B8D}" srcId="{4FC4FE83-DCEA-4411-A8E3-FA7F4ED17243}" destId="{43C56210-46D1-4066-8BD9-2F47A4D93882}" srcOrd="1" destOrd="0" parTransId="{4E7D4141-D6CD-4CA1-94DF-43B35C6691B2}" sibTransId="{5576DF6D-B631-4D55-854F-4F313031BCA6}"/>
    <dgm:cxn modelId="{451E8D9B-8F9D-4362-A1B2-68EDF20DCC25}" srcId="{4FC4FE83-DCEA-4411-A8E3-FA7F4ED17243}" destId="{889B6348-7EC8-4E1C-A45A-C543B5116921}" srcOrd="3" destOrd="0" parTransId="{15FB40F6-083A-46EB-88FE-DD2DE6118302}" sibTransId="{ECF104CC-CA54-4A79-B07F-10C71BB9EDEC}"/>
    <dgm:cxn modelId="{CFD4B09B-0370-4CC5-A236-7221EA32FF1E}" type="presOf" srcId="{4B015B12-F4C8-4180-AB2C-65CC40FDA551}" destId="{CF91D485-A94B-47A1-BDC1-FA6D87C5DA3A}" srcOrd="0" destOrd="0" presId="urn:microsoft.com/office/officeart/2005/8/layout/cycle1"/>
    <dgm:cxn modelId="{A5AFD6A7-40C9-430E-8458-57CA2CD39875}" type="presOf" srcId="{A8C720F0-3D0D-41D6-89E2-817138BCEA75}" destId="{7E4B6445-1E3F-4C79-8754-A9732FD21B37}" srcOrd="0" destOrd="0" presId="urn:microsoft.com/office/officeart/2005/8/layout/cycle1"/>
    <dgm:cxn modelId="{922625AB-3E04-4304-BF07-93FCBFF05E3B}" type="presOf" srcId="{5576DF6D-B631-4D55-854F-4F313031BCA6}" destId="{D0178665-CA49-476C-9D50-C9B4768F33F9}" srcOrd="0" destOrd="0" presId="urn:microsoft.com/office/officeart/2005/8/layout/cycle1"/>
    <dgm:cxn modelId="{A86818B3-6E13-4D2B-BA97-05B8D043EC78}" type="presOf" srcId="{43C56210-46D1-4066-8BD9-2F47A4D93882}" destId="{25882ABC-E76A-45FE-BC20-2259C34DDD01}" srcOrd="0" destOrd="0" presId="urn:microsoft.com/office/officeart/2005/8/layout/cycle1"/>
    <dgm:cxn modelId="{48F22BEF-3FCD-4F95-9E1F-1A90C1588BF2}" srcId="{4FC4FE83-DCEA-4411-A8E3-FA7F4ED17243}" destId="{74A420E3-EFFB-4882-A1CA-FB4556C847D9}" srcOrd="5" destOrd="0" parTransId="{C09C67E4-54B5-4B6D-B8BC-688874A20E9A}" sibTransId="{8E6B3D12-40FF-4CE4-9713-135C769189EA}"/>
    <dgm:cxn modelId="{F4FFE0E1-8573-4251-86C5-C35F2CAB5E1C}" type="presParOf" srcId="{44AF48C4-10D2-448B-963F-A95EA8C47C55}" destId="{AFC21652-9DCA-48B7-A07A-ED84CA7881AD}" srcOrd="0" destOrd="0" presId="urn:microsoft.com/office/officeart/2005/8/layout/cycle1"/>
    <dgm:cxn modelId="{18663B1A-CD8D-4EEA-88B2-C8A3249DFEAF}" type="presParOf" srcId="{44AF48C4-10D2-448B-963F-A95EA8C47C55}" destId="{7E4B6445-1E3F-4C79-8754-A9732FD21B37}" srcOrd="1" destOrd="0" presId="urn:microsoft.com/office/officeart/2005/8/layout/cycle1"/>
    <dgm:cxn modelId="{82B2D9D4-3C61-4341-A565-0AE115547DB4}" type="presParOf" srcId="{44AF48C4-10D2-448B-963F-A95EA8C47C55}" destId="{CF91D485-A94B-47A1-BDC1-FA6D87C5DA3A}" srcOrd="2" destOrd="0" presId="urn:microsoft.com/office/officeart/2005/8/layout/cycle1"/>
    <dgm:cxn modelId="{2D430FFB-6C78-4513-91D9-835A40307947}" type="presParOf" srcId="{44AF48C4-10D2-448B-963F-A95EA8C47C55}" destId="{64CB10C9-04E9-4AED-B797-82B057D3CE47}" srcOrd="3" destOrd="0" presId="urn:microsoft.com/office/officeart/2005/8/layout/cycle1"/>
    <dgm:cxn modelId="{C54DD06A-1514-41EC-B1D3-2C0B37F1A27E}" type="presParOf" srcId="{44AF48C4-10D2-448B-963F-A95EA8C47C55}" destId="{25882ABC-E76A-45FE-BC20-2259C34DDD01}" srcOrd="4" destOrd="0" presId="urn:microsoft.com/office/officeart/2005/8/layout/cycle1"/>
    <dgm:cxn modelId="{33067C27-05D1-4885-A64F-E8995B9F907A}" type="presParOf" srcId="{44AF48C4-10D2-448B-963F-A95EA8C47C55}" destId="{D0178665-CA49-476C-9D50-C9B4768F33F9}" srcOrd="5" destOrd="0" presId="urn:microsoft.com/office/officeart/2005/8/layout/cycle1"/>
    <dgm:cxn modelId="{6CE077C9-5A1F-4854-9BC3-D5375C12F889}" type="presParOf" srcId="{44AF48C4-10D2-448B-963F-A95EA8C47C55}" destId="{A6BB203A-6EBC-4F68-8462-062C3CCAEB20}" srcOrd="6" destOrd="0" presId="urn:microsoft.com/office/officeart/2005/8/layout/cycle1"/>
    <dgm:cxn modelId="{DC73E4C4-3A86-4B2B-A6AC-32413C922B53}" type="presParOf" srcId="{44AF48C4-10D2-448B-963F-A95EA8C47C55}" destId="{F99C8BB5-92EA-4D48-A382-5C4EB8F8378C}" srcOrd="7" destOrd="0" presId="urn:microsoft.com/office/officeart/2005/8/layout/cycle1"/>
    <dgm:cxn modelId="{0D5C36BC-BDC2-4D6E-8FE3-9D1ECA129D9E}" type="presParOf" srcId="{44AF48C4-10D2-448B-963F-A95EA8C47C55}" destId="{9E6053A9-E520-42D4-A2CE-AACE7938F649}" srcOrd="8" destOrd="0" presId="urn:microsoft.com/office/officeart/2005/8/layout/cycle1"/>
    <dgm:cxn modelId="{B596A376-5FE8-477F-83A3-036CF421D9BE}" type="presParOf" srcId="{44AF48C4-10D2-448B-963F-A95EA8C47C55}" destId="{AA97CF3C-5DDC-45D4-869D-D1D57F470B8A}" srcOrd="9" destOrd="0" presId="urn:microsoft.com/office/officeart/2005/8/layout/cycle1"/>
    <dgm:cxn modelId="{1BC2AA21-D02B-41D0-8584-43E647BFEECC}" type="presParOf" srcId="{44AF48C4-10D2-448B-963F-A95EA8C47C55}" destId="{7F298690-C498-4FE6-8C4B-66F9270BD01D}" srcOrd="10" destOrd="0" presId="urn:microsoft.com/office/officeart/2005/8/layout/cycle1"/>
    <dgm:cxn modelId="{B24FBECB-6617-4CBA-8033-135DA3695805}" type="presParOf" srcId="{44AF48C4-10D2-448B-963F-A95EA8C47C55}" destId="{87616E20-6BA9-4C0A-A7CA-9FBC5A9D7D6D}" srcOrd="11" destOrd="0" presId="urn:microsoft.com/office/officeart/2005/8/layout/cycle1"/>
    <dgm:cxn modelId="{FC47E376-4E2A-4DE4-96F8-D3B043680213}" type="presParOf" srcId="{44AF48C4-10D2-448B-963F-A95EA8C47C55}" destId="{00894159-E14C-4B68-828E-73F83D807D06}" srcOrd="12" destOrd="0" presId="urn:microsoft.com/office/officeart/2005/8/layout/cycle1"/>
    <dgm:cxn modelId="{B8BD51D8-F70F-4956-B692-BBA0C87A92C3}" type="presParOf" srcId="{44AF48C4-10D2-448B-963F-A95EA8C47C55}" destId="{1880A457-5993-4096-9813-9FCE45D4C323}" srcOrd="13" destOrd="0" presId="urn:microsoft.com/office/officeart/2005/8/layout/cycle1"/>
    <dgm:cxn modelId="{D4E6E558-E09C-42DD-B3E7-3CDE297AE0B6}" type="presParOf" srcId="{44AF48C4-10D2-448B-963F-A95EA8C47C55}" destId="{187EB5EC-5A99-40EE-88A4-6D17DD4E2DF4}" srcOrd="14" destOrd="0" presId="urn:microsoft.com/office/officeart/2005/8/layout/cycle1"/>
    <dgm:cxn modelId="{F88DF153-2863-4527-AC06-EA38259AF298}" type="presParOf" srcId="{44AF48C4-10D2-448B-963F-A95EA8C47C55}" destId="{50FF5358-F6C8-4F84-BC74-79E53F2D2C19}" srcOrd="15" destOrd="0" presId="urn:microsoft.com/office/officeart/2005/8/layout/cycle1"/>
    <dgm:cxn modelId="{8766F090-4D58-45A9-9AC9-26A2D7C9E6B6}" type="presParOf" srcId="{44AF48C4-10D2-448B-963F-A95EA8C47C55}" destId="{383D0080-6E97-48A3-AA58-E26CD2C807C1}" srcOrd="16" destOrd="0" presId="urn:microsoft.com/office/officeart/2005/8/layout/cycle1"/>
    <dgm:cxn modelId="{EB234A5A-90D4-4940-8E5E-D0BCC72C8437}" type="presParOf" srcId="{44AF48C4-10D2-448B-963F-A95EA8C47C55}" destId="{C72190C4-99D0-4B3C-A0E8-936CB0770EC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624A99-5DCD-4727-843D-C8A95B116431}" type="doc">
      <dgm:prSet loTypeId="urn:microsoft.com/office/officeart/2005/8/layout/chevron1" loCatId="process" qsTypeId="urn:microsoft.com/office/officeart/2005/8/quickstyle/simple4" qsCatId="simple" csTypeId="urn:microsoft.com/office/officeart/2005/8/colors/accent1_4" csCatId="accent1" phldr="1"/>
      <dgm:spPr/>
    </dgm:pt>
    <dgm:pt modelId="{7F6D72BF-12C9-4C5E-AA77-FE882DCC0CF8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PROGRAMACIÓN</a:t>
          </a:r>
          <a:endParaRPr lang="es-EC" sz="1800" b="1" dirty="0">
            <a:solidFill>
              <a:schemeClr val="tx1"/>
            </a:solidFill>
          </a:endParaRPr>
        </a:p>
      </dgm:t>
    </dgm:pt>
    <dgm:pt modelId="{E6C8B820-DDB1-4A88-8983-C7B72A4E1B1B}" type="parTrans" cxnId="{78716035-41E2-44F2-8828-968856E96EC5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24F21E91-4E0A-40F6-86A3-71F15E0CB84E}" type="sibTrans" cxnId="{78716035-41E2-44F2-8828-968856E96EC5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D0D84DF-CD64-498F-8B09-3083E32A4472}">
      <dgm:prSet phldrT="[Texto]" custT="1"/>
      <dgm:spPr/>
      <dgm:t>
        <a:bodyPr/>
        <a:lstStyle/>
        <a:p>
          <a:r>
            <a:rPr lang="es-EC" sz="1800" dirty="0">
              <a:solidFill>
                <a:schemeClr val="bg1">
                  <a:lumMod val="75000"/>
                  <a:lumOff val="25000"/>
                </a:schemeClr>
              </a:solidFill>
            </a:rPr>
            <a:t>Acuerdo de Actuación Político-Administrativo (APA)</a:t>
          </a:r>
        </a:p>
      </dgm:t>
    </dgm:pt>
    <dgm:pt modelId="{4BF5E797-2523-4493-9812-5FB170A11F28}" type="parTrans" cxnId="{146CD025-98FC-418B-AF71-2CD0E37B236D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F4DAB425-293A-49DC-893D-2CCB001F9335}" type="sibTrans" cxnId="{146CD025-98FC-418B-AF71-2CD0E37B236D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8FFDD8C7-33A4-4DD6-9DCB-C698B1AF38A9}">
      <dgm:prSet phldrT="[Texto]" custT="1"/>
      <dgm:spPr/>
      <dgm:t>
        <a:bodyPr/>
        <a:lstStyle/>
        <a:p>
          <a:r>
            <a:rPr lang="es-EC" sz="1800" b="0" dirty="0">
              <a:solidFill>
                <a:schemeClr val="bg1">
                  <a:lumMod val="75000"/>
                  <a:lumOff val="25000"/>
                </a:schemeClr>
              </a:solidFill>
            </a:rPr>
            <a:t>Programa de Actuación Político- Administrativo (PPA)</a:t>
          </a:r>
        </a:p>
      </dgm:t>
    </dgm:pt>
    <dgm:pt modelId="{5BC3382C-7023-42F3-8783-400D8BE45E7F}" type="parTrans" cxnId="{6A35FDC5-23B9-4A35-926E-8F4A73619D82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473B6B1-745B-4FB7-910F-8A20A26E2504}" type="sibTrans" cxnId="{6A35FDC5-23B9-4A35-926E-8F4A73619D82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6A59683B-BF6F-4F24-98EC-D1ABD10799C8}" type="pres">
      <dgm:prSet presAssocID="{D7624A99-5DCD-4727-843D-C8A95B116431}" presName="Name0" presStyleCnt="0">
        <dgm:presLayoutVars>
          <dgm:dir/>
          <dgm:animLvl val="lvl"/>
          <dgm:resizeHandles val="exact"/>
        </dgm:presLayoutVars>
      </dgm:prSet>
      <dgm:spPr/>
    </dgm:pt>
    <dgm:pt modelId="{17816BA7-BCE2-40E9-BEFA-4EDFBEE7B601}" type="pres">
      <dgm:prSet presAssocID="{7F6D72BF-12C9-4C5E-AA77-FE882DCC0CF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40116E-50D9-4C5B-9493-CEE2B88EFAAD}" type="pres">
      <dgm:prSet presAssocID="{24F21E91-4E0A-40F6-86A3-71F15E0CB84E}" presName="parTxOnlySpace" presStyleCnt="0"/>
      <dgm:spPr/>
    </dgm:pt>
    <dgm:pt modelId="{7202C6D6-3C8E-4A46-9084-E891524AC7C6}" type="pres">
      <dgm:prSet presAssocID="{8FFDD8C7-33A4-4DD6-9DCB-C698B1AF38A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77BD855-D3BE-4423-846A-CF4DED657F21}" type="pres">
      <dgm:prSet presAssocID="{5473B6B1-745B-4FB7-910F-8A20A26E2504}" presName="parTxOnlySpace" presStyleCnt="0"/>
      <dgm:spPr/>
    </dgm:pt>
    <dgm:pt modelId="{CB15C2A1-B596-4F86-A6BC-8C5DD41808E0}" type="pres">
      <dgm:prSet presAssocID="{3D0D84DF-CD64-498F-8B09-3083E32A4472}" presName="parTxOnly" presStyleLbl="node1" presStyleIdx="2" presStyleCnt="3" custLinFactNeighborY="760">
        <dgm:presLayoutVars>
          <dgm:chMax val="0"/>
          <dgm:chPref val="0"/>
          <dgm:bulletEnabled val="1"/>
        </dgm:presLayoutVars>
      </dgm:prSet>
      <dgm:spPr/>
    </dgm:pt>
  </dgm:ptLst>
  <dgm:cxnLst>
    <dgm:cxn modelId="{2DB15F0C-935D-43FB-BF0D-C829B0CA1EC0}" type="presOf" srcId="{8FFDD8C7-33A4-4DD6-9DCB-C698B1AF38A9}" destId="{7202C6D6-3C8E-4A46-9084-E891524AC7C6}" srcOrd="0" destOrd="0" presId="urn:microsoft.com/office/officeart/2005/8/layout/chevron1"/>
    <dgm:cxn modelId="{8BBC3F10-1569-4B62-B72C-192904D54071}" type="presOf" srcId="{D7624A99-5DCD-4727-843D-C8A95B116431}" destId="{6A59683B-BF6F-4F24-98EC-D1ABD10799C8}" srcOrd="0" destOrd="0" presId="urn:microsoft.com/office/officeart/2005/8/layout/chevron1"/>
    <dgm:cxn modelId="{146CD025-98FC-418B-AF71-2CD0E37B236D}" srcId="{D7624A99-5DCD-4727-843D-C8A95B116431}" destId="{3D0D84DF-CD64-498F-8B09-3083E32A4472}" srcOrd="2" destOrd="0" parTransId="{4BF5E797-2523-4493-9812-5FB170A11F28}" sibTransId="{F4DAB425-293A-49DC-893D-2CCB001F9335}"/>
    <dgm:cxn modelId="{78716035-41E2-44F2-8828-968856E96EC5}" srcId="{D7624A99-5DCD-4727-843D-C8A95B116431}" destId="{7F6D72BF-12C9-4C5E-AA77-FE882DCC0CF8}" srcOrd="0" destOrd="0" parTransId="{E6C8B820-DDB1-4A88-8983-C7B72A4E1B1B}" sibTransId="{24F21E91-4E0A-40F6-86A3-71F15E0CB84E}"/>
    <dgm:cxn modelId="{01E1543D-4317-4BAC-9CEF-317E5FD7BCAB}" type="presOf" srcId="{3D0D84DF-CD64-498F-8B09-3083E32A4472}" destId="{CB15C2A1-B596-4F86-A6BC-8C5DD41808E0}" srcOrd="0" destOrd="0" presId="urn:microsoft.com/office/officeart/2005/8/layout/chevron1"/>
    <dgm:cxn modelId="{23025B9D-613E-4C44-BFD5-75E1EC8EE1AC}" type="presOf" srcId="{7F6D72BF-12C9-4C5E-AA77-FE882DCC0CF8}" destId="{17816BA7-BCE2-40E9-BEFA-4EDFBEE7B601}" srcOrd="0" destOrd="0" presId="urn:microsoft.com/office/officeart/2005/8/layout/chevron1"/>
    <dgm:cxn modelId="{6A35FDC5-23B9-4A35-926E-8F4A73619D82}" srcId="{D7624A99-5DCD-4727-843D-C8A95B116431}" destId="{8FFDD8C7-33A4-4DD6-9DCB-C698B1AF38A9}" srcOrd="1" destOrd="0" parTransId="{5BC3382C-7023-42F3-8783-400D8BE45E7F}" sibTransId="{5473B6B1-745B-4FB7-910F-8A20A26E2504}"/>
    <dgm:cxn modelId="{3E1AA209-3A6C-4563-A7D5-8446764AC42C}" type="presParOf" srcId="{6A59683B-BF6F-4F24-98EC-D1ABD10799C8}" destId="{17816BA7-BCE2-40E9-BEFA-4EDFBEE7B601}" srcOrd="0" destOrd="0" presId="urn:microsoft.com/office/officeart/2005/8/layout/chevron1"/>
    <dgm:cxn modelId="{D8F73BE6-FF76-4BE2-AFB0-DB149DED33C7}" type="presParOf" srcId="{6A59683B-BF6F-4F24-98EC-D1ABD10799C8}" destId="{5340116E-50D9-4C5B-9493-CEE2B88EFAAD}" srcOrd="1" destOrd="0" presId="urn:microsoft.com/office/officeart/2005/8/layout/chevron1"/>
    <dgm:cxn modelId="{65134C00-C213-49CD-9180-58E7C711959B}" type="presParOf" srcId="{6A59683B-BF6F-4F24-98EC-D1ABD10799C8}" destId="{7202C6D6-3C8E-4A46-9084-E891524AC7C6}" srcOrd="2" destOrd="0" presId="urn:microsoft.com/office/officeart/2005/8/layout/chevron1"/>
    <dgm:cxn modelId="{BBB9559B-7839-4627-9247-49CCBE4F2609}" type="presParOf" srcId="{6A59683B-BF6F-4F24-98EC-D1ABD10799C8}" destId="{C77BD855-D3BE-4423-846A-CF4DED657F21}" srcOrd="3" destOrd="0" presId="urn:microsoft.com/office/officeart/2005/8/layout/chevron1"/>
    <dgm:cxn modelId="{D5101FE1-9552-4958-9B1D-B9EC7402C619}" type="presParOf" srcId="{6A59683B-BF6F-4F24-98EC-D1ABD10799C8}" destId="{CB15C2A1-B596-4F86-A6BC-8C5DD41808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624A99-5DCD-4727-843D-C8A95B116431}" type="doc">
      <dgm:prSet loTypeId="urn:microsoft.com/office/officeart/2005/8/layout/chevron1" loCatId="process" qsTypeId="urn:microsoft.com/office/officeart/2005/8/quickstyle/simple4" qsCatId="simple" csTypeId="urn:microsoft.com/office/officeart/2005/8/colors/accent1_4" csCatId="accent1" phldr="1"/>
      <dgm:spPr/>
    </dgm:pt>
    <dgm:pt modelId="{7F6D72BF-12C9-4C5E-AA77-FE882DCC0CF8}">
      <dgm:prSet phldrT="[Texto]" custT="1"/>
      <dgm:spPr/>
      <dgm:t>
        <a:bodyPr/>
        <a:lstStyle/>
        <a:p>
          <a:r>
            <a:rPr lang="es-MX" sz="1800" b="1" dirty="0">
              <a:solidFill>
                <a:schemeClr val="tx1"/>
              </a:solidFill>
            </a:rPr>
            <a:t>IMPLEMENTACIÓN</a:t>
          </a:r>
          <a:endParaRPr lang="es-EC" sz="1800" b="1" dirty="0">
            <a:solidFill>
              <a:schemeClr val="tx1"/>
            </a:solidFill>
          </a:endParaRPr>
        </a:p>
      </dgm:t>
    </dgm:pt>
    <dgm:pt modelId="{E6C8B820-DDB1-4A88-8983-C7B72A4E1B1B}" type="parTrans" cxnId="{78716035-41E2-44F2-8828-968856E96EC5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24F21E91-4E0A-40F6-86A3-71F15E0CB84E}" type="sibTrans" cxnId="{78716035-41E2-44F2-8828-968856E96EC5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8FFDD8C7-33A4-4DD6-9DCB-C698B1AF38A9}">
      <dgm:prSet phldrT="[Texto]" custT="1"/>
      <dgm:spPr/>
      <dgm:t>
        <a:bodyPr/>
        <a:lstStyle/>
        <a:p>
          <a:r>
            <a:rPr lang="es-EC" sz="1800" b="0" dirty="0">
              <a:solidFill>
                <a:schemeClr val="bg1">
                  <a:lumMod val="75000"/>
                  <a:lumOff val="25000"/>
                </a:schemeClr>
              </a:solidFill>
            </a:rPr>
            <a:t>Planes de Acción (PA)</a:t>
          </a:r>
        </a:p>
      </dgm:t>
    </dgm:pt>
    <dgm:pt modelId="{5BC3382C-7023-42F3-8783-400D8BE45E7F}" type="parTrans" cxnId="{6A35FDC5-23B9-4A35-926E-8F4A73619D82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473B6B1-745B-4FB7-910F-8A20A26E2504}" type="sibTrans" cxnId="{6A35FDC5-23B9-4A35-926E-8F4A73619D82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D0D84DF-CD64-498F-8B09-3083E32A4472}">
      <dgm:prSet phldrT="[Texto]" custT="1"/>
      <dgm:spPr/>
      <dgm:t>
        <a:bodyPr/>
        <a:lstStyle/>
        <a:p>
          <a:r>
            <a:rPr lang="es-EC" sz="1800" dirty="0">
              <a:solidFill>
                <a:schemeClr val="bg1">
                  <a:lumMod val="75000"/>
                  <a:lumOff val="25000"/>
                </a:schemeClr>
              </a:solidFill>
            </a:rPr>
            <a:t>Actos de Implementación (outputs)</a:t>
          </a:r>
        </a:p>
      </dgm:t>
    </dgm:pt>
    <dgm:pt modelId="{F4DAB425-293A-49DC-893D-2CCB001F9335}" type="sibTrans" cxnId="{146CD025-98FC-418B-AF71-2CD0E37B236D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4BF5E797-2523-4493-9812-5FB170A11F28}" type="parTrans" cxnId="{146CD025-98FC-418B-AF71-2CD0E37B236D}">
      <dgm:prSet/>
      <dgm:spPr/>
      <dgm:t>
        <a:bodyPr/>
        <a:lstStyle/>
        <a:p>
          <a:endParaRPr lang="es-EC" sz="18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6A59683B-BF6F-4F24-98EC-D1ABD10799C8}" type="pres">
      <dgm:prSet presAssocID="{D7624A99-5DCD-4727-843D-C8A95B116431}" presName="Name0" presStyleCnt="0">
        <dgm:presLayoutVars>
          <dgm:dir/>
          <dgm:animLvl val="lvl"/>
          <dgm:resizeHandles val="exact"/>
        </dgm:presLayoutVars>
      </dgm:prSet>
      <dgm:spPr/>
    </dgm:pt>
    <dgm:pt modelId="{17816BA7-BCE2-40E9-BEFA-4EDFBEE7B601}" type="pres">
      <dgm:prSet presAssocID="{7F6D72BF-12C9-4C5E-AA77-FE882DCC0CF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40116E-50D9-4C5B-9493-CEE2B88EFAAD}" type="pres">
      <dgm:prSet presAssocID="{24F21E91-4E0A-40F6-86A3-71F15E0CB84E}" presName="parTxOnlySpace" presStyleCnt="0"/>
      <dgm:spPr/>
    </dgm:pt>
    <dgm:pt modelId="{7202C6D6-3C8E-4A46-9084-E891524AC7C6}" type="pres">
      <dgm:prSet presAssocID="{8FFDD8C7-33A4-4DD6-9DCB-C698B1AF38A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77BD855-D3BE-4423-846A-CF4DED657F21}" type="pres">
      <dgm:prSet presAssocID="{5473B6B1-745B-4FB7-910F-8A20A26E2504}" presName="parTxOnlySpace" presStyleCnt="0"/>
      <dgm:spPr/>
    </dgm:pt>
    <dgm:pt modelId="{CB15C2A1-B596-4F86-A6BC-8C5DD41808E0}" type="pres">
      <dgm:prSet presAssocID="{3D0D84DF-CD64-498F-8B09-3083E32A447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46CD025-98FC-418B-AF71-2CD0E37B236D}" srcId="{D7624A99-5DCD-4727-843D-C8A95B116431}" destId="{3D0D84DF-CD64-498F-8B09-3083E32A4472}" srcOrd="2" destOrd="0" parTransId="{4BF5E797-2523-4493-9812-5FB170A11F28}" sibTransId="{F4DAB425-293A-49DC-893D-2CCB001F9335}"/>
    <dgm:cxn modelId="{54BE5B2B-B5B9-46B0-8152-BCC894EFAAE3}" type="presOf" srcId="{8FFDD8C7-33A4-4DD6-9DCB-C698B1AF38A9}" destId="{7202C6D6-3C8E-4A46-9084-E891524AC7C6}" srcOrd="0" destOrd="0" presId="urn:microsoft.com/office/officeart/2005/8/layout/chevron1"/>
    <dgm:cxn modelId="{78716035-41E2-44F2-8828-968856E96EC5}" srcId="{D7624A99-5DCD-4727-843D-C8A95B116431}" destId="{7F6D72BF-12C9-4C5E-AA77-FE882DCC0CF8}" srcOrd="0" destOrd="0" parTransId="{E6C8B820-DDB1-4A88-8983-C7B72A4E1B1B}" sibTransId="{24F21E91-4E0A-40F6-86A3-71F15E0CB84E}"/>
    <dgm:cxn modelId="{1E735A65-6F6B-4D31-A329-BC4C96AA8AFE}" type="presOf" srcId="{3D0D84DF-CD64-498F-8B09-3083E32A4472}" destId="{CB15C2A1-B596-4F86-A6BC-8C5DD41808E0}" srcOrd="0" destOrd="0" presId="urn:microsoft.com/office/officeart/2005/8/layout/chevron1"/>
    <dgm:cxn modelId="{A1A76671-68AD-451E-A26C-1F4068A7A21B}" type="presOf" srcId="{7F6D72BF-12C9-4C5E-AA77-FE882DCC0CF8}" destId="{17816BA7-BCE2-40E9-BEFA-4EDFBEE7B601}" srcOrd="0" destOrd="0" presId="urn:microsoft.com/office/officeart/2005/8/layout/chevron1"/>
    <dgm:cxn modelId="{88AD5FA5-99E1-445A-B282-26EC803F6FA4}" type="presOf" srcId="{D7624A99-5DCD-4727-843D-C8A95B116431}" destId="{6A59683B-BF6F-4F24-98EC-D1ABD10799C8}" srcOrd="0" destOrd="0" presId="urn:microsoft.com/office/officeart/2005/8/layout/chevron1"/>
    <dgm:cxn modelId="{6A35FDC5-23B9-4A35-926E-8F4A73619D82}" srcId="{D7624A99-5DCD-4727-843D-C8A95B116431}" destId="{8FFDD8C7-33A4-4DD6-9DCB-C698B1AF38A9}" srcOrd="1" destOrd="0" parTransId="{5BC3382C-7023-42F3-8783-400D8BE45E7F}" sibTransId="{5473B6B1-745B-4FB7-910F-8A20A26E2504}"/>
    <dgm:cxn modelId="{F4D3C782-A972-4C4F-9B42-468C114265A2}" type="presParOf" srcId="{6A59683B-BF6F-4F24-98EC-D1ABD10799C8}" destId="{17816BA7-BCE2-40E9-BEFA-4EDFBEE7B601}" srcOrd="0" destOrd="0" presId="urn:microsoft.com/office/officeart/2005/8/layout/chevron1"/>
    <dgm:cxn modelId="{D6B0E8B3-4FE3-4B8E-BCB0-32E1B2843CBF}" type="presParOf" srcId="{6A59683B-BF6F-4F24-98EC-D1ABD10799C8}" destId="{5340116E-50D9-4C5B-9493-CEE2B88EFAAD}" srcOrd="1" destOrd="0" presId="urn:microsoft.com/office/officeart/2005/8/layout/chevron1"/>
    <dgm:cxn modelId="{B1F3DC4B-2544-4F71-90B1-14AE8A59480A}" type="presParOf" srcId="{6A59683B-BF6F-4F24-98EC-D1ABD10799C8}" destId="{7202C6D6-3C8E-4A46-9084-E891524AC7C6}" srcOrd="2" destOrd="0" presId="urn:microsoft.com/office/officeart/2005/8/layout/chevron1"/>
    <dgm:cxn modelId="{C5A00DA7-2026-49D9-8A09-D48F845001ED}" type="presParOf" srcId="{6A59683B-BF6F-4F24-98EC-D1ABD10799C8}" destId="{C77BD855-D3BE-4423-846A-CF4DED657F21}" srcOrd="3" destOrd="0" presId="urn:microsoft.com/office/officeart/2005/8/layout/chevron1"/>
    <dgm:cxn modelId="{40F847B8-B5F2-42AF-9058-D6A735F0DF02}" type="presParOf" srcId="{6A59683B-BF6F-4F24-98EC-D1ABD10799C8}" destId="{CB15C2A1-B596-4F86-A6BC-8C5DD41808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624A99-5DCD-4727-843D-C8A95B116431}" type="doc">
      <dgm:prSet loTypeId="urn:microsoft.com/office/officeart/2005/8/layout/chevron1" loCatId="process" qsTypeId="urn:microsoft.com/office/officeart/2005/8/quickstyle/simple4" qsCatId="simple" csTypeId="urn:microsoft.com/office/officeart/2005/8/colors/accent1_4" csCatId="accent1" phldr="1"/>
      <dgm:spPr/>
    </dgm:pt>
    <dgm:pt modelId="{7F6D72BF-12C9-4C5E-AA77-FE882DCC0CF8}">
      <dgm:prSet phldrT="[Texto]" custT="1"/>
      <dgm:spPr/>
      <dgm:t>
        <a:bodyPr/>
        <a:lstStyle/>
        <a:p>
          <a:r>
            <a:rPr lang="es-MX" sz="2000" b="1" dirty="0">
              <a:solidFill>
                <a:schemeClr val="tx1"/>
              </a:solidFill>
            </a:rPr>
            <a:t>PROGRAMACIÓN</a:t>
          </a:r>
          <a:endParaRPr lang="es-EC" sz="2000" b="1" dirty="0">
            <a:solidFill>
              <a:schemeClr val="tx1"/>
            </a:solidFill>
          </a:endParaRPr>
        </a:p>
      </dgm:t>
    </dgm:pt>
    <dgm:pt modelId="{E6C8B820-DDB1-4A88-8983-C7B72A4E1B1B}" type="parTrans" cxnId="{78716035-41E2-44F2-8828-968856E96EC5}">
      <dgm:prSet/>
      <dgm:spPr/>
      <dgm:t>
        <a:bodyPr/>
        <a:lstStyle/>
        <a:p>
          <a:endParaRPr lang="es-EC" sz="20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24F21E91-4E0A-40F6-86A3-71F15E0CB84E}" type="sibTrans" cxnId="{78716035-41E2-44F2-8828-968856E96EC5}">
      <dgm:prSet/>
      <dgm:spPr/>
      <dgm:t>
        <a:bodyPr/>
        <a:lstStyle/>
        <a:p>
          <a:endParaRPr lang="es-EC" sz="20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D0D84DF-CD64-498F-8B09-3083E32A4472}">
      <dgm:prSet phldrT="[Texto]" custT="1"/>
      <dgm:spPr/>
      <dgm:t>
        <a:bodyPr/>
        <a:lstStyle/>
        <a:p>
          <a:r>
            <a:rPr lang="es-EC" sz="2000" dirty="0">
              <a:solidFill>
                <a:schemeClr val="bg1">
                  <a:lumMod val="75000"/>
                  <a:lumOff val="25000"/>
                </a:schemeClr>
              </a:solidFill>
            </a:rPr>
            <a:t>Acuerdo de Actuación Político-Administrativo (APA)</a:t>
          </a:r>
        </a:p>
      </dgm:t>
    </dgm:pt>
    <dgm:pt modelId="{4BF5E797-2523-4493-9812-5FB170A11F28}" type="parTrans" cxnId="{146CD025-98FC-418B-AF71-2CD0E37B236D}">
      <dgm:prSet/>
      <dgm:spPr/>
      <dgm:t>
        <a:bodyPr/>
        <a:lstStyle/>
        <a:p>
          <a:endParaRPr lang="es-EC" sz="20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F4DAB425-293A-49DC-893D-2CCB001F9335}" type="sibTrans" cxnId="{146CD025-98FC-418B-AF71-2CD0E37B236D}">
      <dgm:prSet/>
      <dgm:spPr/>
      <dgm:t>
        <a:bodyPr/>
        <a:lstStyle/>
        <a:p>
          <a:endParaRPr lang="es-EC" sz="20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8FFDD8C7-33A4-4DD6-9DCB-C698B1AF38A9}">
      <dgm:prSet phldrT="[Texto]" custT="1"/>
      <dgm:spPr/>
      <dgm:t>
        <a:bodyPr/>
        <a:lstStyle/>
        <a:p>
          <a:r>
            <a:rPr lang="es-EC" sz="2000" b="0" dirty="0">
              <a:solidFill>
                <a:schemeClr val="bg1">
                  <a:lumMod val="75000"/>
                  <a:lumOff val="25000"/>
                </a:schemeClr>
              </a:solidFill>
            </a:rPr>
            <a:t>Programa de Actuación Político- Administrativo (PPA)</a:t>
          </a:r>
        </a:p>
      </dgm:t>
    </dgm:pt>
    <dgm:pt modelId="{5BC3382C-7023-42F3-8783-400D8BE45E7F}" type="parTrans" cxnId="{6A35FDC5-23B9-4A35-926E-8F4A73619D82}">
      <dgm:prSet/>
      <dgm:spPr/>
      <dgm:t>
        <a:bodyPr/>
        <a:lstStyle/>
        <a:p>
          <a:endParaRPr lang="es-EC" sz="20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5473B6B1-745B-4FB7-910F-8A20A26E2504}" type="sibTrans" cxnId="{6A35FDC5-23B9-4A35-926E-8F4A73619D82}">
      <dgm:prSet/>
      <dgm:spPr/>
      <dgm:t>
        <a:bodyPr/>
        <a:lstStyle/>
        <a:p>
          <a:endParaRPr lang="es-EC" sz="200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6A59683B-BF6F-4F24-98EC-D1ABD10799C8}" type="pres">
      <dgm:prSet presAssocID="{D7624A99-5DCD-4727-843D-C8A95B116431}" presName="Name0" presStyleCnt="0">
        <dgm:presLayoutVars>
          <dgm:dir/>
          <dgm:animLvl val="lvl"/>
          <dgm:resizeHandles val="exact"/>
        </dgm:presLayoutVars>
      </dgm:prSet>
      <dgm:spPr/>
    </dgm:pt>
    <dgm:pt modelId="{17816BA7-BCE2-40E9-BEFA-4EDFBEE7B601}" type="pres">
      <dgm:prSet presAssocID="{7F6D72BF-12C9-4C5E-AA77-FE882DCC0CF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40116E-50D9-4C5B-9493-CEE2B88EFAAD}" type="pres">
      <dgm:prSet presAssocID="{24F21E91-4E0A-40F6-86A3-71F15E0CB84E}" presName="parTxOnlySpace" presStyleCnt="0"/>
      <dgm:spPr/>
    </dgm:pt>
    <dgm:pt modelId="{7202C6D6-3C8E-4A46-9084-E891524AC7C6}" type="pres">
      <dgm:prSet presAssocID="{8FFDD8C7-33A4-4DD6-9DCB-C698B1AF38A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77BD855-D3BE-4423-846A-CF4DED657F21}" type="pres">
      <dgm:prSet presAssocID="{5473B6B1-745B-4FB7-910F-8A20A26E2504}" presName="parTxOnlySpace" presStyleCnt="0"/>
      <dgm:spPr/>
    </dgm:pt>
    <dgm:pt modelId="{CB15C2A1-B596-4F86-A6BC-8C5DD41808E0}" type="pres">
      <dgm:prSet presAssocID="{3D0D84DF-CD64-498F-8B09-3083E32A4472}" presName="parTxOnly" presStyleLbl="node1" presStyleIdx="2" presStyleCnt="3" custLinFactNeighborY="760">
        <dgm:presLayoutVars>
          <dgm:chMax val="0"/>
          <dgm:chPref val="0"/>
          <dgm:bulletEnabled val="1"/>
        </dgm:presLayoutVars>
      </dgm:prSet>
      <dgm:spPr/>
    </dgm:pt>
  </dgm:ptLst>
  <dgm:cxnLst>
    <dgm:cxn modelId="{2DB15F0C-935D-43FB-BF0D-C829B0CA1EC0}" type="presOf" srcId="{8FFDD8C7-33A4-4DD6-9DCB-C698B1AF38A9}" destId="{7202C6D6-3C8E-4A46-9084-E891524AC7C6}" srcOrd="0" destOrd="0" presId="urn:microsoft.com/office/officeart/2005/8/layout/chevron1"/>
    <dgm:cxn modelId="{8BBC3F10-1569-4B62-B72C-192904D54071}" type="presOf" srcId="{D7624A99-5DCD-4727-843D-C8A95B116431}" destId="{6A59683B-BF6F-4F24-98EC-D1ABD10799C8}" srcOrd="0" destOrd="0" presId="urn:microsoft.com/office/officeart/2005/8/layout/chevron1"/>
    <dgm:cxn modelId="{146CD025-98FC-418B-AF71-2CD0E37B236D}" srcId="{D7624A99-5DCD-4727-843D-C8A95B116431}" destId="{3D0D84DF-CD64-498F-8B09-3083E32A4472}" srcOrd="2" destOrd="0" parTransId="{4BF5E797-2523-4493-9812-5FB170A11F28}" sibTransId="{F4DAB425-293A-49DC-893D-2CCB001F9335}"/>
    <dgm:cxn modelId="{78716035-41E2-44F2-8828-968856E96EC5}" srcId="{D7624A99-5DCD-4727-843D-C8A95B116431}" destId="{7F6D72BF-12C9-4C5E-AA77-FE882DCC0CF8}" srcOrd="0" destOrd="0" parTransId="{E6C8B820-DDB1-4A88-8983-C7B72A4E1B1B}" sibTransId="{24F21E91-4E0A-40F6-86A3-71F15E0CB84E}"/>
    <dgm:cxn modelId="{01E1543D-4317-4BAC-9CEF-317E5FD7BCAB}" type="presOf" srcId="{3D0D84DF-CD64-498F-8B09-3083E32A4472}" destId="{CB15C2A1-B596-4F86-A6BC-8C5DD41808E0}" srcOrd="0" destOrd="0" presId="urn:microsoft.com/office/officeart/2005/8/layout/chevron1"/>
    <dgm:cxn modelId="{23025B9D-613E-4C44-BFD5-75E1EC8EE1AC}" type="presOf" srcId="{7F6D72BF-12C9-4C5E-AA77-FE882DCC0CF8}" destId="{17816BA7-BCE2-40E9-BEFA-4EDFBEE7B601}" srcOrd="0" destOrd="0" presId="urn:microsoft.com/office/officeart/2005/8/layout/chevron1"/>
    <dgm:cxn modelId="{6A35FDC5-23B9-4A35-926E-8F4A73619D82}" srcId="{D7624A99-5DCD-4727-843D-C8A95B116431}" destId="{8FFDD8C7-33A4-4DD6-9DCB-C698B1AF38A9}" srcOrd="1" destOrd="0" parTransId="{5BC3382C-7023-42F3-8783-400D8BE45E7F}" sibTransId="{5473B6B1-745B-4FB7-910F-8A20A26E2504}"/>
    <dgm:cxn modelId="{3E1AA209-3A6C-4563-A7D5-8446764AC42C}" type="presParOf" srcId="{6A59683B-BF6F-4F24-98EC-D1ABD10799C8}" destId="{17816BA7-BCE2-40E9-BEFA-4EDFBEE7B601}" srcOrd="0" destOrd="0" presId="urn:microsoft.com/office/officeart/2005/8/layout/chevron1"/>
    <dgm:cxn modelId="{D8F73BE6-FF76-4BE2-AFB0-DB149DED33C7}" type="presParOf" srcId="{6A59683B-BF6F-4F24-98EC-D1ABD10799C8}" destId="{5340116E-50D9-4C5B-9493-CEE2B88EFAAD}" srcOrd="1" destOrd="0" presId="urn:microsoft.com/office/officeart/2005/8/layout/chevron1"/>
    <dgm:cxn modelId="{65134C00-C213-49CD-9180-58E7C711959B}" type="presParOf" srcId="{6A59683B-BF6F-4F24-98EC-D1ABD10799C8}" destId="{7202C6D6-3C8E-4A46-9084-E891524AC7C6}" srcOrd="2" destOrd="0" presId="urn:microsoft.com/office/officeart/2005/8/layout/chevron1"/>
    <dgm:cxn modelId="{BBB9559B-7839-4627-9247-49CCBE4F2609}" type="presParOf" srcId="{6A59683B-BF6F-4F24-98EC-D1ABD10799C8}" destId="{C77BD855-D3BE-4423-846A-CF4DED657F21}" srcOrd="3" destOrd="0" presId="urn:microsoft.com/office/officeart/2005/8/layout/chevron1"/>
    <dgm:cxn modelId="{D5101FE1-9552-4958-9B1D-B9EC7402C619}" type="presParOf" srcId="{6A59683B-BF6F-4F24-98EC-D1ABD10799C8}" destId="{CB15C2A1-B596-4F86-A6BC-8C5DD41808E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AC1EAF-0403-4A0D-A6FD-ED4BA395B4A8}" type="doc">
      <dgm:prSet loTypeId="urn:microsoft.com/office/officeart/2005/8/layout/hList6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F543AD-2AFE-4AD7-BC0A-32188DFDC619}">
      <dgm:prSet phldrT="[Texto]" custT="1"/>
      <dgm:spPr/>
      <dgm:t>
        <a:bodyPr/>
        <a:lstStyle/>
        <a:p>
          <a:pPr algn="l"/>
          <a:r>
            <a:rPr lang="es-MX" sz="2000" b="1" dirty="0"/>
            <a:t>Programa de Actuación Político-Administrativo (PPA)</a:t>
          </a:r>
        </a:p>
        <a:p>
          <a:pPr algn="l"/>
          <a:r>
            <a:rPr lang="es-MX" sz="1800" b="1" i="0" dirty="0"/>
            <a:t>Conjunto de decisiones y </a:t>
          </a:r>
          <a:r>
            <a:rPr lang="es-MX" sz="1800" b="1" dirty="0">
              <a:latin typeface="+mj-lt"/>
            </a:rPr>
            <a:t>normas legislativas y reglamentarias </a:t>
          </a:r>
          <a:r>
            <a:rPr lang="es-MX" sz="1800" dirty="0">
              <a:latin typeface="+mj-lt"/>
            </a:rPr>
            <a:t>que regula las reglas institucionales específicas a la política pública: “reglas de juego”</a:t>
          </a:r>
        </a:p>
        <a:p>
          <a:pPr algn="l"/>
          <a:r>
            <a:rPr lang="es-MX" sz="1800" b="0" i="0" dirty="0"/>
            <a:t>Desarrollo de </a:t>
          </a:r>
          <a:r>
            <a:rPr lang="es-MX" sz="1800" b="1" i="0" dirty="0"/>
            <a:t>acciones, mecanismos y reglas formales e informales que aseguren la involucración y la coordinación: </a:t>
          </a:r>
          <a:r>
            <a:rPr lang="es-MX" sz="1800" b="0" i="0" dirty="0"/>
            <a:t>objetivos, definición de grupos-objetivo, instrumentos de intervención y recursos…</a:t>
          </a:r>
          <a:endParaRPr lang="es-EC" sz="1800" b="0" i="0" dirty="0"/>
        </a:p>
        <a:p>
          <a:pPr algn="l"/>
          <a:r>
            <a:rPr lang="es-MX" sz="1800" b="0" i="1" dirty="0"/>
            <a:t>*Déficits de programación: hipótesis causales deficientes, definiciones de grupos-objetivos erróneas, falta coherencia interna y externa; contradicciones entre objetivos y elementos </a:t>
          </a:r>
          <a:r>
            <a:rPr lang="es-MX" sz="1800" b="0" i="1" dirty="0" err="1"/>
            <a:t>operativos,recursos</a:t>
          </a:r>
          <a:r>
            <a:rPr lang="es-MX" sz="1800" b="0" i="1" dirty="0"/>
            <a:t>, déficits legales, etc.</a:t>
          </a:r>
        </a:p>
      </dgm:t>
    </dgm:pt>
    <dgm:pt modelId="{CE9B3022-DEBD-481F-9D95-C96472DE2165}" type="parTrans" cxnId="{736775F1-D970-4EF4-8BEB-D6DC60163872}">
      <dgm:prSet/>
      <dgm:spPr/>
      <dgm:t>
        <a:bodyPr/>
        <a:lstStyle/>
        <a:p>
          <a:endParaRPr lang="es-EC" sz="2800"/>
        </a:p>
      </dgm:t>
    </dgm:pt>
    <dgm:pt modelId="{4C2BB40E-7DF7-4E7C-9111-29A96D76261A}" type="sibTrans" cxnId="{736775F1-D970-4EF4-8BEB-D6DC60163872}">
      <dgm:prSet/>
      <dgm:spPr/>
      <dgm:t>
        <a:bodyPr/>
        <a:lstStyle/>
        <a:p>
          <a:endParaRPr lang="es-EC" sz="2800"/>
        </a:p>
      </dgm:t>
    </dgm:pt>
    <dgm:pt modelId="{E93A0427-AE21-4455-8B1A-A8CCFEB4ABF4}" type="pres">
      <dgm:prSet presAssocID="{20AC1EAF-0403-4A0D-A6FD-ED4BA395B4A8}" presName="Name0" presStyleCnt="0">
        <dgm:presLayoutVars>
          <dgm:dir/>
          <dgm:resizeHandles val="exact"/>
        </dgm:presLayoutVars>
      </dgm:prSet>
      <dgm:spPr/>
    </dgm:pt>
    <dgm:pt modelId="{7548BE29-FAF5-4AF3-A1A4-1BF70911F202}" type="pres">
      <dgm:prSet presAssocID="{38F543AD-2AFE-4AD7-BC0A-32188DFDC619}" presName="node" presStyleLbl="node1" presStyleIdx="0" presStyleCnt="1">
        <dgm:presLayoutVars>
          <dgm:bulletEnabled val="1"/>
        </dgm:presLayoutVars>
      </dgm:prSet>
      <dgm:spPr/>
    </dgm:pt>
  </dgm:ptLst>
  <dgm:cxnLst>
    <dgm:cxn modelId="{D699117E-57DD-41F4-8A69-20F3CFA8053B}" type="presOf" srcId="{38F543AD-2AFE-4AD7-BC0A-32188DFDC619}" destId="{7548BE29-FAF5-4AF3-A1A4-1BF70911F202}" srcOrd="0" destOrd="0" presId="urn:microsoft.com/office/officeart/2005/8/layout/hList6"/>
    <dgm:cxn modelId="{50FF7A8D-00FB-4153-B4BE-0D36D0BAD4C1}" type="presOf" srcId="{20AC1EAF-0403-4A0D-A6FD-ED4BA395B4A8}" destId="{E93A0427-AE21-4455-8B1A-A8CCFEB4ABF4}" srcOrd="0" destOrd="0" presId="urn:microsoft.com/office/officeart/2005/8/layout/hList6"/>
    <dgm:cxn modelId="{736775F1-D970-4EF4-8BEB-D6DC60163872}" srcId="{20AC1EAF-0403-4A0D-A6FD-ED4BA395B4A8}" destId="{38F543AD-2AFE-4AD7-BC0A-32188DFDC619}" srcOrd="0" destOrd="0" parTransId="{CE9B3022-DEBD-481F-9D95-C96472DE2165}" sibTransId="{4C2BB40E-7DF7-4E7C-9111-29A96D76261A}"/>
    <dgm:cxn modelId="{6F8938DA-D72E-4ADD-BF68-1334ABEA67E0}" type="presParOf" srcId="{E93A0427-AE21-4455-8B1A-A8CCFEB4ABF4}" destId="{7548BE29-FAF5-4AF3-A1A4-1BF70911F20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AC1EAF-0403-4A0D-A6FD-ED4BA395B4A8}" type="doc">
      <dgm:prSet loTypeId="urn:microsoft.com/office/officeart/2005/8/layout/hList6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F543AD-2AFE-4AD7-BC0A-32188DFDC619}">
      <dgm:prSet phldrT="[Texto]" custT="1"/>
      <dgm:spPr/>
      <dgm:t>
        <a:bodyPr/>
        <a:lstStyle/>
        <a:p>
          <a:pPr algn="l"/>
          <a:r>
            <a:rPr lang="es-US" sz="2000" b="1" i="0" dirty="0"/>
            <a:t>1. Objetivos</a:t>
          </a:r>
        </a:p>
        <a:p>
          <a:pPr algn="l"/>
          <a:r>
            <a:rPr lang="es-US" sz="2000" b="1" i="0" dirty="0"/>
            <a:t>2. Elementos evaluativos</a:t>
          </a:r>
        </a:p>
        <a:p>
          <a:pPr algn="l"/>
          <a:r>
            <a:rPr lang="es-US" sz="2000" b="1" i="0" dirty="0"/>
            <a:t>3. Elementos operativos (Instrumentos de intervención)</a:t>
          </a:r>
        </a:p>
        <a:p>
          <a:pPr algn="l"/>
          <a:r>
            <a:rPr lang="es-US" sz="2000" b="1" i="0" dirty="0"/>
            <a:t>4. Acuerdo de actuación PA y recursos</a:t>
          </a:r>
        </a:p>
        <a:p>
          <a:pPr algn="l"/>
          <a:r>
            <a:rPr lang="es-US" sz="2000" b="1" i="0" dirty="0"/>
            <a:t>5. Elementos procedimentales </a:t>
          </a:r>
          <a:endParaRPr lang="es-MX" sz="1800" b="0" i="0" dirty="0"/>
        </a:p>
      </dgm:t>
    </dgm:pt>
    <dgm:pt modelId="{CE9B3022-DEBD-481F-9D95-C96472DE2165}" type="parTrans" cxnId="{736775F1-D970-4EF4-8BEB-D6DC60163872}">
      <dgm:prSet/>
      <dgm:spPr/>
      <dgm:t>
        <a:bodyPr/>
        <a:lstStyle/>
        <a:p>
          <a:endParaRPr lang="es-EC" sz="2800"/>
        </a:p>
      </dgm:t>
    </dgm:pt>
    <dgm:pt modelId="{4C2BB40E-7DF7-4E7C-9111-29A96D76261A}" type="sibTrans" cxnId="{736775F1-D970-4EF4-8BEB-D6DC60163872}">
      <dgm:prSet/>
      <dgm:spPr/>
      <dgm:t>
        <a:bodyPr/>
        <a:lstStyle/>
        <a:p>
          <a:endParaRPr lang="es-EC" sz="2800"/>
        </a:p>
      </dgm:t>
    </dgm:pt>
    <dgm:pt modelId="{E93A0427-AE21-4455-8B1A-A8CCFEB4ABF4}" type="pres">
      <dgm:prSet presAssocID="{20AC1EAF-0403-4A0D-A6FD-ED4BA395B4A8}" presName="Name0" presStyleCnt="0">
        <dgm:presLayoutVars>
          <dgm:dir/>
          <dgm:resizeHandles val="exact"/>
        </dgm:presLayoutVars>
      </dgm:prSet>
      <dgm:spPr/>
    </dgm:pt>
    <dgm:pt modelId="{7548BE29-FAF5-4AF3-A1A4-1BF70911F202}" type="pres">
      <dgm:prSet presAssocID="{38F543AD-2AFE-4AD7-BC0A-32188DFDC619}" presName="node" presStyleLbl="node1" presStyleIdx="0" presStyleCnt="1">
        <dgm:presLayoutVars>
          <dgm:bulletEnabled val="1"/>
        </dgm:presLayoutVars>
      </dgm:prSet>
      <dgm:spPr/>
    </dgm:pt>
  </dgm:ptLst>
  <dgm:cxnLst>
    <dgm:cxn modelId="{D699117E-57DD-41F4-8A69-20F3CFA8053B}" type="presOf" srcId="{38F543AD-2AFE-4AD7-BC0A-32188DFDC619}" destId="{7548BE29-FAF5-4AF3-A1A4-1BF70911F202}" srcOrd="0" destOrd="0" presId="urn:microsoft.com/office/officeart/2005/8/layout/hList6"/>
    <dgm:cxn modelId="{50FF7A8D-00FB-4153-B4BE-0D36D0BAD4C1}" type="presOf" srcId="{20AC1EAF-0403-4A0D-A6FD-ED4BA395B4A8}" destId="{E93A0427-AE21-4455-8B1A-A8CCFEB4ABF4}" srcOrd="0" destOrd="0" presId="urn:microsoft.com/office/officeart/2005/8/layout/hList6"/>
    <dgm:cxn modelId="{736775F1-D970-4EF4-8BEB-D6DC60163872}" srcId="{20AC1EAF-0403-4A0D-A6FD-ED4BA395B4A8}" destId="{38F543AD-2AFE-4AD7-BC0A-32188DFDC619}" srcOrd="0" destOrd="0" parTransId="{CE9B3022-DEBD-481F-9D95-C96472DE2165}" sibTransId="{4C2BB40E-7DF7-4E7C-9111-29A96D76261A}"/>
    <dgm:cxn modelId="{6F8938DA-D72E-4ADD-BF68-1334ABEA67E0}" type="presParOf" srcId="{E93A0427-AE21-4455-8B1A-A8CCFEB4ABF4}" destId="{7548BE29-FAF5-4AF3-A1A4-1BF70911F20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AC1EAF-0403-4A0D-A6FD-ED4BA395B4A8}" type="doc">
      <dgm:prSet loTypeId="urn:microsoft.com/office/officeart/2005/8/layout/hList6" loCatId="list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F543AD-2AFE-4AD7-BC0A-32188DFDC619}">
      <dgm:prSet phldrT="[Texto]" custT="1"/>
      <dgm:spPr/>
      <dgm:t>
        <a:bodyPr/>
        <a:lstStyle/>
        <a:p>
          <a:pPr algn="l"/>
          <a:r>
            <a:rPr lang="es-MX" sz="2000" b="1" dirty="0"/>
            <a:t>Acuerdo de Actuación Político-Administrativo (PPA)</a:t>
          </a:r>
        </a:p>
        <a:p>
          <a:pPr algn="l"/>
          <a:r>
            <a:rPr lang="es-MX" sz="1800" b="1" i="0" dirty="0"/>
            <a:t>Conjunto de acuerdos que fijan las competencias, las responsabilidades y los principales recursos de los actores públicos </a:t>
          </a:r>
          <a:r>
            <a:rPr lang="es-MX" sz="1800" b="0" i="0" dirty="0"/>
            <a:t>para la ejecución del programa político–administrativo.​</a:t>
          </a:r>
        </a:p>
        <a:p>
          <a:pPr algn="l"/>
          <a:r>
            <a:rPr lang="es-MX" sz="1800" b="0" i="0" dirty="0"/>
            <a:t>Las organizaciones administrativas se conciben como conjuntos de actores participantes en una red de interacciones que incluye otros actores e instituciones. </a:t>
          </a:r>
        </a:p>
        <a:p>
          <a:pPr algn="l"/>
          <a:r>
            <a:rPr lang="es-MX" sz="1800" b="0" i="0" dirty="0"/>
            <a:t>La capacidad de gestionar </a:t>
          </a:r>
          <a:r>
            <a:rPr lang="es-MX" sz="1800" b="1" i="0" dirty="0"/>
            <a:t>redes de acción pública</a:t>
          </a:r>
          <a:r>
            <a:rPr lang="es-MX" sz="1800" b="0" i="0" dirty="0"/>
            <a:t> que impulsan los procesos de implementación. </a:t>
          </a:r>
          <a:endParaRPr lang="es-MX" sz="1800" b="0" i="1" dirty="0"/>
        </a:p>
      </dgm:t>
    </dgm:pt>
    <dgm:pt modelId="{CE9B3022-DEBD-481F-9D95-C96472DE2165}" type="parTrans" cxnId="{736775F1-D970-4EF4-8BEB-D6DC60163872}">
      <dgm:prSet/>
      <dgm:spPr/>
      <dgm:t>
        <a:bodyPr/>
        <a:lstStyle/>
        <a:p>
          <a:endParaRPr lang="es-EC" sz="2800"/>
        </a:p>
      </dgm:t>
    </dgm:pt>
    <dgm:pt modelId="{4C2BB40E-7DF7-4E7C-9111-29A96D76261A}" type="sibTrans" cxnId="{736775F1-D970-4EF4-8BEB-D6DC60163872}">
      <dgm:prSet/>
      <dgm:spPr/>
      <dgm:t>
        <a:bodyPr/>
        <a:lstStyle/>
        <a:p>
          <a:endParaRPr lang="es-EC" sz="2800"/>
        </a:p>
      </dgm:t>
    </dgm:pt>
    <dgm:pt modelId="{E93A0427-AE21-4455-8B1A-A8CCFEB4ABF4}" type="pres">
      <dgm:prSet presAssocID="{20AC1EAF-0403-4A0D-A6FD-ED4BA395B4A8}" presName="Name0" presStyleCnt="0">
        <dgm:presLayoutVars>
          <dgm:dir/>
          <dgm:resizeHandles val="exact"/>
        </dgm:presLayoutVars>
      </dgm:prSet>
      <dgm:spPr/>
    </dgm:pt>
    <dgm:pt modelId="{7548BE29-FAF5-4AF3-A1A4-1BF70911F202}" type="pres">
      <dgm:prSet presAssocID="{38F543AD-2AFE-4AD7-BC0A-32188DFDC619}" presName="node" presStyleLbl="node1" presStyleIdx="0" presStyleCnt="1">
        <dgm:presLayoutVars>
          <dgm:bulletEnabled val="1"/>
        </dgm:presLayoutVars>
      </dgm:prSet>
      <dgm:spPr/>
    </dgm:pt>
  </dgm:ptLst>
  <dgm:cxnLst>
    <dgm:cxn modelId="{D699117E-57DD-41F4-8A69-20F3CFA8053B}" type="presOf" srcId="{38F543AD-2AFE-4AD7-BC0A-32188DFDC619}" destId="{7548BE29-FAF5-4AF3-A1A4-1BF70911F202}" srcOrd="0" destOrd="0" presId="urn:microsoft.com/office/officeart/2005/8/layout/hList6"/>
    <dgm:cxn modelId="{50FF7A8D-00FB-4153-B4BE-0D36D0BAD4C1}" type="presOf" srcId="{20AC1EAF-0403-4A0D-A6FD-ED4BA395B4A8}" destId="{E93A0427-AE21-4455-8B1A-A8CCFEB4ABF4}" srcOrd="0" destOrd="0" presId="urn:microsoft.com/office/officeart/2005/8/layout/hList6"/>
    <dgm:cxn modelId="{736775F1-D970-4EF4-8BEB-D6DC60163872}" srcId="{20AC1EAF-0403-4A0D-A6FD-ED4BA395B4A8}" destId="{38F543AD-2AFE-4AD7-BC0A-32188DFDC619}" srcOrd="0" destOrd="0" parTransId="{CE9B3022-DEBD-481F-9D95-C96472DE2165}" sibTransId="{4C2BB40E-7DF7-4E7C-9111-29A96D76261A}"/>
    <dgm:cxn modelId="{6F8938DA-D72E-4ADD-BF68-1334ABEA67E0}" type="presParOf" srcId="{E93A0427-AE21-4455-8B1A-A8CCFEB4ABF4}" destId="{7548BE29-FAF5-4AF3-A1A4-1BF70911F20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0F4A42-F245-4796-8EDC-F2CA3495614E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DDB563F2-AC54-487D-B3E3-D2C2E9FBC4EC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EC" sz="1200" b="1" dirty="0"/>
            <a:t>POLÍTICA</a:t>
          </a:r>
        </a:p>
      </dgm:t>
    </dgm:pt>
    <dgm:pt modelId="{C6CCB06C-99BA-46DB-8FD6-DB5501D55B1E}" type="parTrans" cxnId="{00A765B0-CFC0-4128-9DE1-30C13301F6BF}">
      <dgm:prSet/>
      <dgm:spPr/>
      <dgm:t>
        <a:bodyPr/>
        <a:lstStyle/>
        <a:p>
          <a:endParaRPr lang="es-EC"/>
        </a:p>
      </dgm:t>
    </dgm:pt>
    <dgm:pt modelId="{984562DF-B0B5-4A59-880F-0C75775C2767}" type="sibTrans" cxnId="{00A765B0-CFC0-4128-9DE1-30C13301F6BF}">
      <dgm:prSet/>
      <dgm:spPr/>
      <dgm:t>
        <a:bodyPr/>
        <a:lstStyle/>
        <a:p>
          <a:endParaRPr lang="es-EC"/>
        </a:p>
      </dgm:t>
    </dgm:pt>
    <dgm:pt modelId="{128B8C41-D721-45F0-81C5-0BA2570C09A9}">
      <dgm:prSet phldrT="[Texto]" custT="1"/>
      <dgm:spPr/>
      <dgm:t>
        <a:bodyPr/>
        <a:lstStyle/>
        <a:p>
          <a:r>
            <a:rPr lang="es-EC" sz="1400" dirty="0"/>
            <a:t>Directrices estratégicas</a:t>
          </a:r>
        </a:p>
      </dgm:t>
    </dgm:pt>
    <dgm:pt modelId="{4CD92A2E-1E1D-40ED-9256-D5B547F94F56}" type="parTrans" cxnId="{D5EC6F6A-983A-4CF2-B782-1D1D71485566}">
      <dgm:prSet/>
      <dgm:spPr/>
      <dgm:t>
        <a:bodyPr/>
        <a:lstStyle/>
        <a:p>
          <a:endParaRPr lang="es-EC"/>
        </a:p>
      </dgm:t>
    </dgm:pt>
    <dgm:pt modelId="{D5171573-246B-4138-ABCB-6532BB394B41}" type="sibTrans" cxnId="{D5EC6F6A-983A-4CF2-B782-1D1D71485566}">
      <dgm:prSet/>
      <dgm:spPr/>
      <dgm:t>
        <a:bodyPr/>
        <a:lstStyle/>
        <a:p>
          <a:endParaRPr lang="es-EC"/>
        </a:p>
      </dgm:t>
    </dgm:pt>
    <dgm:pt modelId="{FB58AABD-F8C2-4B89-BCE6-516FCEBD0A81}">
      <dgm:prSet phldrT="[Texto]" custT="1"/>
      <dgm:spPr/>
      <dgm:t>
        <a:bodyPr/>
        <a:lstStyle/>
        <a:p>
          <a:endParaRPr lang="es-EC" sz="1400" dirty="0"/>
        </a:p>
      </dgm:t>
    </dgm:pt>
    <dgm:pt modelId="{7E1951DC-84F4-4CBE-9859-ECAE8F4A4623}" type="parTrans" cxnId="{87A6201F-71A0-4185-AD69-5ED2BEFFBBBE}">
      <dgm:prSet/>
      <dgm:spPr/>
      <dgm:t>
        <a:bodyPr/>
        <a:lstStyle/>
        <a:p>
          <a:endParaRPr lang="es-EC"/>
        </a:p>
      </dgm:t>
    </dgm:pt>
    <dgm:pt modelId="{FB1495FF-75DD-409A-A2B9-1150ACB7B8C1}" type="sibTrans" cxnId="{87A6201F-71A0-4185-AD69-5ED2BEFFBBBE}">
      <dgm:prSet/>
      <dgm:spPr/>
      <dgm:t>
        <a:bodyPr/>
        <a:lstStyle/>
        <a:p>
          <a:endParaRPr lang="es-EC"/>
        </a:p>
      </dgm:t>
    </dgm:pt>
    <dgm:pt modelId="{9A4C42BE-4763-4EE5-99AD-40740699D4D5}">
      <dgm:prSet phldrT="[Texto]"/>
      <dgm:spPr/>
      <dgm:t>
        <a:bodyPr/>
        <a:lstStyle/>
        <a:p>
          <a:r>
            <a:rPr lang="es-EC" b="1" dirty="0"/>
            <a:t>PLAN</a:t>
          </a:r>
        </a:p>
      </dgm:t>
    </dgm:pt>
    <dgm:pt modelId="{BD9097B7-8834-4B3B-B241-DF613EEB6A15}" type="parTrans" cxnId="{FDD086F5-370A-4F79-8B00-A8204B251926}">
      <dgm:prSet/>
      <dgm:spPr/>
      <dgm:t>
        <a:bodyPr/>
        <a:lstStyle/>
        <a:p>
          <a:endParaRPr lang="es-EC"/>
        </a:p>
      </dgm:t>
    </dgm:pt>
    <dgm:pt modelId="{A9E76AD5-C8F1-4300-A27C-5F0AE4F31DBC}" type="sibTrans" cxnId="{FDD086F5-370A-4F79-8B00-A8204B251926}">
      <dgm:prSet/>
      <dgm:spPr/>
      <dgm:t>
        <a:bodyPr/>
        <a:lstStyle/>
        <a:p>
          <a:endParaRPr lang="es-EC"/>
        </a:p>
      </dgm:t>
    </dgm:pt>
    <dgm:pt modelId="{87A5BEF0-6157-46C1-A392-35C36C255A66}">
      <dgm:prSet/>
      <dgm:spPr/>
      <dgm:t>
        <a:bodyPr/>
        <a:lstStyle/>
        <a:p>
          <a:r>
            <a:rPr lang="es-ES" dirty="0"/>
            <a:t>Documento sistemático y analítico que atiende a objetivos de desarrollo en el territorio</a:t>
          </a:r>
          <a:endParaRPr lang="es-EC" dirty="0"/>
        </a:p>
      </dgm:t>
    </dgm:pt>
    <dgm:pt modelId="{952C62EA-C105-472B-8377-3D65C8282E76}" type="parTrans" cxnId="{B6CE33EC-0C8F-4C8D-85B4-CAAA1DEDF787}">
      <dgm:prSet/>
      <dgm:spPr/>
      <dgm:t>
        <a:bodyPr/>
        <a:lstStyle/>
        <a:p>
          <a:endParaRPr lang="es-EC"/>
        </a:p>
      </dgm:t>
    </dgm:pt>
    <dgm:pt modelId="{F1D6107A-7743-4F31-82AE-337866EC4158}" type="sibTrans" cxnId="{B6CE33EC-0C8F-4C8D-85B4-CAAA1DEDF787}">
      <dgm:prSet/>
      <dgm:spPr/>
      <dgm:t>
        <a:bodyPr/>
        <a:lstStyle/>
        <a:p>
          <a:endParaRPr lang="es-EC"/>
        </a:p>
      </dgm:t>
    </dgm:pt>
    <dgm:pt modelId="{C912BF12-64DC-4D22-A571-7EC00049ABDB}">
      <dgm:prSet/>
      <dgm:spPr/>
      <dgm:t>
        <a:bodyPr/>
        <a:lstStyle/>
        <a:p>
          <a:r>
            <a:rPr lang="es-ES" dirty="0"/>
            <a:t>Relaciona objetivos con asignación de recursos</a:t>
          </a:r>
          <a:endParaRPr lang="es-EC" dirty="0"/>
        </a:p>
      </dgm:t>
    </dgm:pt>
    <dgm:pt modelId="{AF73814B-DC93-4C5B-88C3-334E5D437EB2}" type="parTrans" cxnId="{4DA3C1E8-C520-491E-AD42-9A3AF9EA442B}">
      <dgm:prSet/>
      <dgm:spPr/>
      <dgm:t>
        <a:bodyPr/>
        <a:lstStyle/>
        <a:p>
          <a:endParaRPr lang="es-EC"/>
        </a:p>
      </dgm:t>
    </dgm:pt>
    <dgm:pt modelId="{0AED647D-3A51-4ED8-A19E-12454172F8F7}" type="sibTrans" cxnId="{4DA3C1E8-C520-491E-AD42-9A3AF9EA442B}">
      <dgm:prSet/>
      <dgm:spPr/>
      <dgm:t>
        <a:bodyPr/>
        <a:lstStyle/>
        <a:p>
          <a:endParaRPr lang="es-EC"/>
        </a:p>
      </dgm:t>
    </dgm:pt>
    <dgm:pt modelId="{B9671D84-F5DC-4721-9E23-3912058FEF30}">
      <dgm:prSet/>
      <dgm:spPr/>
      <dgm:t>
        <a:bodyPr/>
        <a:lstStyle/>
        <a:p>
          <a:r>
            <a:rPr lang="es-ES" dirty="0"/>
            <a:t>Contienen una visión a largo plazo (4-5 años)</a:t>
          </a:r>
          <a:endParaRPr lang="es-EC" dirty="0"/>
        </a:p>
      </dgm:t>
    </dgm:pt>
    <dgm:pt modelId="{362333DB-2C54-4102-93D8-A9352F43F11E}" type="parTrans" cxnId="{590E44DB-0A77-4CCC-9E52-6B55DECC655B}">
      <dgm:prSet/>
      <dgm:spPr/>
      <dgm:t>
        <a:bodyPr/>
        <a:lstStyle/>
        <a:p>
          <a:endParaRPr lang="es-EC"/>
        </a:p>
      </dgm:t>
    </dgm:pt>
    <dgm:pt modelId="{6AF0A0B2-6B0A-4B4B-BD04-0BFAC7A33397}" type="sibTrans" cxnId="{590E44DB-0A77-4CCC-9E52-6B55DECC655B}">
      <dgm:prSet/>
      <dgm:spPr/>
      <dgm:t>
        <a:bodyPr/>
        <a:lstStyle/>
        <a:p>
          <a:endParaRPr lang="es-EC"/>
        </a:p>
      </dgm:t>
    </dgm:pt>
    <dgm:pt modelId="{DC906C72-306B-4C55-80B2-9BA342D7AA7B}">
      <dgm:prSet phldrT="[Texto]"/>
      <dgm:spPr/>
      <dgm:t>
        <a:bodyPr/>
        <a:lstStyle/>
        <a:p>
          <a:r>
            <a:rPr lang="es-EC" b="1" dirty="0"/>
            <a:t>PROGRAMA</a:t>
          </a:r>
        </a:p>
      </dgm:t>
    </dgm:pt>
    <dgm:pt modelId="{B40AF1EC-A099-4384-B6D8-20878EFE90C1}" type="parTrans" cxnId="{F57D1136-1597-49FE-8618-18878A786328}">
      <dgm:prSet/>
      <dgm:spPr/>
      <dgm:t>
        <a:bodyPr/>
        <a:lstStyle/>
        <a:p>
          <a:endParaRPr lang="es-EC"/>
        </a:p>
      </dgm:t>
    </dgm:pt>
    <dgm:pt modelId="{2925CCB0-67E4-4DF6-B733-EF2C4242ABA4}" type="sibTrans" cxnId="{F57D1136-1597-49FE-8618-18878A786328}">
      <dgm:prSet/>
      <dgm:spPr/>
      <dgm:t>
        <a:bodyPr/>
        <a:lstStyle/>
        <a:p>
          <a:endParaRPr lang="es-EC"/>
        </a:p>
      </dgm:t>
    </dgm:pt>
    <dgm:pt modelId="{B5D43CD7-01D4-4EE1-9147-6E053E1993D1}">
      <dgm:prSet/>
      <dgm:spPr/>
      <dgm:t>
        <a:bodyPr/>
        <a:lstStyle/>
        <a:p>
          <a:r>
            <a:rPr lang="es-ES" dirty="0"/>
            <a:t>Conjunto coordinado y ordenado de proyectos orientados hacia un mismo fin</a:t>
          </a:r>
          <a:endParaRPr lang="es-EC" dirty="0"/>
        </a:p>
      </dgm:t>
    </dgm:pt>
    <dgm:pt modelId="{4912D59C-1BC6-4E26-A9AF-BB4EE6CA5105}" type="parTrans" cxnId="{9B30D0AD-7D92-4179-A654-CA1B3E1B7222}">
      <dgm:prSet/>
      <dgm:spPr/>
      <dgm:t>
        <a:bodyPr/>
        <a:lstStyle/>
        <a:p>
          <a:endParaRPr lang="es-EC"/>
        </a:p>
      </dgm:t>
    </dgm:pt>
    <dgm:pt modelId="{7090FEF9-6946-43C5-8A42-4D711E76D2FD}" type="sibTrans" cxnId="{9B30D0AD-7D92-4179-A654-CA1B3E1B7222}">
      <dgm:prSet/>
      <dgm:spPr/>
      <dgm:t>
        <a:bodyPr/>
        <a:lstStyle/>
        <a:p>
          <a:endParaRPr lang="es-EC"/>
        </a:p>
      </dgm:t>
    </dgm:pt>
    <dgm:pt modelId="{B7D2F1BF-B79A-476A-868A-A0254E5B8D2B}">
      <dgm:prSet/>
      <dgm:spPr/>
      <dgm:t>
        <a:bodyPr/>
        <a:lstStyle/>
        <a:p>
          <a:r>
            <a:rPr lang="es-ES" dirty="0"/>
            <a:t>Remite habitualmente al mediano plazo (1-2 años)</a:t>
          </a:r>
          <a:endParaRPr lang="es-EC" dirty="0"/>
        </a:p>
      </dgm:t>
    </dgm:pt>
    <dgm:pt modelId="{E306E912-D098-4293-997F-51E3157DE994}" type="parTrans" cxnId="{66F9A781-58CD-4BE4-BFB5-DE1B426B468B}">
      <dgm:prSet/>
      <dgm:spPr/>
      <dgm:t>
        <a:bodyPr/>
        <a:lstStyle/>
        <a:p>
          <a:endParaRPr lang="es-EC"/>
        </a:p>
      </dgm:t>
    </dgm:pt>
    <dgm:pt modelId="{4768C823-11AB-4999-866E-CC0C147F5E2C}" type="sibTrans" cxnId="{66F9A781-58CD-4BE4-BFB5-DE1B426B468B}">
      <dgm:prSet/>
      <dgm:spPr/>
      <dgm:t>
        <a:bodyPr/>
        <a:lstStyle/>
        <a:p>
          <a:endParaRPr lang="es-EC"/>
        </a:p>
      </dgm:t>
    </dgm:pt>
    <dgm:pt modelId="{952DC239-38C1-425C-815B-02E8017701B7}">
      <dgm:prSet phldrT="[Texto]"/>
      <dgm:spPr/>
      <dgm:t>
        <a:bodyPr/>
        <a:lstStyle/>
        <a:p>
          <a:r>
            <a:rPr lang="es-EC" b="1" dirty="0"/>
            <a:t>PROYECTO</a:t>
          </a:r>
        </a:p>
      </dgm:t>
    </dgm:pt>
    <dgm:pt modelId="{4FCA6426-1BB0-46CF-95C4-3F8A91B8FD6F}" type="parTrans" cxnId="{08B15B6B-CD2D-45D6-8955-C45AE01573BC}">
      <dgm:prSet/>
      <dgm:spPr/>
      <dgm:t>
        <a:bodyPr/>
        <a:lstStyle/>
        <a:p>
          <a:endParaRPr lang="es-EC"/>
        </a:p>
      </dgm:t>
    </dgm:pt>
    <dgm:pt modelId="{936F26AB-0CF2-4443-B407-C2E8BC36C4D1}" type="sibTrans" cxnId="{08B15B6B-CD2D-45D6-8955-C45AE01573BC}">
      <dgm:prSet/>
      <dgm:spPr/>
      <dgm:t>
        <a:bodyPr/>
        <a:lstStyle/>
        <a:p>
          <a:endParaRPr lang="es-EC"/>
        </a:p>
      </dgm:t>
    </dgm:pt>
    <dgm:pt modelId="{6B826788-77A6-4D31-9797-D6B403E2A9D3}">
      <dgm:prSet/>
      <dgm:spPr/>
      <dgm:t>
        <a:bodyPr/>
        <a:lstStyle/>
        <a:p>
          <a:r>
            <a:rPr lang="es-ES" dirty="0"/>
            <a:t>Unidad más operativa dentro del proceso</a:t>
          </a:r>
          <a:endParaRPr lang="es-EC" dirty="0"/>
        </a:p>
      </dgm:t>
    </dgm:pt>
    <dgm:pt modelId="{3603F3C6-90C9-4BDD-AEDB-EA6218768C45}" type="parTrans" cxnId="{D5BFFEC9-6982-4704-A606-0A8CA8CC91D9}">
      <dgm:prSet/>
      <dgm:spPr/>
      <dgm:t>
        <a:bodyPr/>
        <a:lstStyle/>
        <a:p>
          <a:endParaRPr lang="es-EC"/>
        </a:p>
      </dgm:t>
    </dgm:pt>
    <dgm:pt modelId="{A8B89764-47C5-4A75-AC50-7BAEE8A1DD6B}" type="sibTrans" cxnId="{D5BFFEC9-6982-4704-A606-0A8CA8CC91D9}">
      <dgm:prSet/>
      <dgm:spPr/>
      <dgm:t>
        <a:bodyPr/>
        <a:lstStyle/>
        <a:p>
          <a:endParaRPr lang="es-EC"/>
        </a:p>
      </dgm:t>
    </dgm:pt>
    <dgm:pt modelId="{BB8E137B-0F5B-4BE9-9A20-F6465E9AA122}">
      <dgm:prSet/>
      <dgm:spPr/>
      <dgm:t>
        <a:bodyPr/>
        <a:lstStyle/>
        <a:p>
          <a:r>
            <a:rPr lang="es-ES" dirty="0"/>
            <a:t>Está orientado a la producción de bienes o servicios</a:t>
          </a:r>
          <a:endParaRPr lang="es-EC" dirty="0"/>
        </a:p>
      </dgm:t>
    </dgm:pt>
    <dgm:pt modelId="{32463CDC-0C4E-466D-9BDB-56731CBB73ED}" type="parTrans" cxnId="{1CDFE5F3-D6FF-426C-8A13-08881A945BBB}">
      <dgm:prSet/>
      <dgm:spPr/>
      <dgm:t>
        <a:bodyPr/>
        <a:lstStyle/>
        <a:p>
          <a:endParaRPr lang="es-EC"/>
        </a:p>
      </dgm:t>
    </dgm:pt>
    <dgm:pt modelId="{126D6C97-87AB-498E-AEA2-584718A7D444}" type="sibTrans" cxnId="{1CDFE5F3-D6FF-426C-8A13-08881A945BBB}">
      <dgm:prSet/>
      <dgm:spPr/>
      <dgm:t>
        <a:bodyPr/>
        <a:lstStyle/>
        <a:p>
          <a:endParaRPr lang="es-EC"/>
        </a:p>
      </dgm:t>
    </dgm:pt>
    <dgm:pt modelId="{B0386DB5-8902-4476-8404-B3088EDCD0F8}">
      <dgm:prSet/>
      <dgm:spPr/>
      <dgm:t>
        <a:bodyPr/>
        <a:lstStyle/>
        <a:p>
          <a:r>
            <a:rPr lang="es-ES" dirty="0"/>
            <a:t>Supone intervenciones a corto plazo (1 año)</a:t>
          </a:r>
          <a:endParaRPr lang="es-EC" dirty="0"/>
        </a:p>
      </dgm:t>
    </dgm:pt>
    <dgm:pt modelId="{C0FBCE95-5164-49A4-A64A-136FDFCB6D85}" type="parTrans" cxnId="{2814BADB-2087-49F4-BC8D-C2A9FB09C0F4}">
      <dgm:prSet/>
      <dgm:spPr/>
      <dgm:t>
        <a:bodyPr/>
        <a:lstStyle/>
        <a:p>
          <a:endParaRPr lang="es-EC"/>
        </a:p>
      </dgm:t>
    </dgm:pt>
    <dgm:pt modelId="{6F840F5B-5F1E-43F0-8731-8C95EF5499D9}" type="sibTrans" cxnId="{2814BADB-2087-49F4-BC8D-C2A9FB09C0F4}">
      <dgm:prSet/>
      <dgm:spPr/>
      <dgm:t>
        <a:bodyPr/>
        <a:lstStyle/>
        <a:p>
          <a:endParaRPr lang="es-EC"/>
        </a:p>
      </dgm:t>
    </dgm:pt>
    <dgm:pt modelId="{FCC5148C-E774-41D6-BE3D-5E3E85F8176F}">
      <dgm:prSet custT="1"/>
      <dgm:spPr/>
      <dgm:t>
        <a:bodyPr/>
        <a:lstStyle/>
        <a:p>
          <a:r>
            <a:rPr lang="es-ES" sz="1400" dirty="0"/>
            <a:t>Grandes orientaciones del gobierno (agenda política)</a:t>
          </a:r>
          <a:endParaRPr lang="es-EC" sz="1400" dirty="0"/>
        </a:p>
      </dgm:t>
    </dgm:pt>
    <dgm:pt modelId="{2C3CF820-5772-43AE-B8D5-D206156382CD}" type="parTrans" cxnId="{7452C6B9-110E-408C-BE10-1C0ACE604346}">
      <dgm:prSet/>
      <dgm:spPr/>
      <dgm:t>
        <a:bodyPr/>
        <a:lstStyle/>
        <a:p>
          <a:endParaRPr lang="es-EC"/>
        </a:p>
      </dgm:t>
    </dgm:pt>
    <dgm:pt modelId="{384B0752-C1FB-4C79-B83A-FB2A419B7CD6}" type="sibTrans" cxnId="{7452C6B9-110E-408C-BE10-1C0ACE604346}">
      <dgm:prSet/>
      <dgm:spPr/>
      <dgm:t>
        <a:bodyPr/>
        <a:lstStyle/>
        <a:p>
          <a:endParaRPr lang="es-EC"/>
        </a:p>
      </dgm:t>
    </dgm:pt>
    <dgm:pt modelId="{C8987BB3-1054-46D1-833B-929B497C22D2}">
      <dgm:prSet custT="1"/>
      <dgm:spPr/>
      <dgm:t>
        <a:bodyPr/>
        <a:lstStyle/>
        <a:p>
          <a:r>
            <a:rPr lang="es-ES" sz="1400" dirty="0"/>
            <a:t>Intenciones de largo plazo (estrategia y visión, 5-10 años)</a:t>
          </a:r>
          <a:endParaRPr lang="es-EC" sz="1400" dirty="0"/>
        </a:p>
      </dgm:t>
    </dgm:pt>
    <dgm:pt modelId="{D31033F4-D2A3-4185-833D-5BE2BDCF6C2E}" type="parTrans" cxnId="{1771C9F7-BF09-4140-AECE-E11526C963F1}">
      <dgm:prSet/>
      <dgm:spPr/>
      <dgm:t>
        <a:bodyPr/>
        <a:lstStyle/>
        <a:p>
          <a:endParaRPr lang="es-EC"/>
        </a:p>
      </dgm:t>
    </dgm:pt>
    <dgm:pt modelId="{8165C9AB-456E-47AC-8C29-2F67C0FF4988}" type="sibTrans" cxnId="{1771C9F7-BF09-4140-AECE-E11526C963F1}">
      <dgm:prSet/>
      <dgm:spPr/>
      <dgm:t>
        <a:bodyPr/>
        <a:lstStyle/>
        <a:p>
          <a:endParaRPr lang="es-EC"/>
        </a:p>
      </dgm:t>
    </dgm:pt>
    <dgm:pt modelId="{AB39D100-ACBB-4483-A449-3B9A97242025}" type="pres">
      <dgm:prSet presAssocID="{270F4A42-F245-4796-8EDC-F2CA3495614E}" presName="linearFlow" presStyleCnt="0">
        <dgm:presLayoutVars>
          <dgm:dir/>
          <dgm:animLvl val="lvl"/>
          <dgm:resizeHandles val="exact"/>
        </dgm:presLayoutVars>
      </dgm:prSet>
      <dgm:spPr/>
    </dgm:pt>
    <dgm:pt modelId="{27497D11-793B-48C0-B1CF-FFCA8630DFF4}" type="pres">
      <dgm:prSet presAssocID="{DDB563F2-AC54-487D-B3E3-D2C2E9FBC4EC}" presName="composite" presStyleCnt="0"/>
      <dgm:spPr/>
    </dgm:pt>
    <dgm:pt modelId="{DA763B1D-86D1-4407-8FA3-A62134A15716}" type="pres">
      <dgm:prSet presAssocID="{DDB563F2-AC54-487D-B3E3-D2C2E9FBC4EC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1625E91-0B64-45B5-B6EF-CB5C009E39A0}" type="pres">
      <dgm:prSet presAssocID="{DDB563F2-AC54-487D-B3E3-D2C2E9FBC4EC}" presName="descendantText" presStyleLbl="alignAcc1" presStyleIdx="0" presStyleCnt="4">
        <dgm:presLayoutVars>
          <dgm:bulletEnabled val="1"/>
        </dgm:presLayoutVars>
      </dgm:prSet>
      <dgm:spPr/>
    </dgm:pt>
    <dgm:pt modelId="{BC99F586-1DF4-4692-9B71-EB84006933EF}" type="pres">
      <dgm:prSet presAssocID="{984562DF-B0B5-4A59-880F-0C75775C2767}" presName="sp" presStyleCnt="0"/>
      <dgm:spPr/>
    </dgm:pt>
    <dgm:pt modelId="{BF801ED5-FC56-4CC4-82DB-3230FF2A44C2}" type="pres">
      <dgm:prSet presAssocID="{9A4C42BE-4763-4EE5-99AD-40740699D4D5}" presName="composite" presStyleCnt="0"/>
      <dgm:spPr/>
    </dgm:pt>
    <dgm:pt modelId="{D4D2EAE5-A169-43B2-8175-B381FE42B03B}" type="pres">
      <dgm:prSet presAssocID="{9A4C42BE-4763-4EE5-99AD-40740699D4D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B302652F-562D-427C-932A-7AD3963560D0}" type="pres">
      <dgm:prSet presAssocID="{9A4C42BE-4763-4EE5-99AD-40740699D4D5}" presName="descendantText" presStyleLbl="alignAcc1" presStyleIdx="1" presStyleCnt="4">
        <dgm:presLayoutVars>
          <dgm:bulletEnabled val="1"/>
        </dgm:presLayoutVars>
      </dgm:prSet>
      <dgm:spPr/>
    </dgm:pt>
    <dgm:pt modelId="{DB795C1D-ED27-4B7F-B82C-164AB9B5D211}" type="pres">
      <dgm:prSet presAssocID="{A9E76AD5-C8F1-4300-A27C-5F0AE4F31DBC}" presName="sp" presStyleCnt="0"/>
      <dgm:spPr/>
    </dgm:pt>
    <dgm:pt modelId="{C8120D86-8967-4AFE-A897-A2AFC847C06E}" type="pres">
      <dgm:prSet presAssocID="{DC906C72-306B-4C55-80B2-9BA342D7AA7B}" presName="composite" presStyleCnt="0"/>
      <dgm:spPr/>
    </dgm:pt>
    <dgm:pt modelId="{1D023428-AE2F-4730-BADC-0E4F26C7F2B2}" type="pres">
      <dgm:prSet presAssocID="{DC906C72-306B-4C55-80B2-9BA342D7AA7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F2A6C10-58C9-4FDD-9DA4-25DBBE6B72AE}" type="pres">
      <dgm:prSet presAssocID="{DC906C72-306B-4C55-80B2-9BA342D7AA7B}" presName="descendantText" presStyleLbl="alignAcc1" presStyleIdx="2" presStyleCnt="4">
        <dgm:presLayoutVars>
          <dgm:bulletEnabled val="1"/>
        </dgm:presLayoutVars>
      </dgm:prSet>
      <dgm:spPr/>
    </dgm:pt>
    <dgm:pt modelId="{10C5F542-EE9F-42BB-B17C-59FD32116550}" type="pres">
      <dgm:prSet presAssocID="{2925CCB0-67E4-4DF6-B733-EF2C4242ABA4}" presName="sp" presStyleCnt="0"/>
      <dgm:spPr/>
    </dgm:pt>
    <dgm:pt modelId="{0A56FE73-DB27-4EAA-B3FD-FF643B22F722}" type="pres">
      <dgm:prSet presAssocID="{952DC239-38C1-425C-815B-02E8017701B7}" presName="composite" presStyleCnt="0"/>
      <dgm:spPr/>
    </dgm:pt>
    <dgm:pt modelId="{3C71C1C5-3C5F-4546-A6DE-B66A0A8E4B06}" type="pres">
      <dgm:prSet presAssocID="{952DC239-38C1-425C-815B-02E8017701B7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2ACA506-1A2A-4C8B-B13E-CF403CBBD08B}" type="pres">
      <dgm:prSet presAssocID="{952DC239-38C1-425C-815B-02E8017701B7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7FBB90D-D785-4E50-83C6-3B721EA0B37E}" type="presOf" srcId="{B7D2F1BF-B79A-476A-868A-A0254E5B8D2B}" destId="{2F2A6C10-58C9-4FDD-9DA4-25DBBE6B72AE}" srcOrd="0" destOrd="1" presId="urn:microsoft.com/office/officeart/2005/8/layout/chevron2"/>
    <dgm:cxn modelId="{87A6201F-71A0-4185-AD69-5ED2BEFFBBBE}" srcId="{DDB563F2-AC54-487D-B3E3-D2C2E9FBC4EC}" destId="{FB58AABD-F8C2-4B89-BCE6-516FCEBD0A81}" srcOrd="1" destOrd="0" parTransId="{7E1951DC-84F4-4CBE-9859-ECAE8F4A4623}" sibTransId="{FB1495FF-75DD-409A-A2B9-1150ACB7B8C1}"/>
    <dgm:cxn modelId="{9F0E9925-5A59-486D-B8C5-332F2C3D3BEA}" type="presOf" srcId="{B0386DB5-8902-4476-8404-B3088EDCD0F8}" destId="{32ACA506-1A2A-4C8B-B13E-CF403CBBD08B}" srcOrd="0" destOrd="2" presId="urn:microsoft.com/office/officeart/2005/8/layout/chevron2"/>
    <dgm:cxn modelId="{D3E53429-2919-41DD-B713-0DB31D70F2F5}" type="presOf" srcId="{B5D43CD7-01D4-4EE1-9147-6E053E1993D1}" destId="{2F2A6C10-58C9-4FDD-9DA4-25DBBE6B72AE}" srcOrd="0" destOrd="0" presId="urn:microsoft.com/office/officeart/2005/8/layout/chevron2"/>
    <dgm:cxn modelId="{F57D1136-1597-49FE-8618-18878A786328}" srcId="{270F4A42-F245-4796-8EDC-F2CA3495614E}" destId="{DC906C72-306B-4C55-80B2-9BA342D7AA7B}" srcOrd="2" destOrd="0" parTransId="{B40AF1EC-A099-4384-B6D8-20878EFE90C1}" sibTransId="{2925CCB0-67E4-4DF6-B733-EF2C4242ABA4}"/>
    <dgm:cxn modelId="{7B0D873E-89C0-4319-8B73-06D63AA7B95A}" type="presOf" srcId="{9A4C42BE-4763-4EE5-99AD-40740699D4D5}" destId="{D4D2EAE5-A169-43B2-8175-B381FE42B03B}" srcOrd="0" destOrd="0" presId="urn:microsoft.com/office/officeart/2005/8/layout/chevron2"/>
    <dgm:cxn modelId="{BB52D462-3906-4F25-8B9A-D70EDC61780C}" type="presOf" srcId="{DC906C72-306B-4C55-80B2-9BA342D7AA7B}" destId="{1D023428-AE2F-4730-BADC-0E4F26C7F2B2}" srcOrd="0" destOrd="0" presId="urn:microsoft.com/office/officeart/2005/8/layout/chevron2"/>
    <dgm:cxn modelId="{63088743-9C7F-42BC-B024-6DAAF0662DDF}" type="presOf" srcId="{270F4A42-F245-4796-8EDC-F2CA3495614E}" destId="{AB39D100-ACBB-4483-A449-3B9A97242025}" srcOrd="0" destOrd="0" presId="urn:microsoft.com/office/officeart/2005/8/layout/chevron2"/>
    <dgm:cxn modelId="{DB8C9063-B7B8-46B6-89EA-8F642660A1ED}" type="presOf" srcId="{FCC5148C-E774-41D6-BE3D-5E3E85F8176F}" destId="{11625E91-0B64-45B5-B6EF-CB5C009E39A0}" srcOrd="0" destOrd="1" presId="urn:microsoft.com/office/officeart/2005/8/layout/chevron2"/>
    <dgm:cxn modelId="{D5EC6F6A-983A-4CF2-B782-1D1D71485566}" srcId="{DDB563F2-AC54-487D-B3E3-D2C2E9FBC4EC}" destId="{128B8C41-D721-45F0-81C5-0BA2570C09A9}" srcOrd="0" destOrd="0" parTransId="{4CD92A2E-1E1D-40ED-9256-D5B547F94F56}" sibTransId="{D5171573-246B-4138-ABCB-6532BB394B41}"/>
    <dgm:cxn modelId="{08B15B6B-CD2D-45D6-8955-C45AE01573BC}" srcId="{270F4A42-F245-4796-8EDC-F2CA3495614E}" destId="{952DC239-38C1-425C-815B-02E8017701B7}" srcOrd="3" destOrd="0" parTransId="{4FCA6426-1BB0-46CF-95C4-3F8A91B8FD6F}" sibTransId="{936F26AB-0CF2-4443-B407-C2E8BC36C4D1}"/>
    <dgm:cxn modelId="{D5D4F26C-E3CC-4B13-907C-106174FCDF93}" type="presOf" srcId="{FB58AABD-F8C2-4B89-BCE6-516FCEBD0A81}" destId="{11625E91-0B64-45B5-B6EF-CB5C009E39A0}" srcOrd="0" destOrd="3" presId="urn:microsoft.com/office/officeart/2005/8/layout/chevron2"/>
    <dgm:cxn modelId="{77B2FD71-DBAA-495A-9E99-C75ACC13B035}" type="presOf" srcId="{B9671D84-F5DC-4721-9E23-3912058FEF30}" destId="{B302652F-562D-427C-932A-7AD3963560D0}" srcOrd="0" destOrd="2" presId="urn:microsoft.com/office/officeart/2005/8/layout/chevron2"/>
    <dgm:cxn modelId="{66F9A781-58CD-4BE4-BFB5-DE1B426B468B}" srcId="{DC906C72-306B-4C55-80B2-9BA342D7AA7B}" destId="{B7D2F1BF-B79A-476A-868A-A0254E5B8D2B}" srcOrd="1" destOrd="0" parTransId="{E306E912-D098-4293-997F-51E3157DE994}" sibTransId="{4768C823-11AB-4999-866E-CC0C147F5E2C}"/>
    <dgm:cxn modelId="{7C89708D-AA8E-48D3-9526-C61CB93D41E6}" type="presOf" srcId="{C912BF12-64DC-4D22-A571-7EC00049ABDB}" destId="{B302652F-562D-427C-932A-7AD3963560D0}" srcOrd="0" destOrd="1" presId="urn:microsoft.com/office/officeart/2005/8/layout/chevron2"/>
    <dgm:cxn modelId="{F085A4A3-1E2F-446E-93D8-43F50CAFA56D}" type="presOf" srcId="{DDB563F2-AC54-487D-B3E3-D2C2E9FBC4EC}" destId="{DA763B1D-86D1-4407-8FA3-A62134A15716}" srcOrd="0" destOrd="0" presId="urn:microsoft.com/office/officeart/2005/8/layout/chevron2"/>
    <dgm:cxn modelId="{0FD4C4A4-28A0-456C-A918-6B6E23AB78CF}" type="presOf" srcId="{87A5BEF0-6157-46C1-A392-35C36C255A66}" destId="{B302652F-562D-427C-932A-7AD3963560D0}" srcOrd="0" destOrd="0" presId="urn:microsoft.com/office/officeart/2005/8/layout/chevron2"/>
    <dgm:cxn modelId="{9B30D0AD-7D92-4179-A654-CA1B3E1B7222}" srcId="{DC906C72-306B-4C55-80B2-9BA342D7AA7B}" destId="{B5D43CD7-01D4-4EE1-9147-6E053E1993D1}" srcOrd="0" destOrd="0" parTransId="{4912D59C-1BC6-4E26-A9AF-BB4EE6CA5105}" sibTransId="{7090FEF9-6946-43C5-8A42-4D711E76D2FD}"/>
    <dgm:cxn modelId="{BAD8D2AF-72EB-4DCD-A682-7C1700EE22E5}" type="presOf" srcId="{BB8E137B-0F5B-4BE9-9A20-F6465E9AA122}" destId="{32ACA506-1A2A-4C8B-B13E-CF403CBBD08B}" srcOrd="0" destOrd="1" presId="urn:microsoft.com/office/officeart/2005/8/layout/chevron2"/>
    <dgm:cxn modelId="{00A765B0-CFC0-4128-9DE1-30C13301F6BF}" srcId="{270F4A42-F245-4796-8EDC-F2CA3495614E}" destId="{DDB563F2-AC54-487D-B3E3-D2C2E9FBC4EC}" srcOrd="0" destOrd="0" parTransId="{C6CCB06C-99BA-46DB-8FD6-DB5501D55B1E}" sibTransId="{984562DF-B0B5-4A59-880F-0C75775C2767}"/>
    <dgm:cxn modelId="{7452C6B9-110E-408C-BE10-1C0ACE604346}" srcId="{128B8C41-D721-45F0-81C5-0BA2570C09A9}" destId="{FCC5148C-E774-41D6-BE3D-5E3E85F8176F}" srcOrd="0" destOrd="0" parTransId="{2C3CF820-5772-43AE-B8D5-D206156382CD}" sibTransId="{384B0752-C1FB-4C79-B83A-FB2A419B7CD6}"/>
    <dgm:cxn modelId="{DBB854C4-D526-432A-9245-262C24024D14}" type="presOf" srcId="{C8987BB3-1054-46D1-833B-929B497C22D2}" destId="{11625E91-0B64-45B5-B6EF-CB5C009E39A0}" srcOrd="0" destOrd="2" presId="urn:microsoft.com/office/officeart/2005/8/layout/chevron2"/>
    <dgm:cxn modelId="{20378AC6-20F3-4760-BEED-C63686A8D259}" type="presOf" srcId="{6B826788-77A6-4D31-9797-D6B403E2A9D3}" destId="{32ACA506-1A2A-4C8B-B13E-CF403CBBD08B}" srcOrd="0" destOrd="0" presId="urn:microsoft.com/office/officeart/2005/8/layout/chevron2"/>
    <dgm:cxn modelId="{D5BFFEC9-6982-4704-A606-0A8CA8CC91D9}" srcId="{952DC239-38C1-425C-815B-02E8017701B7}" destId="{6B826788-77A6-4D31-9797-D6B403E2A9D3}" srcOrd="0" destOrd="0" parTransId="{3603F3C6-90C9-4BDD-AEDB-EA6218768C45}" sibTransId="{A8B89764-47C5-4A75-AC50-7BAEE8A1DD6B}"/>
    <dgm:cxn modelId="{590E44DB-0A77-4CCC-9E52-6B55DECC655B}" srcId="{9A4C42BE-4763-4EE5-99AD-40740699D4D5}" destId="{B9671D84-F5DC-4721-9E23-3912058FEF30}" srcOrd="2" destOrd="0" parTransId="{362333DB-2C54-4102-93D8-A9352F43F11E}" sibTransId="{6AF0A0B2-6B0A-4B4B-BD04-0BFAC7A33397}"/>
    <dgm:cxn modelId="{2814BADB-2087-49F4-BC8D-C2A9FB09C0F4}" srcId="{952DC239-38C1-425C-815B-02E8017701B7}" destId="{B0386DB5-8902-4476-8404-B3088EDCD0F8}" srcOrd="2" destOrd="0" parTransId="{C0FBCE95-5164-49A4-A64A-136FDFCB6D85}" sibTransId="{6F840F5B-5F1E-43F0-8731-8C95EF5499D9}"/>
    <dgm:cxn modelId="{4DA3C1E8-C520-491E-AD42-9A3AF9EA442B}" srcId="{9A4C42BE-4763-4EE5-99AD-40740699D4D5}" destId="{C912BF12-64DC-4D22-A571-7EC00049ABDB}" srcOrd="1" destOrd="0" parTransId="{AF73814B-DC93-4C5B-88C3-334E5D437EB2}" sibTransId="{0AED647D-3A51-4ED8-A19E-12454172F8F7}"/>
    <dgm:cxn modelId="{B6CE33EC-0C8F-4C8D-85B4-CAAA1DEDF787}" srcId="{9A4C42BE-4763-4EE5-99AD-40740699D4D5}" destId="{87A5BEF0-6157-46C1-A392-35C36C255A66}" srcOrd="0" destOrd="0" parTransId="{952C62EA-C105-472B-8377-3D65C8282E76}" sibTransId="{F1D6107A-7743-4F31-82AE-337866EC4158}"/>
    <dgm:cxn modelId="{1EFFDDF0-301F-4661-8B58-4D42CB45ED6C}" type="presOf" srcId="{952DC239-38C1-425C-815B-02E8017701B7}" destId="{3C71C1C5-3C5F-4546-A6DE-B66A0A8E4B06}" srcOrd="0" destOrd="0" presId="urn:microsoft.com/office/officeart/2005/8/layout/chevron2"/>
    <dgm:cxn modelId="{1CDFE5F3-D6FF-426C-8A13-08881A945BBB}" srcId="{952DC239-38C1-425C-815B-02E8017701B7}" destId="{BB8E137B-0F5B-4BE9-9A20-F6465E9AA122}" srcOrd="1" destOrd="0" parTransId="{32463CDC-0C4E-466D-9BDB-56731CBB73ED}" sibTransId="{126D6C97-87AB-498E-AEA2-584718A7D444}"/>
    <dgm:cxn modelId="{FDD086F5-370A-4F79-8B00-A8204B251926}" srcId="{270F4A42-F245-4796-8EDC-F2CA3495614E}" destId="{9A4C42BE-4763-4EE5-99AD-40740699D4D5}" srcOrd="1" destOrd="0" parTransId="{BD9097B7-8834-4B3B-B241-DF613EEB6A15}" sibTransId="{A9E76AD5-C8F1-4300-A27C-5F0AE4F31DBC}"/>
    <dgm:cxn modelId="{1771C9F7-BF09-4140-AECE-E11526C963F1}" srcId="{128B8C41-D721-45F0-81C5-0BA2570C09A9}" destId="{C8987BB3-1054-46D1-833B-929B497C22D2}" srcOrd="1" destOrd="0" parTransId="{D31033F4-D2A3-4185-833D-5BE2BDCF6C2E}" sibTransId="{8165C9AB-456E-47AC-8C29-2F67C0FF4988}"/>
    <dgm:cxn modelId="{7BFEDDFC-4CE3-484D-B31B-9BA8AD7DAB01}" type="presOf" srcId="{128B8C41-D721-45F0-81C5-0BA2570C09A9}" destId="{11625E91-0B64-45B5-B6EF-CB5C009E39A0}" srcOrd="0" destOrd="0" presId="urn:microsoft.com/office/officeart/2005/8/layout/chevron2"/>
    <dgm:cxn modelId="{C42CE7C0-BA76-446E-A72B-429193A357D7}" type="presParOf" srcId="{AB39D100-ACBB-4483-A449-3B9A97242025}" destId="{27497D11-793B-48C0-B1CF-FFCA8630DFF4}" srcOrd="0" destOrd="0" presId="urn:microsoft.com/office/officeart/2005/8/layout/chevron2"/>
    <dgm:cxn modelId="{84F31183-FF60-4306-B6AA-BF4BCC6D1544}" type="presParOf" srcId="{27497D11-793B-48C0-B1CF-FFCA8630DFF4}" destId="{DA763B1D-86D1-4407-8FA3-A62134A15716}" srcOrd="0" destOrd="0" presId="urn:microsoft.com/office/officeart/2005/8/layout/chevron2"/>
    <dgm:cxn modelId="{675FE925-4A6F-4831-B944-BDE3AF859324}" type="presParOf" srcId="{27497D11-793B-48C0-B1CF-FFCA8630DFF4}" destId="{11625E91-0B64-45B5-B6EF-CB5C009E39A0}" srcOrd="1" destOrd="0" presId="urn:microsoft.com/office/officeart/2005/8/layout/chevron2"/>
    <dgm:cxn modelId="{80DB2451-D32A-427D-B76B-4A4CFB3780C8}" type="presParOf" srcId="{AB39D100-ACBB-4483-A449-3B9A97242025}" destId="{BC99F586-1DF4-4692-9B71-EB84006933EF}" srcOrd="1" destOrd="0" presId="urn:microsoft.com/office/officeart/2005/8/layout/chevron2"/>
    <dgm:cxn modelId="{14BAC347-D486-47C0-A8D8-E7BB2AB9614C}" type="presParOf" srcId="{AB39D100-ACBB-4483-A449-3B9A97242025}" destId="{BF801ED5-FC56-4CC4-82DB-3230FF2A44C2}" srcOrd="2" destOrd="0" presId="urn:microsoft.com/office/officeart/2005/8/layout/chevron2"/>
    <dgm:cxn modelId="{6A9B77C8-7484-416A-956A-8E21CD256FC6}" type="presParOf" srcId="{BF801ED5-FC56-4CC4-82DB-3230FF2A44C2}" destId="{D4D2EAE5-A169-43B2-8175-B381FE42B03B}" srcOrd="0" destOrd="0" presId="urn:microsoft.com/office/officeart/2005/8/layout/chevron2"/>
    <dgm:cxn modelId="{1CC211AD-F3D4-465A-9454-AC1E4A395CF4}" type="presParOf" srcId="{BF801ED5-FC56-4CC4-82DB-3230FF2A44C2}" destId="{B302652F-562D-427C-932A-7AD3963560D0}" srcOrd="1" destOrd="0" presId="urn:microsoft.com/office/officeart/2005/8/layout/chevron2"/>
    <dgm:cxn modelId="{9D645023-6E64-43FC-BF25-59BBBB02DFBB}" type="presParOf" srcId="{AB39D100-ACBB-4483-A449-3B9A97242025}" destId="{DB795C1D-ED27-4B7F-B82C-164AB9B5D211}" srcOrd="3" destOrd="0" presId="urn:microsoft.com/office/officeart/2005/8/layout/chevron2"/>
    <dgm:cxn modelId="{3BFAA97E-10CC-41F8-905D-47BC59B2A69B}" type="presParOf" srcId="{AB39D100-ACBB-4483-A449-3B9A97242025}" destId="{C8120D86-8967-4AFE-A897-A2AFC847C06E}" srcOrd="4" destOrd="0" presId="urn:microsoft.com/office/officeart/2005/8/layout/chevron2"/>
    <dgm:cxn modelId="{DE772B38-3E3B-4F7C-9B12-B1854E70F9CD}" type="presParOf" srcId="{C8120D86-8967-4AFE-A897-A2AFC847C06E}" destId="{1D023428-AE2F-4730-BADC-0E4F26C7F2B2}" srcOrd="0" destOrd="0" presId="urn:microsoft.com/office/officeart/2005/8/layout/chevron2"/>
    <dgm:cxn modelId="{93E4D51E-4581-424A-B980-76CD2EB96A05}" type="presParOf" srcId="{C8120D86-8967-4AFE-A897-A2AFC847C06E}" destId="{2F2A6C10-58C9-4FDD-9DA4-25DBBE6B72AE}" srcOrd="1" destOrd="0" presId="urn:microsoft.com/office/officeart/2005/8/layout/chevron2"/>
    <dgm:cxn modelId="{A9E268B8-DA7E-41DC-8989-528B1C6A5601}" type="presParOf" srcId="{AB39D100-ACBB-4483-A449-3B9A97242025}" destId="{10C5F542-EE9F-42BB-B17C-59FD32116550}" srcOrd="5" destOrd="0" presId="urn:microsoft.com/office/officeart/2005/8/layout/chevron2"/>
    <dgm:cxn modelId="{02617395-674E-4E8F-825A-A7467B224B1A}" type="presParOf" srcId="{AB39D100-ACBB-4483-A449-3B9A97242025}" destId="{0A56FE73-DB27-4EAA-B3FD-FF643B22F722}" srcOrd="6" destOrd="0" presId="urn:microsoft.com/office/officeart/2005/8/layout/chevron2"/>
    <dgm:cxn modelId="{9EE2470E-D1CA-4CA5-99B0-E8ED2218188A}" type="presParOf" srcId="{0A56FE73-DB27-4EAA-B3FD-FF643B22F722}" destId="{3C71C1C5-3C5F-4546-A6DE-B66A0A8E4B06}" srcOrd="0" destOrd="0" presId="urn:microsoft.com/office/officeart/2005/8/layout/chevron2"/>
    <dgm:cxn modelId="{8ABF9506-3EB4-4B35-9635-651EF4B5730C}" type="presParOf" srcId="{0A56FE73-DB27-4EAA-B3FD-FF643B22F722}" destId="{32ACA506-1A2A-4C8B-B13E-CF403CBBD0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B442E-C732-4298-A00F-DAB5E0D12565}">
      <dsp:nvSpPr>
        <dsp:cNvPr id="0" name=""/>
        <dsp:cNvSpPr/>
      </dsp:nvSpPr>
      <dsp:spPr>
        <a:xfrm>
          <a:off x="2987755" y="1253944"/>
          <a:ext cx="1606388" cy="160658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D9AD38-C1B1-427C-A9E7-9F888C90AAA6}">
      <dsp:nvSpPr>
        <dsp:cNvPr id="0" name=""/>
        <dsp:cNvSpPr/>
      </dsp:nvSpPr>
      <dsp:spPr>
        <a:xfrm>
          <a:off x="2870623" y="0"/>
          <a:ext cx="1840653" cy="98503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Legales</a:t>
          </a:r>
          <a:endParaRPr lang="es-ES" sz="2400" kern="1200" dirty="0"/>
        </a:p>
      </dsp:txBody>
      <dsp:txXfrm>
        <a:off x="2870623" y="0"/>
        <a:ext cx="1840653" cy="985030"/>
      </dsp:txXfrm>
    </dsp:sp>
    <dsp:sp modelId="{6EE730D0-E918-49FF-83F7-6900BA4B0CB1}">
      <dsp:nvSpPr>
        <dsp:cNvPr id="0" name=""/>
        <dsp:cNvSpPr/>
      </dsp:nvSpPr>
      <dsp:spPr>
        <a:xfrm>
          <a:off x="3458963" y="1480501"/>
          <a:ext cx="1606388" cy="160658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ED0737D-DFF8-49BA-9922-3AACB25B5C24}">
      <dsp:nvSpPr>
        <dsp:cNvPr id="0" name=""/>
        <dsp:cNvSpPr/>
      </dsp:nvSpPr>
      <dsp:spPr>
        <a:xfrm>
          <a:off x="5263472" y="935779"/>
          <a:ext cx="1740253" cy="10835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Fuerza y violencia</a:t>
          </a:r>
          <a:endParaRPr lang="es-ES" sz="2400" kern="1200" dirty="0"/>
        </a:p>
      </dsp:txBody>
      <dsp:txXfrm>
        <a:off x="5263472" y="935779"/>
        <a:ext cx="1740253" cy="1083533"/>
      </dsp:txXfrm>
    </dsp:sp>
    <dsp:sp modelId="{F3D8463B-9C55-41EA-AC3D-2A7FEF4F1DE7}">
      <dsp:nvSpPr>
        <dsp:cNvPr id="0" name=""/>
        <dsp:cNvSpPr/>
      </dsp:nvSpPr>
      <dsp:spPr>
        <a:xfrm>
          <a:off x="3574756" y="1990254"/>
          <a:ext cx="1606388" cy="160658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1CA9F8F-9E3F-4E48-A4FB-01CE4755EE0B}">
      <dsp:nvSpPr>
        <dsp:cNvPr id="0" name=""/>
        <dsp:cNvSpPr/>
      </dsp:nvSpPr>
      <dsp:spPr>
        <a:xfrm>
          <a:off x="5430804" y="2314822"/>
          <a:ext cx="1706787" cy="1157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Recursos humanos / apoyo </a:t>
          </a:r>
          <a:endParaRPr lang="es-ES" sz="2400" kern="1200" dirty="0"/>
        </a:p>
      </dsp:txBody>
      <dsp:txXfrm>
        <a:off x="5430804" y="2314822"/>
        <a:ext cx="1706787" cy="1157411"/>
      </dsp:txXfrm>
    </dsp:sp>
    <dsp:sp modelId="{8391474B-B402-4620-AA2B-D6736743772F}">
      <dsp:nvSpPr>
        <dsp:cNvPr id="0" name=""/>
        <dsp:cNvSpPr/>
      </dsp:nvSpPr>
      <dsp:spPr>
        <a:xfrm>
          <a:off x="3248793" y="2399042"/>
          <a:ext cx="1606388" cy="160658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62D809C-7716-4161-A42F-B2590B7DFA4C}">
      <dsp:nvSpPr>
        <dsp:cNvPr id="0" name=""/>
        <dsp:cNvSpPr/>
      </dsp:nvSpPr>
      <dsp:spPr>
        <a:xfrm>
          <a:off x="4694543" y="3866245"/>
          <a:ext cx="1840653" cy="10589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Económicos</a:t>
          </a:r>
          <a:endParaRPr lang="es-ES" sz="2400" kern="1200" dirty="0"/>
        </a:p>
      </dsp:txBody>
      <dsp:txXfrm>
        <a:off x="4694543" y="3866245"/>
        <a:ext cx="1840653" cy="1058908"/>
      </dsp:txXfrm>
    </dsp:sp>
    <dsp:sp modelId="{EE22B849-950A-446C-BDEC-6764ADF05830}">
      <dsp:nvSpPr>
        <dsp:cNvPr id="0" name=""/>
        <dsp:cNvSpPr/>
      </dsp:nvSpPr>
      <dsp:spPr>
        <a:xfrm>
          <a:off x="2726717" y="2399042"/>
          <a:ext cx="1606388" cy="160658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E88052A-6B37-4EF7-AA88-F1C94F61DE52}">
      <dsp:nvSpPr>
        <dsp:cNvPr id="0" name=""/>
        <dsp:cNvSpPr/>
      </dsp:nvSpPr>
      <dsp:spPr>
        <a:xfrm>
          <a:off x="1046703" y="3866245"/>
          <a:ext cx="1840653" cy="10589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Información y conocimiento</a:t>
          </a:r>
          <a:endParaRPr lang="es-ES" sz="2400" kern="1200" dirty="0"/>
        </a:p>
      </dsp:txBody>
      <dsp:txXfrm>
        <a:off x="1046703" y="3866245"/>
        <a:ext cx="1840653" cy="1058908"/>
      </dsp:txXfrm>
    </dsp:sp>
    <dsp:sp modelId="{858D2759-B890-4254-96FF-C3E029EFD69A}">
      <dsp:nvSpPr>
        <dsp:cNvPr id="0" name=""/>
        <dsp:cNvSpPr/>
      </dsp:nvSpPr>
      <dsp:spPr>
        <a:xfrm>
          <a:off x="2400754" y="1990254"/>
          <a:ext cx="1606388" cy="160658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FE1D50-14C8-45E2-B3B1-F1D47BE45D10}">
      <dsp:nvSpPr>
        <dsp:cNvPr id="0" name=""/>
        <dsp:cNvSpPr/>
      </dsp:nvSpPr>
      <dsp:spPr>
        <a:xfrm>
          <a:off x="444307" y="2314822"/>
          <a:ext cx="1706787" cy="1157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Organización interna </a:t>
          </a:r>
          <a:endParaRPr lang="es-ES" sz="2400" kern="1200" dirty="0"/>
        </a:p>
      </dsp:txBody>
      <dsp:txXfrm>
        <a:off x="444307" y="2314822"/>
        <a:ext cx="1706787" cy="1157411"/>
      </dsp:txXfrm>
    </dsp:sp>
    <dsp:sp modelId="{516B52DE-9898-418C-94CB-4A93C33E0885}">
      <dsp:nvSpPr>
        <dsp:cNvPr id="0" name=""/>
        <dsp:cNvSpPr/>
      </dsp:nvSpPr>
      <dsp:spPr>
        <a:xfrm>
          <a:off x="2516548" y="1480501"/>
          <a:ext cx="1606388" cy="1606585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77386EB-4AC2-40F6-9EB2-366E767C812F}">
      <dsp:nvSpPr>
        <dsp:cNvPr id="0" name=""/>
        <dsp:cNvSpPr/>
      </dsp:nvSpPr>
      <dsp:spPr>
        <a:xfrm>
          <a:off x="578173" y="935779"/>
          <a:ext cx="1740253" cy="108353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/>
            <a:t>Redes/aliados</a:t>
          </a:r>
          <a:endParaRPr lang="es-ES" sz="2400" kern="1200" dirty="0"/>
        </a:p>
      </dsp:txBody>
      <dsp:txXfrm>
        <a:off x="578173" y="935779"/>
        <a:ext cx="1740253" cy="10835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BE29-FAF5-4AF3-A1A4-1BF70911F202}">
      <dsp:nvSpPr>
        <dsp:cNvPr id="0" name=""/>
        <dsp:cNvSpPr/>
      </dsp:nvSpPr>
      <dsp:spPr>
        <a:xfrm rot="16200000">
          <a:off x="764626" y="-759043"/>
          <a:ext cx="3851738" cy="536982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u="sng" kern="1200" dirty="0"/>
            <a:t>Actos de implementación (outputs)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/>
            <a:t>Conjunto de productos finales </a:t>
          </a:r>
          <a:r>
            <a:rPr lang="es-EC" sz="1200" b="0" kern="1200" dirty="0"/>
            <a:t>que, tras la fase de programación de los procesos político-administrativos, </a:t>
          </a:r>
          <a:r>
            <a:rPr lang="es-EC" sz="1200" b="1" kern="1200" dirty="0"/>
            <a:t>concretan lo formulado en la programación (PPA y APA).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i="1" kern="1200" dirty="0"/>
            <a:t>“Conjunto de productos finales de los procesos político-administrativos que, como </a:t>
          </a:r>
          <a:r>
            <a:rPr lang="es-MX" sz="1200" b="0" i="1" kern="1200" dirty="0"/>
            <a:t>resultado de la implementación, se destinan de manera individual a las personas que forman parte de los grupos-objetivos” (</a:t>
          </a:r>
          <a:r>
            <a:rPr lang="es-MX" sz="1200" b="0" i="1" kern="1200" dirty="0" err="1"/>
            <a:t>Subirats</a:t>
          </a:r>
          <a:r>
            <a:rPr lang="es-MX" sz="1200" b="0" i="1" kern="1200" dirty="0"/>
            <a:t>, et al., 2012: 199)</a:t>
          </a:r>
          <a:endParaRPr lang="es-EC" sz="1200" b="0" i="1" kern="1200" dirty="0"/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/>
            <a:t>Lo constituyen </a:t>
          </a:r>
          <a:r>
            <a:rPr lang="es-MX" sz="1200" b="1" kern="1200" dirty="0"/>
            <a:t>decisiones y actos administrativos </a:t>
          </a:r>
          <a:r>
            <a:rPr lang="es-MX" sz="1200" b="0" kern="1200" dirty="0"/>
            <a:t>(autorizaciones, prohibiciones, aprobaciones…), transferencia de recursos fiscales (subvenciones, exoneraciones fiscales), multas, intervenciones de inspección y control, prestaciones directas, etc.</a:t>
          </a:r>
          <a:endParaRPr lang="es-EC" sz="1200" b="0" kern="1200" dirty="0"/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/>
            <a:t>Normalmente sujetos a rendición de cuentas y monitorización por diferentes </a:t>
          </a:r>
          <a:r>
            <a:rPr lang="es-EC" sz="1200" b="0" kern="1200" dirty="0"/>
            <a:t>entidades de control.</a:t>
          </a:r>
          <a:endParaRPr lang="es-EC" sz="1400" b="0" kern="1200" dirty="0"/>
        </a:p>
      </dsp:txBody>
      <dsp:txXfrm rot="5400000">
        <a:off x="5583" y="770348"/>
        <a:ext cx="5369825" cy="2311042"/>
      </dsp:txXfrm>
    </dsp:sp>
    <dsp:sp modelId="{7F1F997F-56B2-4E0F-ABA7-F4EF18E3F3E0}">
      <dsp:nvSpPr>
        <dsp:cNvPr id="0" name=""/>
        <dsp:cNvSpPr/>
      </dsp:nvSpPr>
      <dsp:spPr>
        <a:xfrm rot="16200000">
          <a:off x="6537188" y="-759043"/>
          <a:ext cx="3851738" cy="5369825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u="sng" kern="1200" dirty="0"/>
            <a:t>Planes de Acción (PA)</a:t>
          </a:r>
          <a:endParaRPr lang="es-MX" sz="1400" b="0" u="sng" kern="1200" dirty="0"/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/>
            <a:t>Conjunto de elementos diferenciados del conjunto de la política pública.</a:t>
          </a:r>
          <a:endParaRPr lang="es-MX" sz="1200" b="0" kern="1200" dirty="0"/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0" kern="1200" dirty="0"/>
            <a:t>Los </a:t>
          </a:r>
          <a:r>
            <a:rPr lang="es-MX" sz="1200" b="1" kern="1200" dirty="0"/>
            <a:t>planes de acción detallan, marcan prioridades </a:t>
          </a:r>
          <a:r>
            <a:rPr lang="es-MX" sz="1200" b="0" kern="1200" dirty="0"/>
            <a:t>(temporales) e idean la coordinación de </a:t>
          </a:r>
          <a:r>
            <a:rPr lang="es-MX" sz="1200" b="1" kern="1200" dirty="0"/>
            <a:t>acciones concretas </a:t>
          </a:r>
          <a:r>
            <a:rPr lang="es-MX" sz="1200" b="0" kern="1200" dirty="0"/>
            <a:t>(productos, servicios, prestaciones…) y la </a:t>
          </a:r>
          <a:r>
            <a:rPr lang="es-MX" sz="1200" b="1" kern="1200" dirty="0"/>
            <a:t>asignación de recursos </a:t>
          </a:r>
          <a:r>
            <a:rPr lang="es-MX" sz="1200" b="0" kern="1200" dirty="0"/>
            <a:t>que los hagan posibles.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i="1" kern="1200" dirty="0"/>
            <a:t>Que</a:t>
          </a:r>
          <a:r>
            <a:rPr lang="es-MX" sz="1200" b="0" i="1" kern="1200" dirty="0"/>
            <a:t> se quiere alcanzar (objetivo) ​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i="1" kern="1200" dirty="0"/>
            <a:t>Cuánto</a:t>
          </a:r>
          <a:r>
            <a:rPr lang="es-MX" sz="1200" b="0" i="1" kern="1200" dirty="0"/>
            <a:t> se quiere lograr (cantidad y calidad) ​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i="1" kern="1200" dirty="0"/>
            <a:t>Cuándo</a:t>
          </a:r>
          <a:r>
            <a:rPr lang="es-MX" sz="1200" b="0" i="1" kern="1200" dirty="0"/>
            <a:t> se quiere lograr (en cuánto tiempo) ​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i="1" kern="1200" dirty="0"/>
            <a:t>En dónde </a:t>
          </a:r>
          <a:r>
            <a:rPr lang="es-MX" sz="1200" b="0" i="1" kern="1200" dirty="0"/>
            <a:t>se quiere realizar el programa (lugar) 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i="1" kern="1200" dirty="0"/>
            <a:t>Con quién </a:t>
          </a:r>
          <a:r>
            <a:rPr lang="es-MX" sz="1200" b="0" i="1" kern="1200" dirty="0"/>
            <a:t>y </a:t>
          </a:r>
          <a:r>
            <a:rPr lang="es-MX" sz="1200" b="1" i="1" kern="1200" dirty="0"/>
            <a:t>con qué </a:t>
          </a:r>
          <a:r>
            <a:rPr lang="es-MX" sz="1200" b="0" i="1" kern="1200" dirty="0"/>
            <a:t>se desea lograrlo (personal, recursos) ​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i="1" kern="1200" dirty="0"/>
            <a:t>Cómo saber </a:t>
          </a:r>
          <a:r>
            <a:rPr lang="es-MX" sz="1200" b="0" i="1" kern="1200" dirty="0"/>
            <a:t>si se está alcanzando el objetivo (evaluando el proceso) ​</a:t>
          </a:r>
        </a:p>
        <a:p>
          <a:pPr marL="0" lvl="0" indent="0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1200" b="1" i="1" kern="1200" dirty="0"/>
            <a:t>Cómo determinar </a:t>
          </a:r>
          <a:r>
            <a:rPr lang="es-MX" sz="1200" b="0" i="1" kern="1200" dirty="0"/>
            <a:t>si se logró el objetivo (evaluación de resultados)</a:t>
          </a:r>
          <a:endParaRPr lang="es-EC" sz="1200" b="0" i="1" kern="1200" dirty="0"/>
        </a:p>
      </dsp:txBody>
      <dsp:txXfrm rot="5400000">
        <a:off x="5778145" y="770348"/>
        <a:ext cx="5369825" cy="23110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B6445-1E3F-4C79-8754-A9732FD21B37}">
      <dsp:nvSpPr>
        <dsp:cNvPr id="0" name=""/>
        <dsp:cNvSpPr/>
      </dsp:nvSpPr>
      <dsp:spPr>
        <a:xfrm>
          <a:off x="5468518" y="15319"/>
          <a:ext cx="1273796" cy="127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Surgimiento del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problema</a:t>
          </a:r>
        </a:p>
      </dsp:txBody>
      <dsp:txXfrm>
        <a:off x="5468518" y="15319"/>
        <a:ext cx="1273796" cy="1273796"/>
      </dsp:txXfrm>
    </dsp:sp>
    <dsp:sp modelId="{CF91D485-A94B-47A1-BDC1-FA6D87C5DA3A}">
      <dsp:nvSpPr>
        <dsp:cNvPr id="0" name=""/>
        <dsp:cNvSpPr/>
      </dsp:nvSpPr>
      <dsp:spPr>
        <a:xfrm>
          <a:off x="1568829" y="1971"/>
          <a:ext cx="6228175" cy="6228175"/>
        </a:xfrm>
        <a:prstGeom prst="circularArrow">
          <a:avLst>
            <a:gd name="adj1" fmla="val 3988"/>
            <a:gd name="adj2" fmla="val 250173"/>
            <a:gd name="adj3" fmla="val 20573654"/>
            <a:gd name="adj4" fmla="val 18982476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82ABC-E76A-45FE-BC20-2259C34DDD01}">
      <dsp:nvSpPr>
        <dsp:cNvPr id="0" name=""/>
        <dsp:cNvSpPr/>
      </dsp:nvSpPr>
      <dsp:spPr>
        <a:xfrm>
          <a:off x="6891017" y="2479160"/>
          <a:ext cx="1273796" cy="127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problema 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convierte 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público</a:t>
          </a:r>
        </a:p>
      </dsp:txBody>
      <dsp:txXfrm>
        <a:off x="6891017" y="2479160"/>
        <a:ext cx="1273796" cy="1273796"/>
      </dsp:txXfrm>
    </dsp:sp>
    <dsp:sp modelId="{D0178665-CA49-476C-9D50-C9B4768F33F9}">
      <dsp:nvSpPr>
        <dsp:cNvPr id="0" name=""/>
        <dsp:cNvSpPr/>
      </dsp:nvSpPr>
      <dsp:spPr>
        <a:xfrm>
          <a:off x="1568829" y="1971"/>
          <a:ext cx="6228175" cy="6228175"/>
        </a:xfrm>
        <a:prstGeom prst="circularArrow">
          <a:avLst>
            <a:gd name="adj1" fmla="val 3988"/>
            <a:gd name="adj2" fmla="val 250173"/>
            <a:gd name="adj3" fmla="val 2147008"/>
            <a:gd name="adj4" fmla="val 776172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8BB5-92EA-4D48-A382-5C4EB8F8378C}">
      <dsp:nvSpPr>
        <dsp:cNvPr id="0" name=""/>
        <dsp:cNvSpPr/>
      </dsp:nvSpPr>
      <dsp:spPr>
        <a:xfrm>
          <a:off x="5141814" y="4943001"/>
          <a:ext cx="1927203" cy="127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Inclusión en la agenda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gubernamental</a:t>
          </a:r>
        </a:p>
      </dsp:txBody>
      <dsp:txXfrm>
        <a:off x="5141814" y="4943001"/>
        <a:ext cx="1927203" cy="1273796"/>
      </dsp:txXfrm>
    </dsp:sp>
    <dsp:sp modelId="{9E6053A9-E520-42D4-A2CE-AACE7938F649}">
      <dsp:nvSpPr>
        <dsp:cNvPr id="0" name=""/>
        <dsp:cNvSpPr/>
      </dsp:nvSpPr>
      <dsp:spPr>
        <a:xfrm>
          <a:off x="1568829" y="1971"/>
          <a:ext cx="6228175" cy="6228175"/>
        </a:xfrm>
        <a:prstGeom prst="circularArrow">
          <a:avLst>
            <a:gd name="adj1" fmla="val 3988"/>
            <a:gd name="adj2" fmla="val 250173"/>
            <a:gd name="adj3" fmla="val 5850048"/>
            <a:gd name="adj4" fmla="val 4843060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98690-C498-4FE6-8C4B-66F9270BD01D}">
      <dsp:nvSpPr>
        <dsp:cNvPr id="0" name=""/>
        <dsp:cNvSpPr/>
      </dsp:nvSpPr>
      <dsp:spPr>
        <a:xfrm>
          <a:off x="2413406" y="4943001"/>
          <a:ext cx="1694022" cy="127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Formulación 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decisión del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programa de la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política</a:t>
          </a:r>
        </a:p>
      </dsp:txBody>
      <dsp:txXfrm>
        <a:off x="2413406" y="4943001"/>
        <a:ext cx="1694022" cy="1273796"/>
      </dsp:txXfrm>
    </dsp:sp>
    <dsp:sp modelId="{87616E20-6BA9-4C0A-A7CA-9FBC5A9D7D6D}">
      <dsp:nvSpPr>
        <dsp:cNvPr id="0" name=""/>
        <dsp:cNvSpPr/>
      </dsp:nvSpPr>
      <dsp:spPr>
        <a:xfrm>
          <a:off x="1568829" y="1971"/>
          <a:ext cx="6228175" cy="6228175"/>
        </a:xfrm>
        <a:prstGeom prst="circularArrow">
          <a:avLst>
            <a:gd name="adj1" fmla="val 3988"/>
            <a:gd name="adj2" fmla="val 250173"/>
            <a:gd name="adj3" fmla="val 9773654"/>
            <a:gd name="adj4" fmla="val 8402818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0A457-5993-4096-9813-9FCE45D4C323}">
      <dsp:nvSpPr>
        <dsp:cNvPr id="0" name=""/>
        <dsp:cNvSpPr/>
      </dsp:nvSpPr>
      <dsp:spPr>
        <a:xfrm>
          <a:off x="861954" y="2479160"/>
          <a:ext cx="1951928" cy="127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Implementación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 los planes 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acción </a:t>
          </a:r>
        </a:p>
      </dsp:txBody>
      <dsp:txXfrm>
        <a:off x="861954" y="2479160"/>
        <a:ext cx="1951928" cy="1273796"/>
      </dsp:txXfrm>
    </dsp:sp>
    <dsp:sp modelId="{187EB5EC-5A99-40EE-88A4-6D17DD4E2DF4}">
      <dsp:nvSpPr>
        <dsp:cNvPr id="0" name=""/>
        <dsp:cNvSpPr/>
      </dsp:nvSpPr>
      <dsp:spPr>
        <a:xfrm>
          <a:off x="1568829" y="1971"/>
          <a:ext cx="6228175" cy="6228175"/>
        </a:xfrm>
        <a:prstGeom prst="circularArrow">
          <a:avLst>
            <a:gd name="adj1" fmla="val 3988"/>
            <a:gd name="adj2" fmla="val 250173"/>
            <a:gd name="adj3" fmla="val 12947008"/>
            <a:gd name="adj4" fmla="val 11576172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0080-6E97-48A3-AA58-E26CD2C807C1}">
      <dsp:nvSpPr>
        <dsp:cNvPr id="0" name=""/>
        <dsp:cNvSpPr/>
      </dsp:nvSpPr>
      <dsp:spPr>
        <a:xfrm>
          <a:off x="2273492" y="15319"/>
          <a:ext cx="1973850" cy="127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Evaluación 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los efectos 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la política</a:t>
          </a:r>
        </a:p>
      </dsp:txBody>
      <dsp:txXfrm>
        <a:off x="2273492" y="15319"/>
        <a:ext cx="1973850" cy="1273796"/>
      </dsp:txXfrm>
    </dsp:sp>
    <dsp:sp modelId="{C72190C4-99D0-4B3C-A0E8-936CB0770EC1}">
      <dsp:nvSpPr>
        <dsp:cNvPr id="0" name=""/>
        <dsp:cNvSpPr/>
      </dsp:nvSpPr>
      <dsp:spPr>
        <a:xfrm>
          <a:off x="1568829" y="1971"/>
          <a:ext cx="6228175" cy="6228175"/>
        </a:xfrm>
        <a:prstGeom prst="circularArrow">
          <a:avLst>
            <a:gd name="adj1" fmla="val 3988"/>
            <a:gd name="adj2" fmla="val 250173"/>
            <a:gd name="adj3" fmla="val 16911603"/>
            <a:gd name="adj4" fmla="val 15671597"/>
            <a:gd name="adj5" fmla="val 465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B6445-1E3F-4C79-8754-A9732FD21B37}">
      <dsp:nvSpPr>
        <dsp:cNvPr id="0" name=""/>
        <dsp:cNvSpPr/>
      </dsp:nvSpPr>
      <dsp:spPr>
        <a:xfrm>
          <a:off x="5939737" y="13660"/>
          <a:ext cx="1275377" cy="127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Surgimiento del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problema</a:t>
          </a:r>
        </a:p>
      </dsp:txBody>
      <dsp:txXfrm>
        <a:off x="5939737" y="13660"/>
        <a:ext cx="1275377" cy="1275377"/>
      </dsp:txXfrm>
    </dsp:sp>
    <dsp:sp modelId="{CF91D485-A94B-47A1-BDC1-FA6D87C5DA3A}">
      <dsp:nvSpPr>
        <dsp:cNvPr id="0" name=""/>
        <dsp:cNvSpPr/>
      </dsp:nvSpPr>
      <dsp:spPr>
        <a:xfrm>
          <a:off x="2038999" y="633"/>
          <a:ext cx="6230850" cy="6230850"/>
        </a:xfrm>
        <a:prstGeom prst="circularArrow">
          <a:avLst>
            <a:gd name="adj1" fmla="val 3991"/>
            <a:gd name="adj2" fmla="val 250396"/>
            <a:gd name="adj3" fmla="val 20572731"/>
            <a:gd name="adj4" fmla="val 18983466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82ABC-E76A-45FE-BC20-2259C34DDD01}">
      <dsp:nvSpPr>
        <dsp:cNvPr id="0" name=""/>
        <dsp:cNvSpPr/>
      </dsp:nvSpPr>
      <dsp:spPr>
        <a:xfrm>
          <a:off x="7362738" y="2478370"/>
          <a:ext cx="1275377" cy="127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El problema 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convierte 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público</a:t>
          </a:r>
        </a:p>
      </dsp:txBody>
      <dsp:txXfrm>
        <a:off x="7362738" y="2478370"/>
        <a:ext cx="1275377" cy="1275377"/>
      </dsp:txXfrm>
    </dsp:sp>
    <dsp:sp modelId="{D0178665-CA49-476C-9D50-C9B4768F33F9}">
      <dsp:nvSpPr>
        <dsp:cNvPr id="0" name=""/>
        <dsp:cNvSpPr/>
      </dsp:nvSpPr>
      <dsp:spPr>
        <a:xfrm>
          <a:off x="2038999" y="633"/>
          <a:ext cx="6230850" cy="6230850"/>
        </a:xfrm>
        <a:prstGeom prst="circularArrow">
          <a:avLst>
            <a:gd name="adj1" fmla="val 3991"/>
            <a:gd name="adj2" fmla="val 250396"/>
            <a:gd name="adj3" fmla="val 2145895"/>
            <a:gd name="adj4" fmla="val 776873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C8BB5-92EA-4D48-A382-5C4EB8F8378C}">
      <dsp:nvSpPr>
        <dsp:cNvPr id="0" name=""/>
        <dsp:cNvSpPr/>
      </dsp:nvSpPr>
      <dsp:spPr>
        <a:xfrm>
          <a:off x="5612628" y="4943080"/>
          <a:ext cx="1929595" cy="127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Inclusión en la agenda gubernamental</a:t>
          </a:r>
        </a:p>
      </dsp:txBody>
      <dsp:txXfrm>
        <a:off x="5612628" y="4943080"/>
        <a:ext cx="1929595" cy="1275377"/>
      </dsp:txXfrm>
    </dsp:sp>
    <dsp:sp modelId="{9E6053A9-E520-42D4-A2CE-AACE7938F649}">
      <dsp:nvSpPr>
        <dsp:cNvPr id="0" name=""/>
        <dsp:cNvSpPr/>
      </dsp:nvSpPr>
      <dsp:spPr>
        <a:xfrm>
          <a:off x="2038999" y="633"/>
          <a:ext cx="6230850" cy="6230850"/>
        </a:xfrm>
        <a:prstGeom prst="circularArrow">
          <a:avLst>
            <a:gd name="adj1" fmla="val 3991"/>
            <a:gd name="adj2" fmla="val 250396"/>
            <a:gd name="adj3" fmla="val 5848898"/>
            <a:gd name="adj4" fmla="val 4844107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98690-C498-4FE6-8C4B-66F9270BD01D}">
      <dsp:nvSpPr>
        <dsp:cNvPr id="0" name=""/>
        <dsp:cNvSpPr/>
      </dsp:nvSpPr>
      <dsp:spPr>
        <a:xfrm>
          <a:off x="2883361" y="4943080"/>
          <a:ext cx="1696124" cy="127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Formulación 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decisión del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programa de la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política</a:t>
          </a:r>
        </a:p>
      </dsp:txBody>
      <dsp:txXfrm>
        <a:off x="2883361" y="4943080"/>
        <a:ext cx="1696124" cy="1275377"/>
      </dsp:txXfrm>
    </dsp:sp>
    <dsp:sp modelId="{87616E20-6BA9-4C0A-A7CA-9FBC5A9D7D6D}">
      <dsp:nvSpPr>
        <dsp:cNvPr id="0" name=""/>
        <dsp:cNvSpPr/>
      </dsp:nvSpPr>
      <dsp:spPr>
        <a:xfrm>
          <a:off x="2038999" y="633"/>
          <a:ext cx="6230850" cy="6230850"/>
        </a:xfrm>
        <a:prstGeom prst="circularArrow">
          <a:avLst>
            <a:gd name="adj1" fmla="val 3991"/>
            <a:gd name="adj2" fmla="val 250396"/>
            <a:gd name="adj3" fmla="val 9772731"/>
            <a:gd name="adj4" fmla="val 8403710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0A457-5993-4096-9813-9FCE45D4C323}">
      <dsp:nvSpPr>
        <dsp:cNvPr id="0" name=""/>
        <dsp:cNvSpPr/>
      </dsp:nvSpPr>
      <dsp:spPr>
        <a:xfrm>
          <a:off x="1331248" y="2478370"/>
          <a:ext cx="1954350" cy="127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Implementación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de los planes 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acción y actos de implementación</a:t>
          </a:r>
        </a:p>
      </dsp:txBody>
      <dsp:txXfrm>
        <a:off x="1331248" y="2478370"/>
        <a:ext cx="1954350" cy="1275377"/>
      </dsp:txXfrm>
    </dsp:sp>
    <dsp:sp modelId="{187EB5EC-5A99-40EE-88A4-6D17DD4E2DF4}">
      <dsp:nvSpPr>
        <dsp:cNvPr id="0" name=""/>
        <dsp:cNvSpPr/>
      </dsp:nvSpPr>
      <dsp:spPr>
        <a:xfrm>
          <a:off x="2038999" y="633"/>
          <a:ext cx="6230850" cy="6230850"/>
        </a:xfrm>
        <a:prstGeom prst="circularArrow">
          <a:avLst>
            <a:gd name="adj1" fmla="val 3991"/>
            <a:gd name="adj2" fmla="val 250396"/>
            <a:gd name="adj3" fmla="val 12945895"/>
            <a:gd name="adj4" fmla="val 11576873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D0080-6E97-48A3-AA58-E26CD2C807C1}">
      <dsp:nvSpPr>
        <dsp:cNvPr id="0" name=""/>
        <dsp:cNvSpPr/>
      </dsp:nvSpPr>
      <dsp:spPr>
        <a:xfrm>
          <a:off x="2743274" y="13660"/>
          <a:ext cx="1976299" cy="1275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Evaluación 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los efectos 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la política</a:t>
          </a:r>
        </a:p>
      </dsp:txBody>
      <dsp:txXfrm>
        <a:off x="2743274" y="13660"/>
        <a:ext cx="1976299" cy="1275377"/>
      </dsp:txXfrm>
    </dsp:sp>
    <dsp:sp modelId="{C72190C4-99D0-4B3C-A0E8-936CB0770EC1}">
      <dsp:nvSpPr>
        <dsp:cNvPr id="0" name=""/>
        <dsp:cNvSpPr/>
      </dsp:nvSpPr>
      <dsp:spPr>
        <a:xfrm>
          <a:off x="2038999" y="633"/>
          <a:ext cx="6230850" cy="6230850"/>
        </a:xfrm>
        <a:prstGeom prst="circularArrow">
          <a:avLst>
            <a:gd name="adj1" fmla="val 3991"/>
            <a:gd name="adj2" fmla="val 250396"/>
            <a:gd name="adj3" fmla="val 16910670"/>
            <a:gd name="adj4" fmla="val 15672668"/>
            <a:gd name="adj5" fmla="val 465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16BA7-BCE2-40E9-BEFA-4EDFBEE7B601}">
      <dsp:nvSpPr>
        <dsp:cNvPr id="0" name=""/>
        <dsp:cNvSpPr/>
      </dsp:nvSpPr>
      <dsp:spPr>
        <a:xfrm>
          <a:off x="3164" y="1525476"/>
          <a:ext cx="3855051" cy="154202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PROGRAMACIÓN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774174" y="1525476"/>
        <a:ext cx="2313031" cy="1542020"/>
      </dsp:txXfrm>
    </dsp:sp>
    <dsp:sp modelId="{7202C6D6-3C8E-4A46-9084-E891524AC7C6}">
      <dsp:nvSpPr>
        <dsp:cNvPr id="0" name=""/>
        <dsp:cNvSpPr/>
      </dsp:nvSpPr>
      <dsp:spPr>
        <a:xfrm>
          <a:off x="3472710" y="1525476"/>
          <a:ext cx="3855051" cy="154202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>
              <a:solidFill>
                <a:schemeClr val="bg1">
                  <a:lumMod val="75000"/>
                  <a:lumOff val="25000"/>
                </a:schemeClr>
              </a:solidFill>
            </a:rPr>
            <a:t>Programa de Actuación Político- Administrativo (PPA)</a:t>
          </a:r>
        </a:p>
      </dsp:txBody>
      <dsp:txXfrm>
        <a:off x="4243720" y="1525476"/>
        <a:ext cx="2313031" cy="1542020"/>
      </dsp:txXfrm>
    </dsp:sp>
    <dsp:sp modelId="{CB15C2A1-B596-4F86-A6BC-8C5DD41808E0}">
      <dsp:nvSpPr>
        <dsp:cNvPr id="0" name=""/>
        <dsp:cNvSpPr/>
      </dsp:nvSpPr>
      <dsp:spPr>
        <a:xfrm>
          <a:off x="6942256" y="1537195"/>
          <a:ext cx="3855051" cy="154202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bg1">
                  <a:lumMod val="75000"/>
                  <a:lumOff val="25000"/>
                </a:schemeClr>
              </a:solidFill>
            </a:rPr>
            <a:t>Acuerdo de Actuación Político-Administrativo (APA)</a:t>
          </a:r>
        </a:p>
      </dsp:txBody>
      <dsp:txXfrm>
        <a:off x="7713266" y="1537195"/>
        <a:ext cx="2313031" cy="1542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16BA7-BCE2-40E9-BEFA-4EDFBEE7B601}">
      <dsp:nvSpPr>
        <dsp:cNvPr id="0" name=""/>
        <dsp:cNvSpPr/>
      </dsp:nvSpPr>
      <dsp:spPr>
        <a:xfrm>
          <a:off x="3164" y="1292405"/>
          <a:ext cx="3855051" cy="154202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chemeClr val="tx1"/>
              </a:solidFill>
            </a:rPr>
            <a:t>IMPLEMENTACIÓN</a:t>
          </a:r>
          <a:endParaRPr lang="es-EC" sz="1800" b="1" kern="1200" dirty="0">
            <a:solidFill>
              <a:schemeClr val="tx1"/>
            </a:solidFill>
          </a:endParaRPr>
        </a:p>
      </dsp:txBody>
      <dsp:txXfrm>
        <a:off x="774174" y="1292405"/>
        <a:ext cx="2313031" cy="1542020"/>
      </dsp:txXfrm>
    </dsp:sp>
    <dsp:sp modelId="{7202C6D6-3C8E-4A46-9084-E891524AC7C6}">
      <dsp:nvSpPr>
        <dsp:cNvPr id="0" name=""/>
        <dsp:cNvSpPr/>
      </dsp:nvSpPr>
      <dsp:spPr>
        <a:xfrm>
          <a:off x="3472710" y="1292405"/>
          <a:ext cx="3855051" cy="154202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0" kern="1200" dirty="0">
              <a:solidFill>
                <a:schemeClr val="bg1">
                  <a:lumMod val="75000"/>
                  <a:lumOff val="25000"/>
                </a:schemeClr>
              </a:solidFill>
            </a:rPr>
            <a:t>Planes de Acción (PA)</a:t>
          </a:r>
        </a:p>
      </dsp:txBody>
      <dsp:txXfrm>
        <a:off x="4243720" y="1292405"/>
        <a:ext cx="2313031" cy="1542020"/>
      </dsp:txXfrm>
    </dsp:sp>
    <dsp:sp modelId="{CB15C2A1-B596-4F86-A6BC-8C5DD41808E0}">
      <dsp:nvSpPr>
        <dsp:cNvPr id="0" name=""/>
        <dsp:cNvSpPr/>
      </dsp:nvSpPr>
      <dsp:spPr>
        <a:xfrm>
          <a:off x="6942256" y="1292405"/>
          <a:ext cx="3855051" cy="1542020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solidFill>
                <a:schemeClr val="bg1">
                  <a:lumMod val="75000"/>
                  <a:lumOff val="25000"/>
                </a:schemeClr>
              </a:solidFill>
            </a:rPr>
            <a:t>Actos de Implementación (outputs)</a:t>
          </a:r>
        </a:p>
      </dsp:txBody>
      <dsp:txXfrm>
        <a:off x="7713266" y="1292405"/>
        <a:ext cx="2313031" cy="1542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16BA7-BCE2-40E9-BEFA-4EDFBEE7B601}">
      <dsp:nvSpPr>
        <dsp:cNvPr id="0" name=""/>
        <dsp:cNvSpPr/>
      </dsp:nvSpPr>
      <dsp:spPr>
        <a:xfrm>
          <a:off x="3358" y="1854400"/>
          <a:ext cx="4092303" cy="163692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PROGRAMACIÓN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821819" y="1854400"/>
        <a:ext cx="2455382" cy="1636921"/>
      </dsp:txXfrm>
    </dsp:sp>
    <dsp:sp modelId="{7202C6D6-3C8E-4A46-9084-E891524AC7C6}">
      <dsp:nvSpPr>
        <dsp:cNvPr id="0" name=""/>
        <dsp:cNvSpPr/>
      </dsp:nvSpPr>
      <dsp:spPr>
        <a:xfrm>
          <a:off x="3686432" y="1854400"/>
          <a:ext cx="4092303" cy="163692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0" kern="1200" dirty="0">
              <a:solidFill>
                <a:schemeClr val="bg1">
                  <a:lumMod val="75000"/>
                  <a:lumOff val="25000"/>
                </a:schemeClr>
              </a:solidFill>
            </a:rPr>
            <a:t>Programa de Actuación Político- Administrativo (PPA)</a:t>
          </a:r>
        </a:p>
      </dsp:txBody>
      <dsp:txXfrm>
        <a:off x="4504893" y="1854400"/>
        <a:ext cx="2455382" cy="1636921"/>
      </dsp:txXfrm>
    </dsp:sp>
    <dsp:sp modelId="{CB15C2A1-B596-4F86-A6BC-8C5DD41808E0}">
      <dsp:nvSpPr>
        <dsp:cNvPr id="0" name=""/>
        <dsp:cNvSpPr/>
      </dsp:nvSpPr>
      <dsp:spPr>
        <a:xfrm>
          <a:off x="7369505" y="1866841"/>
          <a:ext cx="4092303" cy="1636921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502427"/>
                <a:satOff val="-13803"/>
                <a:lumOff val="31747"/>
                <a:alphaOff val="0"/>
                <a:shade val="85000"/>
                <a:satMod val="130000"/>
              </a:schemeClr>
            </a:gs>
            <a:gs pos="34000">
              <a:schemeClr val="accent1">
                <a:shade val="50000"/>
                <a:hueOff val="-502427"/>
                <a:satOff val="-13803"/>
                <a:lumOff val="31747"/>
                <a:alphaOff val="0"/>
                <a:shade val="87000"/>
                <a:satMod val="125000"/>
              </a:schemeClr>
            </a:gs>
            <a:gs pos="7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50000"/>
                <a:hueOff val="-502427"/>
                <a:satOff val="-13803"/>
                <a:lumOff val="3174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bg1">
                  <a:lumMod val="75000"/>
                  <a:lumOff val="25000"/>
                </a:schemeClr>
              </a:solidFill>
            </a:rPr>
            <a:t>Acuerdo de Actuación Político-Administrativo (APA)</a:t>
          </a:r>
        </a:p>
      </dsp:txBody>
      <dsp:txXfrm>
        <a:off x="8187966" y="1866841"/>
        <a:ext cx="2455382" cy="1636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BE29-FAF5-4AF3-A1A4-1BF70911F202}">
      <dsp:nvSpPr>
        <dsp:cNvPr id="0" name=""/>
        <dsp:cNvSpPr/>
      </dsp:nvSpPr>
      <dsp:spPr>
        <a:xfrm rot="16200000">
          <a:off x="3140079" y="-3140079"/>
          <a:ext cx="4145284" cy="1042544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Programa de Actuación Político-Administrativo (PPA)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/>
            <a:t>Conjunto de decisiones y </a:t>
          </a:r>
          <a:r>
            <a:rPr lang="es-MX" sz="1800" b="1" kern="1200" dirty="0">
              <a:latin typeface="+mj-lt"/>
            </a:rPr>
            <a:t>normas legislativas y reglamentarias </a:t>
          </a:r>
          <a:r>
            <a:rPr lang="es-MX" sz="1800" kern="1200" dirty="0">
              <a:latin typeface="+mj-lt"/>
            </a:rPr>
            <a:t>que regula las reglas institucionales específicas a la política pública: “reglas de juego”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Desarrollo de </a:t>
          </a:r>
          <a:r>
            <a:rPr lang="es-MX" sz="1800" b="1" i="0" kern="1200" dirty="0"/>
            <a:t>acciones, mecanismos y reglas formales e informales que aseguren la involucración y la coordinación: </a:t>
          </a:r>
          <a:r>
            <a:rPr lang="es-MX" sz="1800" b="0" i="0" kern="1200" dirty="0"/>
            <a:t>objetivos, definición de grupos-objetivo, instrumentos de intervención y recursos…</a:t>
          </a:r>
          <a:endParaRPr lang="es-EC" sz="1800" b="0" i="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1" kern="1200" dirty="0"/>
            <a:t>*Déficits de programación: hipótesis causales deficientes, definiciones de grupos-objetivos erróneas, falta coherencia interna y externa; contradicciones entre objetivos y elementos </a:t>
          </a:r>
          <a:r>
            <a:rPr lang="es-MX" sz="1800" b="0" i="1" kern="1200" dirty="0" err="1"/>
            <a:t>operativos,recursos</a:t>
          </a:r>
          <a:r>
            <a:rPr lang="es-MX" sz="1800" b="0" i="1" kern="1200" dirty="0"/>
            <a:t>, déficits legales, etc.</a:t>
          </a:r>
        </a:p>
      </dsp:txBody>
      <dsp:txXfrm rot="5400000">
        <a:off x="0" y="829057"/>
        <a:ext cx="10425442" cy="24871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BE29-FAF5-4AF3-A1A4-1BF70911F202}">
      <dsp:nvSpPr>
        <dsp:cNvPr id="0" name=""/>
        <dsp:cNvSpPr/>
      </dsp:nvSpPr>
      <dsp:spPr>
        <a:xfrm rot="16200000">
          <a:off x="3140079" y="-3140079"/>
          <a:ext cx="4145284" cy="1042544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i="0" kern="1200" dirty="0"/>
            <a:t>1. Objetivos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i="0" kern="1200" dirty="0"/>
            <a:t>2. Elementos evaluativos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i="0" kern="1200" dirty="0"/>
            <a:t>3. Elementos operativos (Instrumentos de intervención)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i="0" kern="1200" dirty="0"/>
            <a:t>4. Acuerdo de actuación PA y recursos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000" b="1" i="0" kern="1200" dirty="0"/>
            <a:t>5. Elementos procedimentales </a:t>
          </a:r>
          <a:endParaRPr lang="es-MX" sz="1800" b="0" i="0" kern="1200" dirty="0"/>
        </a:p>
      </dsp:txBody>
      <dsp:txXfrm rot="5400000">
        <a:off x="0" y="829057"/>
        <a:ext cx="10425442" cy="24871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8BE29-FAF5-4AF3-A1A4-1BF70911F202}">
      <dsp:nvSpPr>
        <dsp:cNvPr id="0" name=""/>
        <dsp:cNvSpPr/>
      </dsp:nvSpPr>
      <dsp:spPr>
        <a:xfrm rot="16200000">
          <a:off x="3140079" y="-3140079"/>
          <a:ext cx="4145284" cy="10425442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Acuerdo de Actuación Político-Administrativo (PPA)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i="0" kern="1200" dirty="0"/>
            <a:t>Conjunto de acuerdos que fijan las competencias, las responsabilidades y los principales recursos de los actores públicos </a:t>
          </a:r>
          <a:r>
            <a:rPr lang="es-MX" sz="1800" b="0" i="0" kern="1200" dirty="0"/>
            <a:t>para la ejecución del programa político–administrativo.​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Las organizaciones administrativas se conciben como conjuntos de actores participantes en una red de interacciones que incluye otros actores e instituciones.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0" i="0" kern="1200" dirty="0"/>
            <a:t>La capacidad de gestionar </a:t>
          </a:r>
          <a:r>
            <a:rPr lang="es-MX" sz="1800" b="1" i="0" kern="1200" dirty="0"/>
            <a:t>redes de acción pública</a:t>
          </a:r>
          <a:r>
            <a:rPr lang="es-MX" sz="1800" b="0" i="0" kern="1200" dirty="0"/>
            <a:t> que impulsan los procesos de implementación. </a:t>
          </a:r>
          <a:endParaRPr lang="es-MX" sz="1800" b="0" i="1" kern="1200" dirty="0"/>
        </a:p>
      </dsp:txBody>
      <dsp:txXfrm rot="5400000">
        <a:off x="0" y="829057"/>
        <a:ext cx="10425442" cy="24871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63B1D-86D1-4407-8FA3-A62134A15716}">
      <dsp:nvSpPr>
        <dsp:cNvPr id="0" name=""/>
        <dsp:cNvSpPr/>
      </dsp:nvSpPr>
      <dsp:spPr>
        <a:xfrm rot="5400000">
          <a:off x="-182554" y="188450"/>
          <a:ext cx="1217028" cy="8519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C" sz="1200" b="1" kern="1200" dirty="0"/>
            <a:t>POLÍTICA</a:t>
          </a:r>
        </a:p>
      </dsp:txBody>
      <dsp:txXfrm rot="-5400000">
        <a:off x="0" y="431856"/>
        <a:ext cx="851920" cy="365108"/>
      </dsp:txXfrm>
    </dsp:sp>
    <dsp:sp modelId="{11625E91-0B64-45B5-B6EF-CB5C009E39A0}">
      <dsp:nvSpPr>
        <dsp:cNvPr id="0" name=""/>
        <dsp:cNvSpPr/>
      </dsp:nvSpPr>
      <dsp:spPr>
        <a:xfrm rot="5400000">
          <a:off x="5714883" y="-4857066"/>
          <a:ext cx="791068" cy="10516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Directrices estratégicas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Grandes orientaciones del gobierno (agenda política)</a:t>
          </a:r>
          <a:endParaRPr lang="es-EC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Intenciones de largo plazo (estrategia y visión, 5-10 años)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C" sz="1400" kern="1200" dirty="0"/>
        </a:p>
      </dsp:txBody>
      <dsp:txXfrm rot="-5400000">
        <a:off x="851921" y="44513"/>
        <a:ext cx="10478377" cy="713834"/>
      </dsp:txXfrm>
    </dsp:sp>
    <dsp:sp modelId="{D4D2EAE5-A169-43B2-8175-B381FE42B03B}">
      <dsp:nvSpPr>
        <dsp:cNvPr id="0" name=""/>
        <dsp:cNvSpPr/>
      </dsp:nvSpPr>
      <dsp:spPr>
        <a:xfrm rot="5400000">
          <a:off x="-182554" y="1258624"/>
          <a:ext cx="1217028" cy="8519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/>
            <a:t>PLAN</a:t>
          </a:r>
        </a:p>
      </dsp:txBody>
      <dsp:txXfrm rot="-5400000">
        <a:off x="0" y="1502030"/>
        <a:ext cx="851920" cy="365108"/>
      </dsp:txXfrm>
    </dsp:sp>
    <dsp:sp modelId="{B302652F-562D-427C-932A-7AD3963560D0}">
      <dsp:nvSpPr>
        <dsp:cNvPr id="0" name=""/>
        <dsp:cNvSpPr/>
      </dsp:nvSpPr>
      <dsp:spPr>
        <a:xfrm rot="5400000">
          <a:off x="5714883" y="-3786892"/>
          <a:ext cx="791068" cy="10516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Documento sistemático y analítico que atiende a objetivos de desarrollo en el territorio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Relaciona objetivos con asignación de recursos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Contienen una visión a largo plazo (4-5 años)</a:t>
          </a:r>
          <a:endParaRPr lang="es-EC" sz="1400" kern="1200" dirty="0"/>
        </a:p>
      </dsp:txBody>
      <dsp:txXfrm rot="-5400000">
        <a:off x="851921" y="1114687"/>
        <a:ext cx="10478377" cy="713834"/>
      </dsp:txXfrm>
    </dsp:sp>
    <dsp:sp modelId="{1D023428-AE2F-4730-BADC-0E4F26C7F2B2}">
      <dsp:nvSpPr>
        <dsp:cNvPr id="0" name=""/>
        <dsp:cNvSpPr/>
      </dsp:nvSpPr>
      <dsp:spPr>
        <a:xfrm rot="5400000">
          <a:off x="-182554" y="2328799"/>
          <a:ext cx="1217028" cy="8519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/>
            <a:t>PROGRAMA</a:t>
          </a:r>
        </a:p>
      </dsp:txBody>
      <dsp:txXfrm rot="-5400000">
        <a:off x="0" y="2572205"/>
        <a:ext cx="851920" cy="365108"/>
      </dsp:txXfrm>
    </dsp:sp>
    <dsp:sp modelId="{2F2A6C10-58C9-4FDD-9DA4-25DBBE6B72AE}">
      <dsp:nvSpPr>
        <dsp:cNvPr id="0" name=""/>
        <dsp:cNvSpPr/>
      </dsp:nvSpPr>
      <dsp:spPr>
        <a:xfrm rot="5400000">
          <a:off x="5714883" y="-2716718"/>
          <a:ext cx="791068" cy="10516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Conjunto coordinado y ordenado de proyectos orientados hacia un mismo fin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Remite habitualmente al mediano plazo (1-2 años)</a:t>
          </a:r>
          <a:endParaRPr lang="es-EC" sz="1400" kern="1200" dirty="0"/>
        </a:p>
      </dsp:txBody>
      <dsp:txXfrm rot="-5400000">
        <a:off x="851921" y="2184861"/>
        <a:ext cx="10478377" cy="713834"/>
      </dsp:txXfrm>
    </dsp:sp>
    <dsp:sp modelId="{3C71C1C5-3C5F-4546-A6DE-B66A0A8E4B06}">
      <dsp:nvSpPr>
        <dsp:cNvPr id="0" name=""/>
        <dsp:cNvSpPr/>
      </dsp:nvSpPr>
      <dsp:spPr>
        <a:xfrm rot="5400000">
          <a:off x="-182554" y="3398973"/>
          <a:ext cx="1217028" cy="85192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b="1" kern="1200" dirty="0"/>
            <a:t>PROYECTO</a:t>
          </a:r>
        </a:p>
      </dsp:txBody>
      <dsp:txXfrm rot="-5400000">
        <a:off x="0" y="3642379"/>
        <a:ext cx="851920" cy="365108"/>
      </dsp:txXfrm>
    </dsp:sp>
    <dsp:sp modelId="{32ACA506-1A2A-4C8B-B13E-CF403CBBD08B}">
      <dsp:nvSpPr>
        <dsp:cNvPr id="0" name=""/>
        <dsp:cNvSpPr/>
      </dsp:nvSpPr>
      <dsp:spPr>
        <a:xfrm rot="5400000">
          <a:off x="5714883" y="-1646544"/>
          <a:ext cx="791068" cy="105169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Unidad más operativa dentro del proceso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Está orientado a la producción de bienes o servicios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Supone intervenciones a corto plazo (1 año)</a:t>
          </a:r>
          <a:endParaRPr lang="es-EC" sz="1400" kern="1200" dirty="0"/>
        </a:p>
      </dsp:txBody>
      <dsp:txXfrm rot="-5400000">
        <a:off x="851921" y="3255035"/>
        <a:ext cx="10478377" cy="71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C1A4CB0-5798-435A-A7D6-3B8888920671}" type="datetimeFigureOut">
              <a:rPr lang="es-EC" smtClean="0"/>
              <a:pPr/>
              <a:t>15/1/2026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293D25F-87BC-4C68-97AA-5999A9EADF77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00258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e872d8f271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e872d8f271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ge872d8f271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6" name="Google Shape;1206;ge872d8f271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182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eb6abf103e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eb6abf103e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e8f09884a6_1_18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e8f09884a6_1_18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193F4-9A4A-48B4-AF76-1A9F66DF992D}" type="slidenum">
              <a:rPr lang="es-EC" smtClean="0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90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35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580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867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9624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960000" y="71932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798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0000" y="1780800"/>
            <a:ext cx="10272000" cy="4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533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38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367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59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186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18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4100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047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22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78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13AA96-6213-4E1F-ABB4-15B844249D75}" type="datetimeFigureOut">
              <a:rPr lang="es-EC" smtClean="0"/>
              <a:t>15/1/2026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7B423FE-AF0E-4A69-9E2E-C02F3D7B9DA8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1A7E16-DAB9-4E8D-A0CC-5FB7161613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14450" y="1524000"/>
            <a:ext cx="9605341" cy="2686050"/>
          </a:xfrm>
        </p:spPr>
        <p:txBody>
          <a:bodyPr>
            <a:normAutofit/>
          </a:bodyPr>
          <a:lstStyle/>
          <a:p>
            <a:pPr algn="r">
              <a:spcAft>
                <a:spcPts val="2400"/>
              </a:spcAft>
            </a:pPr>
            <a:r>
              <a:rPr kumimoji="0" lang="es-ES" altLang="es-EC" sz="40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Sesión 3</a:t>
            </a:r>
            <a:br>
              <a:rPr kumimoji="0" lang="es-ES" altLang="es-EC" sz="6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br>
              <a:rPr kumimoji="0" lang="es-ES" altLang="es-EC" sz="66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lang="es-ES" altLang="es-EC" sz="4000" b="1" dirty="0">
                <a:solidFill>
                  <a:srgbClr val="E48312">
                    <a:lumMod val="75000"/>
                  </a:srgbClr>
                </a:solidFill>
                <a:latin typeface="Arial" panose="020B0604020202020204" pitchFamily="34" charset="0"/>
              </a:rPr>
              <a:t>Política pública, ciclo </a:t>
            </a:r>
            <a:endParaRPr lang="es-ES" altLang="es-EC" sz="5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A53AB75A-A231-FA4E-C435-9EAF10C35455}"/>
              </a:ext>
            </a:extLst>
          </p:cNvPr>
          <p:cNvSpPr txBox="1">
            <a:spLocks/>
          </p:cNvSpPr>
          <p:nvPr/>
        </p:nvSpPr>
        <p:spPr>
          <a:xfrm>
            <a:off x="1906955" y="5234229"/>
            <a:ext cx="8378090" cy="118120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MESTRIA URBANISMO PUCE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 dirty="0">
                <a:ln>
                  <a:noFill/>
                </a:ln>
                <a:solidFill>
                  <a:srgbClr val="637052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POLITICAS PUBLICAS Y GOBERNANZA URBANA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1" y="454193"/>
            <a:ext cx="11029616" cy="1013800"/>
          </a:xfrm>
        </p:spPr>
        <p:txBody>
          <a:bodyPr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Los recursos de los actores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709946"/>
              </p:ext>
            </p:extLst>
          </p:nvPr>
        </p:nvGraphicFramePr>
        <p:xfrm>
          <a:off x="4610100" y="1467993"/>
          <a:ext cx="7581900" cy="4925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2"/>
          <p:cNvSpPr txBox="1">
            <a:spLocks/>
          </p:cNvSpPr>
          <p:nvPr/>
        </p:nvSpPr>
        <p:spPr>
          <a:xfrm>
            <a:off x="466725" y="2247900"/>
            <a:ext cx="4297779" cy="3867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>
                <a:solidFill>
                  <a:schemeClr val="tx1"/>
                </a:solidFill>
              </a:rPr>
              <a:t>Repartidos de forma desigual entre los diferentes actores</a:t>
            </a:r>
          </a:p>
          <a:p>
            <a:r>
              <a:rPr lang="es-ES_tradnl" sz="2400" dirty="0">
                <a:solidFill>
                  <a:schemeClr val="tx1"/>
                </a:solidFill>
              </a:rPr>
              <a:t>El peso relativo de los recursos cambia a lo largo de la política y según el contexto</a:t>
            </a:r>
          </a:p>
          <a:p>
            <a:r>
              <a:rPr lang="es-ES_tradnl" sz="2400" dirty="0">
                <a:solidFill>
                  <a:schemeClr val="tx1"/>
                </a:solidFill>
              </a:rPr>
              <a:t>Los actores intercambian e imponen sus recursos con otros actores</a:t>
            </a:r>
          </a:p>
        </p:txBody>
      </p:sp>
    </p:spTree>
    <p:extLst>
      <p:ext uri="{BB962C8B-B14F-4D97-AF65-F5344CB8AC3E}">
        <p14:creationId xmlns:p14="http://schemas.microsoft.com/office/powerpoint/2010/main" val="220692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6"/>
          <p:cNvSpPr txBox="1">
            <a:spLocks noGrp="1"/>
          </p:cNvSpPr>
          <p:nvPr>
            <p:ph type="title" idx="4294967295"/>
          </p:nvPr>
        </p:nvSpPr>
        <p:spPr>
          <a:xfrm>
            <a:off x="1287475" y="1651000"/>
            <a:ext cx="8906392" cy="355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EC" dirty="0">
                <a:latin typeface="Raleway" pitchFamily="2" charset="0"/>
              </a:rPr>
              <a:t>Problema público</a:t>
            </a:r>
            <a:endParaRPr dirty="0">
              <a:latin typeface="Raleway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8;p68">
            <a:extLst>
              <a:ext uri="{FF2B5EF4-FFF2-40B4-BE49-F238E27FC236}">
                <a16:creationId xmlns:a16="http://schemas.microsoft.com/office/drawing/2014/main" id="{38CB6ED9-C1A7-4FED-9A90-0730350B13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6681" y="713580"/>
            <a:ext cx="5979844" cy="56673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533" dirty="0"/>
              <a:t>El problema público</a:t>
            </a:r>
            <a:endParaRPr lang="es-419" sz="4533" dirty="0"/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9C13FBE1-8A40-16CE-F4ED-5391B020E0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680" y="452465"/>
            <a:ext cx="11744696" cy="480060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05FC139-8D71-DCC7-FC11-6DEFD0E0E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66CD17-9289-4E23-9548-51D0D0C8745A}"/>
              </a:ext>
            </a:extLst>
          </p:cNvPr>
          <p:cNvSpPr txBox="1">
            <a:spLocks/>
          </p:cNvSpPr>
          <p:nvPr/>
        </p:nvSpPr>
        <p:spPr>
          <a:xfrm>
            <a:off x="506681" y="1977221"/>
            <a:ext cx="5335979" cy="205185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18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Accidentes de tráfico: ¿cuáles son los factores causantes? ¿Cuáles de ellos abordamos? ¿Qué competencias tiene el Director General de Tráfico? ¿hay algunas soluciones cuyos beneficios serían menores que los perjuicios?</a:t>
            </a:r>
          </a:p>
          <a:p>
            <a:endParaRPr lang="es-ES" sz="18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8B24A39D-3FFF-4646-9113-9B9499614B67}"/>
              </a:ext>
            </a:extLst>
          </p:cNvPr>
          <p:cNvSpPr txBox="1"/>
          <p:nvPr/>
        </p:nvSpPr>
        <p:spPr>
          <a:xfrm>
            <a:off x="752104" y="5195624"/>
            <a:ext cx="10925299" cy="7487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s-ES" sz="2133" dirty="0">
                <a:solidFill>
                  <a:schemeClr val="tx1"/>
                </a:solidFill>
              </a:rPr>
              <a:t>Normalmente no se eliminará el problema, pero la idea es una mejora de la situación en función de los recursos, competencias… es decir existe “un posibilismo”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B0E040-EE9E-4BDF-A5C3-0EEA16A53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70" y="1103295"/>
            <a:ext cx="5462649" cy="292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8;p68">
            <a:extLst>
              <a:ext uri="{FF2B5EF4-FFF2-40B4-BE49-F238E27FC236}">
                <a16:creationId xmlns:a16="http://schemas.microsoft.com/office/drawing/2014/main" id="{8D8384A4-30E7-450E-9D55-F4B97FCA9D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76401" y="499535"/>
            <a:ext cx="8039100" cy="109114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533" dirty="0">
                <a:latin typeface="Raleway" pitchFamily="2" charset="0"/>
              </a:rPr>
              <a:t>El problema público</a:t>
            </a:r>
            <a:endParaRPr lang="es-419" sz="4533" dirty="0">
              <a:latin typeface="Raleway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D9D5E-5D35-477B-A4AE-748FFC1D754C}"/>
              </a:ext>
            </a:extLst>
          </p:cNvPr>
          <p:cNvSpPr txBox="1">
            <a:spLocks/>
          </p:cNvSpPr>
          <p:nvPr/>
        </p:nvSpPr>
        <p:spPr>
          <a:xfrm>
            <a:off x="751638" y="1590677"/>
            <a:ext cx="10688724" cy="4274369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0990" indent="-380990">
              <a:buClrTx/>
              <a:buFont typeface="Wingdings" panose="05000000000000000000" pitchFamily="2" charset="2"/>
              <a:buChar char="ü"/>
            </a:pPr>
            <a: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Toda política pública es una hipótesis de mejora de un determinado </a:t>
            </a:r>
            <a:r>
              <a:rPr lang="es-ES" sz="1867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problema/ discrepancia entre lo que pasa y lo que pensamos; entre lo que hay y lo que debería ser</a:t>
            </a:r>
            <a:b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ES" sz="1867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80990" indent="-380990">
              <a:buClrTx/>
              <a:buFont typeface="Wingdings" panose="05000000000000000000" pitchFamily="2" charset="2"/>
              <a:buChar char="ü"/>
            </a:pPr>
            <a:r>
              <a:rPr lang="es-ES" sz="1867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</a:t>
            </a:r>
            <a: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se pueden solucionar entre </a:t>
            </a:r>
            <a:r>
              <a:rPr lang="es-ES" sz="1867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particulares</a:t>
            </a:r>
            <a:b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b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ES" sz="1867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80990" indent="-380990">
              <a:buClrTx/>
              <a:buFont typeface="Wingdings" panose="05000000000000000000" pitchFamily="2" charset="2"/>
              <a:buChar char="ü"/>
            </a:pPr>
            <a: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Definir el problema es también pensar en las </a:t>
            </a:r>
            <a:r>
              <a:rPr lang="es-ES" sz="1867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competencias/ recursos/ capacidades/ aliados</a:t>
            </a:r>
            <a: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que tenemos a mano. (pragmatismo)</a:t>
            </a:r>
            <a:b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ES" sz="1867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80990" indent="-380990">
              <a:buClrTx/>
              <a:buFont typeface="Wingdings" panose="05000000000000000000" pitchFamily="2" charset="2"/>
              <a:buChar char="ü"/>
            </a:pPr>
            <a: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 un problema no tiene solución, es difícil que se aborde como problema</a:t>
            </a:r>
            <a:b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ES" sz="1867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80990" indent="-380990">
              <a:buClrTx/>
              <a:buFont typeface="Wingdings" panose="05000000000000000000" pitchFamily="2" charset="2"/>
              <a:buChar char="ü"/>
            </a:pPr>
            <a:r>
              <a:rPr lang="es-ES" sz="1867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medida que se desarrollan las políticas aparecen o se desplazan: los problemas no son fijos, van cambiando</a:t>
            </a:r>
          </a:p>
          <a:p>
            <a:pPr marL="228594" indent="-228594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2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04C52-2121-4310-AFDD-423CB0119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67" y="331800"/>
            <a:ext cx="10272000" cy="763600"/>
          </a:xfrm>
        </p:spPr>
        <p:txBody>
          <a:bodyPr/>
          <a:lstStyle/>
          <a:p>
            <a:pPr algn="ctr"/>
            <a:r>
              <a:rPr lang="en-CA" b="1" dirty="0" err="1">
                <a:solidFill>
                  <a:schemeClr val="tx1"/>
                </a:solidFill>
              </a:rPr>
              <a:t>Problemática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urbana</a:t>
            </a:r>
            <a:endParaRPr lang="en-CA" b="1" dirty="0">
              <a:solidFill>
                <a:schemeClr val="tx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A552F28-E82E-48D6-96B8-660847AC0AC4}"/>
              </a:ext>
            </a:extLst>
          </p:cNvPr>
          <p:cNvGrpSpPr/>
          <p:nvPr/>
        </p:nvGrpSpPr>
        <p:grpSpPr>
          <a:xfrm>
            <a:off x="967820" y="1354667"/>
            <a:ext cx="10558019" cy="5069933"/>
            <a:chOff x="1615700" y="755876"/>
            <a:chExt cx="9727706" cy="5604583"/>
          </a:xfrm>
        </p:grpSpPr>
        <p:grpSp>
          <p:nvGrpSpPr>
            <p:cNvPr id="5" name="Gruppieren 1">
              <a:extLst>
                <a:ext uri="{FF2B5EF4-FFF2-40B4-BE49-F238E27FC236}">
                  <a16:creationId xmlns:a16="http://schemas.microsoft.com/office/drawing/2014/main" id="{1B0047F3-9EDD-4CA3-94C1-27D742B17131}"/>
                </a:ext>
              </a:extLst>
            </p:cNvPr>
            <p:cNvGrpSpPr/>
            <p:nvPr/>
          </p:nvGrpSpPr>
          <p:grpSpPr>
            <a:xfrm>
              <a:off x="1621957" y="755876"/>
              <a:ext cx="9701508" cy="1906363"/>
              <a:chOff x="1487487" y="1341438"/>
              <a:chExt cx="9180513" cy="1320801"/>
            </a:xfrm>
          </p:grpSpPr>
          <p:sp>
            <p:nvSpPr>
              <p:cNvPr id="24" name="24 Rectángulo">
                <a:extLst>
                  <a:ext uri="{FF2B5EF4-FFF2-40B4-BE49-F238E27FC236}">
                    <a16:creationId xmlns:a16="http://schemas.microsoft.com/office/drawing/2014/main" id="{35A2214E-840B-4C62-9A77-B2FD2F215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1357313"/>
                <a:ext cx="9144000" cy="1295400"/>
              </a:xfrm>
              <a:prstGeom prst="rect">
                <a:avLst/>
              </a:prstGeom>
              <a:solidFill>
                <a:srgbClr val="0D0D0D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C" sz="1400" kern="0" dirty="0">
                  <a:solidFill>
                    <a:srgbClr val="FFFFFF"/>
                  </a:solidFill>
                  <a:latin typeface="Raleway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" name="Rectangle 27" descr="quito-em-quadrinhos_559">
                <a:extLst>
                  <a:ext uri="{FF2B5EF4-FFF2-40B4-BE49-F238E27FC236}">
                    <a16:creationId xmlns:a16="http://schemas.microsoft.com/office/drawing/2014/main" id="{26350C7A-0B38-42CB-8CF1-D280734E2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487" y="1341438"/>
                <a:ext cx="2084388" cy="1312862"/>
              </a:xfrm>
              <a:prstGeom prst="rect">
                <a:avLst/>
              </a:prstGeom>
              <a:blipFill dpi="0"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-15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22 CuadroTexto">
                <a:extLst>
                  <a:ext uri="{FF2B5EF4-FFF2-40B4-BE49-F238E27FC236}">
                    <a16:creationId xmlns:a16="http://schemas.microsoft.com/office/drawing/2014/main" id="{0A2A245F-6EAB-4D84-9889-7B688AB10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7488" y="1565276"/>
                <a:ext cx="2051052" cy="1076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Acelerado y desordenado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crecimiento urbano</a:t>
                </a:r>
              </a:p>
            </p:txBody>
          </p:sp>
          <p:sp>
            <p:nvSpPr>
              <p:cNvPr id="27" name="Rectangle 29" descr="IMG_3977">
                <a:extLst>
                  <a:ext uri="{FF2B5EF4-FFF2-40B4-BE49-F238E27FC236}">
                    <a16:creationId xmlns:a16="http://schemas.microsoft.com/office/drawing/2014/main" id="{CB43A1AC-A4CD-4238-BA04-08CBAB6D62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8225" y="1341438"/>
                <a:ext cx="2084388" cy="131286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22 CuadroTexto">
                <a:extLst>
                  <a:ext uri="{FF2B5EF4-FFF2-40B4-BE49-F238E27FC236}">
                    <a16:creationId xmlns:a16="http://schemas.microsoft.com/office/drawing/2014/main" id="{D6F579B8-DEF7-4775-B552-F9A9235C0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4415" y="1743076"/>
                <a:ext cx="2051049" cy="82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Dispersión edificatoria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2133" b="1" kern="0" dirty="0">
                  <a:solidFill>
                    <a:srgbClr val="FFFFFF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Rectangle 37" descr="SOCIO VIVIENDA ETAPA 1 (2)">
                <a:extLst>
                  <a:ext uri="{FF2B5EF4-FFF2-40B4-BE49-F238E27FC236}">
                    <a16:creationId xmlns:a16="http://schemas.microsoft.com/office/drawing/2014/main" id="{D9E24C5C-E47E-49B3-AE12-C6CBF46FD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1025" y="1349376"/>
                <a:ext cx="2084388" cy="1312863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22 CuadroTexto">
                <a:extLst>
                  <a:ext uri="{FF2B5EF4-FFF2-40B4-BE49-F238E27FC236}">
                    <a16:creationId xmlns:a16="http://schemas.microsoft.com/office/drawing/2014/main" id="{4D948425-1025-4BD5-A492-4C6CF013B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64200" y="1719263"/>
                <a:ext cx="2051049" cy="824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Asentamientos 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informales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2133" b="1" kern="0" dirty="0">
                  <a:solidFill>
                    <a:srgbClr val="FFFFFF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66 CuadroTexto">
                <a:extLst>
                  <a:ext uri="{FF2B5EF4-FFF2-40B4-BE49-F238E27FC236}">
                    <a16:creationId xmlns:a16="http://schemas.microsoft.com/office/drawing/2014/main" id="{011C554E-3146-4280-815A-6BCE4155F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0974" y="1657351"/>
                <a:ext cx="2851531" cy="573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Falta de planificación 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urbana</a:t>
                </a:r>
              </a:p>
            </p:txBody>
          </p:sp>
        </p:grpSp>
        <p:grpSp>
          <p:nvGrpSpPr>
            <p:cNvPr id="6" name="Gruppieren 4">
              <a:extLst>
                <a:ext uri="{FF2B5EF4-FFF2-40B4-BE49-F238E27FC236}">
                  <a16:creationId xmlns:a16="http://schemas.microsoft.com/office/drawing/2014/main" id="{5CF5614B-711F-47A6-B582-9EDDB0F2BE8D}"/>
                </a:ext>
              </a:extLst>
            </p:cNvPr>
            <p:cNvGrpSpPr/>
            <p:nvPr/>
          </p:nvGrpSpPr>
          <p:grpSpPr>
            <a:xfrm>
              <a:off x="1615700" y="4581434"/>
              <a:ext cx="9727706" cy="1779025"/>
              <a:chOff x="1508125" y="5011738"/>
              <a:chExt cx="9183689" cy="1314451"/>
            </a:xfrm>
          </p:grpSpPr>
          <p:sp>
            <p:nvSpPr>
              <p:cNvPr id="16" name="23 Rectángulo">
                <a:extLst>
                  <a:ext uri="{FF2B5EF4-FFF2-40B4-BE49-F238E27FC236}">
                    <a16:creationId xmlns:a16="http://schemas.microsoft.com/office/drawing/2014/main" id="{CEC91056-468A-4E03-97F1-47A7ACD6A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5022850"/>
                <a:ext cx="9144000" cy="1295400"/>
              </a:xfrm>
              <a:prstGeom prst="rect">
                <a:avLst/>
              </a:prstGeom>
              <a:solidFill>
                <a:srgbClr val="0D0D0D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C" sz="1400" kern="0" dirty="0">
                  <a:solidFill>
                    <a:srgbClr val="FFFFFF"/>
                  </a:solidFill>
                  <a:latin typeface="Raleway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Rectangle 31" descr="San-Agustin-especialmente-destrozos-Chanduy_ECMIMA20120901_0074_4">
                <a:extLst>
                  <a:ext uri="{FF2B5EF4-FFF2-40B4-BE49-F238E27FC236}">
                    <a16:creationId xmlns:a16="http://schemas.microsoft.com/office/drawing/2014/main" id="{CC192EAA-A4CA-4DC2-B7D9-A58EB59B4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814" y="5011738"/>
                <a:ext cx="2084387" cy="1312862"/>
              </a:xfrm>
              <a:prstGeom prst="rect">
                <a:avLst/>
              </a:prstGeom>
              <a:blipFill dpi="0"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-15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8" name="22 CuadroTexto">
                <a:extLst>
                  <a:ext uri="{FF2B5EF4-FFF2-40B4-BE49-F238E27FC236}">
                    <a16:creationId xmlns:a16="http://schemas.microsoft.com/office/drawing/2014/main" id="{D9C647DE-702C-4D61-9CFB-48D7B1912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6001" y="5373688"/>
                <a:ext cx="2051050" cy="87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Población en zonas de riesgo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2133" b="1" kern="0" dirty="0">
                  <a:solidFill>
                    <a:srgbClr val="FFFFFF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Rectangle 33" descr="images">
                <a:extLst>
                  <a:ext uri="{FF2B5EF4-FFF2-40B4-BE49-F238E27FC236}">
                    <a16:creationId xmlns:a16="http://schemas.microsoft.com/office/drawing/2014/main" id="{8A6D39A0-C0E3-4D7E-92CB-FF1142957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7375" y="5013326"/>
                <a:ext cx="2084388" cy="1312863"/>
              </a:xfrm>
              <a:prstGeom prst="rect">
                <a:avLst/>
              </a:prstGeom>
              <a:blipFill dpi="0"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-6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" name="22 CuadroTexto">
                <a:extLst>
                  <a:ext uri="{FF2B5EF4-FFF2-40B4-BE49-F238E27FC236}">
                    <a16:creationId xmlns:a16="http://schemas.microsoft.com/office/drawing/2014/main" id="{0980322F-C88C-41C3-B377-EC658633FB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78468" y="5265771"/>
                <a:ext cx="2051050" cy="87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Mercado del suelo especulativo</a:t>
                </a:r>
              </a:p>
            </p:txBody>
          </p:sp>
          <p:sp>
            <p:nvSpPr>
              <p:cNvPr id="21" name="Rectangle 35" descr="deforestacion9oct11_1">
                <a:extLst>
                  <a:ext uri="{FF2B5EF4-FFF2-40B4-BE49-F238E27FC236}">
                    <a16:creationId xmlns:a16="http://schemas.microsoft.com/office/drawing/2014/main" id="{8513FD9C-EB93-46E7-B032-C5DE18504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125" y="5013326"/>
                <a:ext cx="2084388" cy="1312863"/>
              </a:xfrm>
              <a:prstGeom prst="rect">
                <a:avLst/>
              </a:prstGeom>
              <a:blipFill dpi="0" rotWithShape="1">
                <a:blip r:embed="rId10"/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2" name="22 CuadroTexto">
                <a:extLst>
                  <a:ext uri="{FF2B5EF4-FFF2-40B4-BE49-F238E27FC236}">
                    <a16:creationId xmlns:a16="http://schemas.microsoft.com/office/drawing/2014/main" id="{CDD64241-071E-41C1-8A21-3CE1F4C050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6388" y="5369737"/>
                <a:ext cx="2051050" cy="87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Presión sobre áreas naturales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2133" b="1" kern="0" dirty="0">
                  <a:solidFill>
                    <a:srgbClr val="FFFFFF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3" name="67 CuadroTexto">
                <a:extLst>
                  <a:ext uri="{FF2B5EF4-FFF2-40B4-BE49-F238E27FC236}">
                    <a16:creationId xmlns:a16="http://schemas.microsoft.com/office/drawing/2014/main" id="{5C38C550-F43F-4C46-80DA-D194846386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88529" y="5218702"/>
                <a:ext cx="3003285" cy="8796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Ausencia de políticas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de ordenamiento territorial</a:t>
                </a:r>
              </a:p>
            </p:txBody>
          </p:sp>
        </p:grpSp>
        <p:grpSp>
          <p:nvGrpSpPr>
            <p:cNvPr id="7" name="Gruppieren 2">
              <a:extLst>
                <a:ext uri="{FF2B5EF4-FFF2-40B4-BE49-F238E27FC236}">
                  <a16:creationId xmlns:a16="http://schemas.microsoft.com/office/drawing/2014/main" id="{C7E96A11-C89F-49D6-AB4F-F83A7912A95A}"/>
                </a:ext>
              </a:extLst>
            </p:cNvPr>
            <p:cNvGrpSpPr/>
            <p:nvPr/>
          </p:nvGrpSpPr>
          <p:grpSpPr>
            <a:xfrm>
              <a:off x="1631576" y="2716317"/>
              <a:ext cx="9675518" cy="1792200"/>
              <a:chOff x="1524000" y="3195638"/>
              <a:chExt cx="9144001" cy="1312862"/>
            </a:xfrm>
          </p:grpSpPr>
          <p:sp>
            <p:nvSpPr>
              <p:cNvPr id="8" name="43 Rectángulo">
                <a:extLst>
                  <a:ext uri="{FF2B5EF4-FFF2-40B4-BE49-F238E27FC236}">
                    <a16:creationId xmlns:a16="http://schemas.microsoft.com/office/drawing/2014/main" id="{D9ED504F-6C2C-4C84-95D4-618102D7A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3203575"/>
                <a:ext cx="9144000" cy="1295400"/>
              </a:xfrm>
              <a:prstGeom prst="rect">
                <a:avLst/>
              </a:prstGeom>
              <a:solidFill>
                <a:srgbClr val="0D0D0D"/>
              </a:soli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s-EC" sz="1400" kern="0" dirty="0">
                  <a:solidFill>
                    <a:srgbClr val="FFFFFF"/>
                  </a:solidFill>
                  <a:latin typeface="Raleway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" name="Rectangle 21" descr="asentamiento">
                <a:extLst>
                  <a:ext uri="{FF2B5EF4-FFF2-40B4-BE49-F238E27FC236}">
                    <a16:creationId xmlns:a16="http://schemas.microsoft.com/office/drawing/2014/main" id="{E898CB94-6C20-402A-88C5-E35C3AC35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000" y="3195638"/>
                <a:ext cx="2084388" cy="1312862"/>
              </a:xfrm>
              <a:prstGeom prst="rect">
                <a:avLst/>
              </a:prstGeom>
              <a:blipFill dpi="0"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bright="-12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Rectangle 22" descr="quito--no-existen-condiciones-para-mantener-arboles-en-bul-20120711083200-29a0414b3c00e1154c66415ce56017b8">
                <a:extLst>
                  <a:ext uri="{FF2B5EF4-FFF2-40B4-BE49-F238E27FC236}">
                    <a16:creationId xmlns:a16="http://schemas.microsoft.com/office/drawing/2014/main" id="{A2E512EB-84EC-4C1F-BD75-824238E59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7750" y="3195638"/>
                <a:ext cx="2084388" cy="1312862"/>
              </a:xfrm>
              <a:prstGeom prst="rect">
                <a:avLst/>
              </a:prstGeom>
              <a:blipFill dpi="0" rotWithShape="1">
                <a:blip r:embed="rId13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rightnessContrast bright="-6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1" name="Rectangle 23" descr="19novagua">
                <a:extLst>
                  <a:ext uri="{FF2B5EF4-FFF2-40B4-BE49-F238E27FC236}">
                    <a16:creationId xmlns:a16="http://schemas.microsoft.com/office/drawing/2014/main" id="{FCE0051E-6AB5-40E2-9E10-4596E39AD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7375" y="3195638"/>
                <a:ext cx="2084388" cy="1312862"/>
              </a:xfrm>
              <a:prstGeom prst="rect">
                <a:avLst/>
              </a:prstGeom>
              <a:blipFill dpi="0" rotWithShape="1">
                <a:blip r:embed="rId15">
                  <a:extLst>
                    <a:ext uri="{BEBA8EAE-BF5A-486C-A8C5-ECC9F3942E4B}">
                      <a14:imgProps xmlns:a14="http://schemas.microsoft.com/office/drawing/2010/main">
                        <a14:imgLayer r:embed="rId16">
                          <a14:imgEffect>
                            <a14:brightnessContrast bright="-33000"/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endParaRPr lang="es-EC" altLang="es-EC" sz="1600" kern="0" dirty="0">
                  <a:solidFill>
                    <a:srgbClr val="191919"/>
                  </a:solidFill>
                  <a:latin typeface="Raleway" pitchFamily="2" charset="0"/>
                  <a:ea typeface="ＭＳ Ｐゴシック" panose="020B0600070205080204" pitchFamily="34" charset="-128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22 CuadroTexto">
                <a:extLst>
                  <a:ext uri="{FF2B5EF4-FFF2-40B4-BE49-F238E27FC236}">
                    <a16:creationId xmlns:a16="http://schemas.microsoft.com/office/drawing/2014/main" id="{86BE9D4B-6935-48D3-8947-A1EA5E706C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0" y="3495379"/>
                <a:ext cx="2051051" cy="872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Segregación espacial de la población</a:t>
                </a:r>
              </a:p>
            </p:txBody>
          </p:sp>
          <p:sp>
            <p:nvSpPr>
              <p:cNvPr id="13" name="22 CuadroTexto">
                <a:extLst>
                  <a:ext uri="{FF2B5EF4-FFF2-40B4-BE49-F238E27FC236}">
                    <a16:creationId xmlns:a16="http://schemas.microsoft.com/office/drawing/2014/main" id="{D8802359-95B2-42E6-BEA3-AEE85B228E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5571" y="3448817"/>
                <a:ext cx="2051051" cy="606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Déficit de espacio público</a:t>
                </a:r>
              </a:p>
            </p:txBody>
          </p:sp>
          <p:sp>
            <p:nvSpPr>
              <p:cNvPr id="14" name="22 CuadroTexto">
                <a:extLst>
                  <a:ext uri="{FF2B5EF4-FFF2-40B4-BE49-F238E27FC236}">
                    <a16:creationId xmlns:a16="http://schemas.microsoft.com/office/drawing/2014/main" id="{C700D9C8-142E-4F46-98BE-1069642857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00712" y="3363959"/>
                <a:ext cx="2051051" cy="1137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Provisión de servicios básicos ineficiente</a:t>
                </a:r>
              </a:p>
            </p:txBody>
          </p:sp>
          <p:sp>
            <p:nvSpPr>
              <p:cNvPr id="15" name="91 CuadroTexto">
                <a:extLst>
                  <a:ext uri="{FF2B5EF4-FFF2-40B4-BE49-F238E27FC236}">
                    <a16:creationId xmlns:a16="http://schemas.microsoft.com/office/drawing/2014/main" id="{B3D63180-30E4-4F41-BC35-4A678119F6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20179" y="3414569"/>
                <a:ext cx="2847822" cy="606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Ausencia de políticas</a:t>
                </a:r>
              </a:p>
              <a:p>
                <a:pPr algn="ctr" defTabSz="1219170">
                  <a:spcBef>
                    <a:spcPct val="0"/>
                  </a:spcBef>
                  <a:buClr>
                    <a:srgbClr val="000000"/>
                  </a:buClr>
                  <a:buNone/>
                  <a:defRPr/>
                </a:pPr>
                <a:r>
                  <a:rPr lang="es-EC" altLang="es-EC" sz="2133" b="1" kern="0" dirty="0">
                    <a:solidFill>
                      <a:srgbClr val="FFFFFF"/>
                    </a:solidFill>
                    <a:latin typeface="Raleway" pitchFamily="2" charset="0"/>
                    <a:ea typeface="ＭＳ Ｐゴシック" panose="020B0600070205080204" pitchFamily="34" charset="-128"/>
                    <a:cs typeface="Arial" panose="020B0604020202020204" pitchFamily="34" charset="0"/>
                    <a:sym typeface="Arial"/>
                  </a:rPr>
                  <a:t>urbanas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5139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563F2A-24CC-E608-64E5-D1C5B862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E947-CC72-4DB5-8A13-5A84DB9B5F89}" type="slidenum">
              <a:rPr lang="es-EC" smtClean="0"/>
              <a:t>15</a:t>
            </a:fld>
            <a:endParaRPr lang="es-EC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DC1523B-6D4D-759D-34DE-2457BBDF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El ciclo de la política pública </a:t>
            </a:r>
            <a:br>
              <a:rPr lang="es-EC" cap="none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93D1B0-E708-F1BD-915B-F59074984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cap="none" dirty="0"/>
          </a:p>
        </p:txBody>
      </p:sp>
    </p:spTree>
    <p:extLst>
      <p:ext uri="{BB962C8B-B14F-4D97-AF65-F5344CB8AC3E}">
        <p14:creationId xmlns:p14="http://schemas.microsoft.com/office/powerpoint/2010/main" val="319981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8;p68">
            <a:extLst>
              <a:ext uri="{FF2B5EF4-FFF2-40B4-BE49-F238E27FC236}">
                <a16:creationId xmlns:a16="http://schemas.microsoft.com/office/drawing/2014/main" id="{8098B843-62D1-4CC5-B932-F555B03330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701" y="668867"/>
            <a:ext cx="6245225" cy="7641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533" dirty="0">
                <a:latin typeface="Raleway" pitchFamily="2" charset="0"/>
              </a:rPr>
              <a:t>El ciclo de la política</a:t>
            </a:r>
            <a:endParaRPr lang="es-419" sz="4533" dirty="0">
              <a:latin typeface="Raleway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903697C-0D58-4831-AD3D-4D113327BB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" t="25154" r="6364" b="11785"/>
          <a:stretch/>
        </p:blipFill>
        <p:spPr>
          <a:xfrm>
            <a:off x="593723" y="1628479"/>
            <a:ext cx="11020300" cy="43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7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6"/>
          <p:cNvGraphicFramePr>
            <a:graphicFrameLocks noGrp="1"/>
          </p:cNvGraphicFramePr>
          <p:nvPr/>
        </p:nvGraphicFramePr>
        <p:xfrm>
          <a:off x="263267" y="141939"/>
          <a:ext cx="10901909" cy="578635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78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3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43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59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1837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992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04537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327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Autor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_tradn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Etapas o Fases de la Política Pública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May</a:t>
                      </a:r>
                      <a:r>
                        <a:rPr lang="es-ES_tradn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 y </a:t>
                      </a:r>
                      <a:r>
                        <a:rPr lang="es-ES_tradnl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Wildavski</a:t>
                      </a:r>
                      <a:endParaRPr lang="es-ES_tradnl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Fijación de la Agenda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Análisis de la cuestión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Implementación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Evaluación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Terminación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Anderson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Identificación del problema y formación de la agenda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Formulación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Adopción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Implementación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Evaluación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0588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Hogwood</a:t>
                      </a:r>
                      <a:r>
                        <a:rPr lang="es-ES_tradn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 y </a:t>
                      </a:r>
                      <a:r>
                        <a:rPr lang="es-ES_tradnl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Gunn</a:t>
                      </a:r>
                      <a:endParaRPr lang="es-ES_tradnl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Formación de la agenda de actuación de los poderes públicos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Clasificación de los problemas o filtración de problemas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Definición de problemas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Previsión (análisis de prospectiva)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Establecimiento de objetivos y prioridades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Análisi de alternativas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Implantación de políticas, seguimiento y control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Evaluación y revisión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Mantenimiento, reemplazo o terminación de políticas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715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Bardach</a:t>
                      </a:r>
                      <a:endParaRPr lang="tr-TR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Definición del problema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_tradn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Obtención de la información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ell MT"/>
                        </a:rPr>
                        <a:t>Construcción de alternativas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Selección de criterios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Proyección de resultados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ell MT"/>
                        </a:rPr>
                        <a:t>Confrontación de costos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Decida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Cuente su historia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Starling</a:t>
                      </a:r>
                      <a:endParaRPr lang="es-E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Identificación de problemas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Formulación de políticas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decisión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Implementación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Evaluación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7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Subirats</a:t>
                      </a:r>
                      <a:endParaRPr lang="es-E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Percepción y definición del problema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Formulación de una</a:t>
                      </a:r>
                      <a:r>
                        <a:rPr lang="es-ES_tradnl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 solución o acción de respuesta</a:t>
                      </a:r>
                      <a:endParaRPr lang="es-ES_tradnl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D</a:t>
                      </a:r>
                      <a:r>
                        <a:rPr lang="es-E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</a:t>
                      </a:r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cisión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30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Implementación o puesta</a:t>
                      </a:r>
                      <a:r>
                        <a:rPr lang="es-ES" sz="1300" baseline="0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 en práctica de la política</a:t>
                      </a:r>
                      <a:endParaRPr lang="es-ES" sz="1300" dirty="0">
                        <a:solidFill>
                          <a:schemeClr val="tx1"/>
                        </a:solidFill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>
                        <a:latin typeface="Bell MT"/>
                        <a:cs typeface="Bel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Evaluación y control de los efectos producidos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Mantenimiento,</a:t>
                      </a:r>
                      <a:r>
                        <a:rPr lang="es-ES_tradnl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 revisión o terminación de la política</a:t>
                      </a:r>
                      <a:endParaRPr lang="es-ES_tradnl" sz="1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725">
                <a:tc>
                  <a:txBody>
                    <a:bodyPr/>
                    <a:lstStyle/>
                    <a:p>
                      <a:pPr algn="ctr" fontAlgn="b"/>
                      <a:endParaRPr lang="es-E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Bell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_tradn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Generación y/o surgimiento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_tradn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Formulación y/o diseño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_tradnl" sz="1400" b="0" i="0" u="none" strike="noStrike" dirty="0">
                        <a:solidFill>
                          <a:srgbClr val="000000"/>
                        </a:solidFill>
                        <a:effectLst/>
                        <a:latin typeface="Bell MT"/>
                        <a:cs typeface="Bell M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S" sz="1300" b="1" dirty="0">
                          <a:solidFill>
                            <a:schemeClr val="tx1"/>
                          </a:solidFill>
                          <a:latin typeface="+mn-lt"/>
                          <a:cs typeface="Bell MT"/>
                        </a:rPr>
                        <a:t>Implementación y/o puesta en marcha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400" dirty="0">
                        <a:latin typeface="Bell MT"/>
                        <a:cs typeface="Bell M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Evaluación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Bell MT"/>
                        </a:rPr>
                        <a:t>Mantenimiento, revisión o terminación de la política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31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073473"/>
              </p:ext>
            </p:extLst>
          </p:nvPr>
        </p:nvGraphicFramePr>
        <p:xfrm>
          <a:off x="957137" y="0"/>
          <a:ext cx="9969364" cy="62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50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563F2A-24CC-E608-64E5-D1C5B862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5E947-CC72-4DB5-8A13-5A84DB9B5F89}" type="slidenum">
              <a:rPr lang="es-EC" smtClean="0"/>
              <a:t>19</a:t>
            </a:fld>
            <a:endParaRPr lang="es-EC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DC1523B-6D4D-759D-34DE-2457BBDF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0"/>
              </a:rPr>
              <a:t>La formación de la agenda </a:t>
            </a:r>
            <a:br>
              <a:rPr lang="es-EC" cap="none" dirty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93D1B0-E708-F1BD-915B-F590749849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cap="none" dirty="0"/>
          </a:p>
        </p:txBody>
      </p:sp>
    </p:spTree>
    <p:extLst>
      <p:ext uri="{BB962C8B-B14F-4D97-AF65-F5344CB8AC3E}">
        <p14:creationId xmlns:p14="http://schemas.microsoft.com/office/powerpoint/2010/main" val="17410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68"/>
          <p:cNvSpPr txBox="1">
            <a:spLocks noGrp="1"/>
          </p:cNvSpPr>
          <p:nvPr>
            <p:ph type="title" idx="4294967295"/>
          </p:nvPr>
        </p:nvSpPr>
        <p:spPr>
          <a:xfrm>
            <a:off x="1141171" y="596459"/>
            <a:ext cx="10270067" cy="7641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dirty="0"/>
              <a:t>Definición de Política Publica</a:t>
            </a:r>
            <a:br>
              <a:rPr lang="es-ES" dirty="0"/>
            </a:br>
            <a:r>
              <a:rPr lang="es-ES" sz="2400" i="1" dirty="0"/>
              <a:t>Aguilar</a:t>
            </a:r>
            <a:r>
              <a:rPr lang="es-ES" sz="2400" dirty="0"/>
              <a:t>, 2010 </a:t>
            </a:r>
            <a:endParaRPr lang="es-419" sz="2400" dirty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330FD22D-99D9-4627-8E31-659E81172240}"/>
              </a:ext>
            </a:extLst>
          </p:cNvPr>
          <p:cNvSpPr txBox="1">
            <a:spLocks/>
          </p:cNvSpPr>
          <p:nvPr/>
        </p:nvSpPr>
        <p:spPr>
          <a:xfrm>
            <a:off x="443847" y="1689471"/>
            <a:ext cx="10851308" cy="42636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</a:t>
            </a:r>
            <a:r>
              <a:rPr lang="es-MX" sz="2133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conjunto</a:t>
            </a: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(secuencia, sistema, ciclo) de acciones, estructuradas en modo </a:t>
            </a:r>
            <a:r>
              <a:rPr lang="es-MX" sz="2133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intencional y causal</a:t>
            </a: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en tanto se orientan a realizar objetivos considerados de valor para la sociedad o a resolver problemas cuya solución es considerada de interés o beneficio público; </a:t>
            </a:r>
            <a:b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MX" sz="2133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+mj-lt"/>
              <a:buAutoNum type="arabicPeriod"/>
            </a:pP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Acciones cuya intencionalidad y causalidad han sido definidas por la interlocución que  ha tenido lugar entre el gobierno y sectores de la ciudadanía; </a:t>
            </a:r>
            <a:b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MX" sz="2133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+mj-lt"/>
              <a:buAutoNum type="arabicPeriod"/>
            </a:pP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Decididas por </a:t>
            </a:r>
            <a:r>
              <a:rPr lang="es-MX" sz="2133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autoridades públicas legítimas</a:t>
            </a: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</a:t>
            </a:r>
            <a:b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MX" sz="2133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+mj-lt"/>
              <a:buAutoNum type="arabicPeriod"/>
            </a:pPr>
            <a:r>
              <a:rPr lang="es-MX" sz="2133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Ejecutadas</a:t>
            </a: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por actores gubernamentales o por éstos en asociación con actores sociales (económicos, civiles), y </a:t>
            </a:r>
            <a:b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MX" sz="2133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+mj-lt"/>
              <a:buAutoNum type="arabicPeriod"/>
            </a:pP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dan origen o forman un </a:t>
            </a:r>
            <a:r>
              <a:rPr lang="es-MX" sz="2133" b="1" i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patrón de comportamiento</a:t>
            </a:r>
            <a:r>
              <a:rPr lang="es-MX" sz="2133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del gobierno y de la sociedad.</a:t>
            </a:r>
            <a:b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MX" sz="2133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+mj-lt"/>
              <a:buAutoNum type="arabicPeriod"/>
            </a:pP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</a:t>
            </a:r>
            <a:r>
              <a:rPr lang="es-MX" sz="2133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movilizan recursos</a:t>
            </a:r>
            <a:r>
              <a:rPr lang="es-MX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presupuestarios, políticos, comunicacionales</a:t>
            </a:r>
          </a:p>
          <a:p>
            <a:pPr marL="685783" indent="-685783">
              <a:buClr>
                <a:schemeClr val="bg1"/>
              </a:buClr>
              <a:buFont typeface="+mj-lt"/>
              <a:buAutoNum type="arabicPeriod"/>
            </a:pPr>
            <a:endParaRPr lang="es-MX" sz="1467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1EAA8EDF-0934-4D98-BA1C-3425E9AA1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50" r="23716" b="4876"/>
          <a:stretch/>
        </p:blipFill>
        <p:spPr>
          <a:xfrm>
            <a:off x="2634018" y="140783"/>
            <a:ext cx="6864824" cy="658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05EB02-24BB-455B-80FD-4E13EE497F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3804" y="1939475"/>
            <a:ext cx="10391133" cy="4114800"/>
          </a:xfrm>
        </p:spPr>
        <p:txBody>
          <a:bodyPr/>
          <a:lstStyle/>
          <a:p>
            <a:pPr marL="533400" indent="-533400">
              <a:buNone/>
            </a:pPr>
            <a:r>
              <a:rPr lang="es-CL" altLang="es-EC" sz="2400" dirty="0"/>
              <a:t>Cuando hablamos de formación de la agenda estamos haciendo hincapié en dos cuestiones:</a:t>
            </a:r>
          </a:p>
          <a:p>
            <a:pPr marL="533400" indent="-533400">
              <a:buNone/>
            </a:pPr>
            <a:endParaRPr lang="es-CL" altLang="es-EC" sz="2400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s-CL" altLang="es-EC" sz="2400" dirty="0"/>
              <a:t>Qué problemas van a ser designados por el gobierno para ser merecedores de una atención especial.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s-CL" altLang="es-EC" sz="2400" dirty="0"/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s-CL" altLang="es-EC" sz="2400" dirty="0"/>
              <a:t>Cómo van a ser definidos tales problemas.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endParaRPr lang="es-ES" altLang="es-EC" sz="24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6E02B5F-B4E3-EF32-86A4-953BC526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473" y="168339"/>
            <a:ext cx="8544636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3600" b="1" dirty="0">
                <a:solidFill>
                  <a:schemeClr val="tx1"/>
                </a:solidFill>
                <a:cs typeface="Times New Roman" pitchFamily="18" charset="0"/>
              </a:rPr>
              <a:t>¿</a:t>
            </a:r>
            <a:r>
              <a:rPr lang="es-ES" sz="3600" b="1" dirty="0" err="1">
                <a:solidFill>
                  <a:schemeClr val="tx1"/>
                </a:solidFill>
                <a:cs typeface="Times New Roman" pitchFamily="18" charset="0"/>
              </a:rPr>
              <a:t>Qu</a:t>
            </a:r>
            <a:r>
              <a:rPr lang="es-MX" sz="3600" b="1" dirty="0">
                <a:solidFill>
                  <a:schemeClr val="tx1"/>
                </a:solidFill>
                <a:cs typeface="Times New Roman" pitchFamily="18" charset="0"/>
              </a:rPr>
              <a:t>é</a:t>
            </a:r>
            <a:r>
              <a:rPr lang="es-ES" sz="36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s-MX" sz="3600" b="1" dirty="0">
                <a:solidFill>
                  <a:schemeClr val="tx1"/>
                </a:solidFill>
                <a:cs typeface="Times New Roman" pitchFamily="18" charset="0"/>
              </a:rPr>
              <a:t>tipos de</a:t>
            </a:r>
            <a:r>
              <a:rPr lang="es-ES" sz="3600" b="1" dirty="0">
                <a:solidFill>
                  <a:schemeClr val="tx1"/>
                </a:solidFill>
                <a:cs typeface="Times New Roman" pitchFamily="18" charset="0"/>
              </a:rPr>
              <a:t> agenda</a:t>
            </a:r>
            <a:r>
              <a:rPr lang="es-MX" sz="3600" b="1" dirty="0">
                <a:solidFill>
                  <a:schemeClr val="tx1"/>
                </a:solidFill>
                <a:cs typeface="Times New Roman" pitchFamily="18" charset="0"/>
              </a:rPr>
              <a:t> existen</a:t>
            </a:r>
            <a:r>
              <a:rPr lang="es-ES" sz="3600" b="1" dirty="0">
                <a:solidFill>
                  <a:schemeClr val="tx1"/>
                </a:solidFill>
                <a:cs typeface="Times New Roman" pitchFamily="18" charset="0"/>
              </a:rPr>
              <a:t>?</a:t>
            </a:r>
            <a:endParaRPr lang="en-GB" sz="3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46363" y="5816944"/>
            <a:ext cx="712946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>
                <a:solidFill>
                  <a:schemeClr val="tx2"/>
                </a:solidFill>
              </a:rPr>
              <a:t>Temas que aparecen en el mundo real</a:t>
            </a:r>
            <a:endParaRPr lang="es-ES" sz="2400">
              <a:solidFill>
                <a:schemeClr val="tx2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44738" y="1692697"/>
            <a:ext cx="763108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>
                <a:solidFill>
                  <a:schemeClr val="tx2"/>
                </a:solidFill>
              </a:rPr>
              <a:t>Comunicación e interrelación de actores y elites</a:t>
            </a:r>
            <a:endParaRPr lang="es-ES" sz="2400">
              <a:solidFill>
                <a:schemeClr val="tx2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824789" y="3590616"/>
            <a:ext cx="205618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>
                <a:solidFill>
                  <a:schemeClr val="tx2"/>
                </a:solidFill>
              </a:rPr>
              <a:t>AGENDA DE GOBIERNO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22525" y="3587441"/>
            <a:ext cx="172878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chemeClr val="tx2"/>
                </a:solidFill>
              </a:rPr>
              <a:t>AGENDA PÚBLICA</a:t>
            </a:r>
            <a:endParaRPr lang="es-ES" sz="2400">
              <a:solidFill>
                <a:schemeClr val="tx2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961908" y="3075978"/>
            <a:ext cx="2298700" cy="1938992"/>
          </a:xfrm>
          <a:prstGeom prst="rect">
            <a:avLst/>
          </a:prstGeom>
          <a:noFill/>
          <a:ln w="158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 dirty="0">
                <a:solidFill>
                  <a:schemeClr val="tx2"/>
                </a:solidFill>
              </a:rPr>
              <a:t>Influencia de medios de comunicación y otros actores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4151313" y="3877952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 sz="2400">
              <a:solidFill>
                <a:schemeClr val="tx2"/>
              </a:solidFill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7260608" y="3877952"/>
            <a:ext cx="4911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 sz="2400">
              <a:solidFill>
                <a:schemeClr val="tx2"/>
              </a:solidFill>
            </a:endParaRPr>
          </a:p>
        </p:txBody>
      </p:sp>
      <p:cxnSp>
        <p:nvCxnSpPr>
          <p:cNvPr id="12" name="AutoShape 42"/>
          <p:cNvCxnSpPr>
            <a:cxnSpLocks noChangeShapeType="1"/>
            <a:stCxn id="5" idx="0"/>
            <a:endCxn id="8" idx="2"/>
          </p:cNvCxnSpPr>
          <p:nvPr/>
        </p:nvCxnSpPr>
        <p:spPr bwMode="auto">
          <a:xfrm rot="16200000" flipV="1">
            <a:off x="4099754" y="3605603"/>
            <a:ext cx="1398506" cy="302417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3" name="AutoShape 43"/>
          <p:cNvCxnSpPr>
            <a:cxnSpLocks noChangeShapeType="1"/>
            <a:stCxn id="5" idx="0"/>
            <a:endCxn id="7" idx="2"/>
          </p:cNvCxnSpPr>
          <p:nvPr/>
        </p:nvCxnSpPr>
        <p:spPr bwMode="auto">
          <a:xfrm rot="5400000" flipH="1" flipV="1">
            <a:off x="6884324" y="3848385"/>
            <a:ext cx="1395331" cy="2541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4" name="Line 45"/>
          <p:cNvSpPr>
            <a:spLocks noChangeShapeType="1"/>
          </p:cNvSpPr>
          <p:nvPr/>
        </p:nvSpPr>
        <p:spPr bwMode="auto">
          <a:xfrm flipV="1">
            <a:off x="3286919" y="4460565"/>
            <a:ext cx="794" cy="1541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 sz="2400">
              <a:solidFill>
                <a:schemeClr val="tx2"/>
              </a:solidFill>
            </a:endParaRPr>
          </a:p>
        </p:txBody>
      </p:sp>
      <p:sp>
        <p:nvSpPr>
          <p:cNvPr id="15" name="Line 46"/>
          <p:cNvSpPr>
            <a:spLocks noChangeShapeType="1"/>
          </p:cNvSpPr>
          <p:nvPr/>
        </p:nvSpPr>
        <p:spPr bwMode="auto">
          <a:xfrm flipV="1">
            <a:off x="8846500" y="4460565"/>
            <a:ext cx="14793" cy="15476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 sz="2400">
              <a:solidFill>
                <a:schemeClr val="tx2"/>
              </a:solidFill>
            </a:endParaRPr>
          </a:p>
        </p:txBody>
      </p:sp>
      <p:sp>
        <p:nvSpPr>
          <p:cNvPr id="16" name="Line 47"/>
          <p:cNvSpPr>
            <a:spLocks noChangeShapeType="1"/>
          </p:cNvSpPr>
          <p:nvPr/>
        </p:nvSpPr>
        <p:spPr bwMode="auto">
          <a:xfrm>
            <a:off x="3287713" y="260795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 sz="2400">
              <a:solidFill>
                <a:schemeClr val="tx2"/>
              </a:solidFill>
            </a:endParaRPr>
          </a:p>
        </p:txBody>
      </p:sp>
      <p:sp>
        <p:nvSpPr>
          <p:cNvPr id="17" name="Line 48"/>
          <p:cNvSpPr>
            <a:spLocks noChangeShapeType="1"/>
          </p:cNvSpPr>
          <p:nvPr/>
        </p:nvSpPr>
        <p:spPr bwMode="auto">
          <a:xfrm>
            <a:off x="8847646" y="260795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 sz="2400">
              <a:solidFill>
                <a:schemeClr val="tx2"/>
              </a:solidFill>
            </a:endParaRPr>
          </a:p>
        </p:txBody>
      </p:sp>
      <p:sp>
        <p:nvSpPr>
          <p:cNvPr id="18" name="Line 49"/>
          <p:cNvSpPr>
            <a:spLocks noChangeShapeType="1"/>
          </p:cNvSpPr>
          <p:nvPr/>
        </p:nvSpPr>
        <p:spPr bwMode="auto">
          <a:xfrm>
            <a:off x="3287714" y="2947676"/>
            <a:ext cx="5559932" cy="237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7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14A25C5D-47A4-4FD1-9F04-4508E201E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CL" altLang="es-EC" sz="3600" b="1" dirty="0">
                <a:solidFill>
                  <a:schemeClr val="tx2"/>
                </a:solidFill>
              </a:rPr>
              <a:t>Tipos de agenda</a:t>
            </a:r>
            <a:endParaRPr lang="es-ES" altLang="es-EC" sz="3600" b="1" dirty="0">
              <a:solidFill>
                <a:schemeClr val="tx2"/>
              </a:solidFill>
            </a:endParaRPr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402DAC8-0236-4BEB-A1ED-65F0C448DBE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46403" y="1916115"/>
            <a:ext cx="4385552" cy="1905258"/>
          </a:xfrm>
          <a:solidFill>
            <a:srgbClr val="FFCC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s-ES" altLang="es-EC" sz="2000" b="1" dirty="0"/>
              <a:t>	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s-ES" altLang="es-EC" sz="2400" b="1" dirty="0"/>
              <a:t>	Agenda Sistémica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s-ES" altLang="es-EC" sz="2000" dirty="0"/>
              <a:t>	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s-ES" altLang="es-EC" sz="2000" dirty="0"/>
              <a:t>	</a:t>
            </a:r>
            <a:r>
              <a:rPr lang="es-ES" altLang="es-EC" sz="1800" dirty="0"/>
              <a:t>Conjunto de problemas que preocupan a una sociedad en un momento determinado.</a:t>
            </a:r>
          </a:p>
          <a:p>
            <a:pPr marL="457200" indent="-457200">
              <a:lnSpc>
                <a:spcPct val="80000"/>
              </a:lnSpc>
            </a:pPr>
            <a:endParaRPr lang="es-ES" altLang="es-EC" sz="1800" dirty="0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10463634-3F56-4A19-A467-4CE3FFD098E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17419" y="1916115"/>
            <a:ext cx="4969280" cy="1905258"/>
          </a:xfrm>
          <a:solidFill>
            <a:srgbClr val="FFCC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s-ES" altLang="es-EC" sz="2400" b="1" dirty="0"/>
              <a:t>	Agenda del gobierno, (institucional o política)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s-ES" altLang="es-EC" sz="1800" dirty="0"/>
              <a:t>	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es-ES" altLang="es-EC" sz="1800" dirty="0"/>
              <a:t>	Problemas públicos considerados prioritarios y que serán  objeto de análisis y toma de decisiones.</a:t>
            </a:r>
          </a:p>
        </p:txBody>
      </p:sp>
      <p:sp>
        <p:nvSpPr>
          <p:cNvPr id="129034" name="Text Box 10">
            <a:extLst>
              <a:ext uri="{FF2B5EF4-FFF2-40B4-BE49-F238E27FC236}">
                <a16:creationId xmlns:a16="http://schemas.microsoft.com/office/drawing/2014/main" id="{EA890091-036F-4AB6-9307-9A5490822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281" y="3981165"/>
            <a:ext cx="8966588" cy="18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s-CL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Si hablamos de políticas públicas,  la agenda que requiere toda nuestra atención es la </a:t>
            </a:r>
            <a:r>
              <a:rPr lang="es-CL" sz="2000" b="1" i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agenda institucional o política</a:t>
            </a:r>
            <a:r>
              <a:rPr lang="es-CL" sz="2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, que esta compuesta por problemas sobre los que la autoridad pública tiene competencias, puede y quiere decidir, esto es, los que son objeto de una activa y seria consideración por parte de la autoridad pública.</a:t>
            </a:r>
            <a:endParaRPr lang="es-ES" sz="2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9035" name="AutoShape 11">
            <a:extLst>
              <a:ext uri="{FF2B5EF4-FFF2-40B4-BE49-F238E27FC236}">
                <a16:creationId xmlns:a16="http://schemas.microsoft.com/office/drawing/2014/main" id="{A4D526EC-E821-432A-893A-45F7FF906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3165" y="4076701"/>
            <a:ext cx="1152525" cy="1560785"/>
          </a:xfrm>
          <a:custGeom>
            <a:avLst/>
            <a:gdLst>
              <a:gd name="T0" fmla="*/ 823255 w 21600"/>
              <a:gd name="T1" fmla="*/ 0 h 21600"/>
              <a:gd name="T2" fmla="*/ 493932 w 21600"/>
              <a:gd name="T3" fmla="*/ 452633 h 21600"/>
              <a:gd name="T4" fmla="*/ 329270 w 21600"/>
              <a:gd name="T5" fmla="*/ 678986 h 21600"/>
              <a:gd name="T6" fmla="*/ 0 w 21600"/>
              <a:gd name="T7" fmla="*/ 1131692 h 21600"/>
              <a:gd name="T8" fmla="*/ 329270 w 21600"/>
              <a:gd name="T9" fmla="*/ 1584325 h 21600"/>
              <a:gd name="T10" fmla="*/ 658593 w 21600"/>
              <a:gd name="T11" fmla="*/ 1357972 h 21600"/>
              <a:gd name="T12" fmla="*/ 987863 w 21600"/>
              <a:gd name="T13" fmla="*/ 905339 h 21600"/>
              <a:gd name="T14" fmla="*/ 1152525 w 21600"/>
              <a:gd name="T15" fmla="*/ 452633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CL" alt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02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02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0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0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0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9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0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9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 build="p" animBg="1"/>
      <p:bldP spid="129030" grpId="0" build="p" animBg="1"/>
      <p:bldP spid="129034" grpId="0"/>
      <p:bldP spid="1290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21F3DBF-07B9-47C7-908C-8FAAB5A89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altLang="es-EC" sz="3600" dirty="0">
                <a:solidFill>
                  <a:schemeClr val="tx2"/>
                </a:solidFill>
              </a:rPr>
              <a:t>Factores influyentes</a:t>
            </a:r>
            <a:endParaRPr lang="es-ES" altLang="es-EC" sz="3600" dirty="0">
              <a:solidFill>
                <a:schemeClr val="tx2"/>
              </a:solidFill>
            </a:endParaRP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9F0D2197-9483-4992-9BB7-52CF51B2B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4286" y="1750325"/>
            <a:ext cx="8881660" cy="4773305"/>
          </a:xfrm>
        </p:spPr>
        <p:txBody>
          <a:bodyPr>
            <a:normAutofit/>
          </a:bodyPr>
          <a:lstStyle/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CL" altLang="es-EC" dirty="0"/>
              <a:t>Situación de alarma o emergencia.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CL" altLang="es-EC" dirty="0"/>
              <a:t>Emotividad, impacto emocional.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CL" altLang="es-EC" dirty="0"/>
              <a:t>Afecta a un gran público. Magnitud de la población afectada.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CL" altLang="es-EC" dirty="0"/>
              <a:t>El papel de los grupos de interés.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CL" altLang="es-EC" dirty="0"/>
              <a:t>El papel de los medios de comunicación.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CL" altLang="es-EC" dirty="0"/>
              <a:t>El momento del ciclo político.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CL" altLang="es-EC" dirty="0"/>
              <a:t>El papel de la tradición y la cultura.</a:t>
            </a:r>
            <a:endParaRPr lang="es-ES" alt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21BD74-1A7B-4950-B954-D20E911B0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136" y="1973312"/>
            <a:ext cx="10554574" cy="4884688"/>
          </a:xfrm>
        </p:spPr>
        <p:txBody>
          <a:bodyPr/>
          <a:lstStyle/>
          <a:p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 problema público es una </a:t>
            </a:r>
            <a:r>
              <a:rPr lang="es-EC" sz="2000" b="1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situación o condición </a:t>
            </a:r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percibida como </a:t>
            </a:r>
            <a:r>
              <a:rPr lang="es-EC" sz="2000" b="1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indeseable</a:t>
            </a:r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que afecta a un </a:t>
            </a:r>
            <a:r>
              <a:rPr lang="es-EC" sz="2000" b="1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grupo significativo </a:t>
            </a:r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de personas o a la sociedad en general, y cuya solución requiere la intervención del Estado o de políticas públicas. </a:t>
            </a:r>
          </a:p>
          <a:p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Estos problemas no solo impactan a individuos de forma aislada, sino que tienen </a:t>
            </a:r>
            <a:r>
              <a:rPr lang="es-EC" sz="2000" b="1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implicaciones sociales, económicas o ambientales </a:t>
            </a:r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que justifican su tratamiento en la agenda gubernamental. </a:t>
            </a:r>
          </a:p>
          <a:p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Los problemas públicos suelen ser definidos y priorizados mediante un </a:t>
            </a:r>
            <a:r>
              <a:rPr lang="es-EC" sz="2000" b="1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proceso de construcción </a:t>
            </a:r>
            <a:r>
              <a:rPr lang="es-EC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social, en el cual diversos actores, como ciudadanos, medios de comunicación, organizaciones y líderes de opinión, influyen en su reconocimiento y en la urgencia de su resolución.</a:t>
            </a:r>
            <a:endParaRPr lang="es-EC" sz="20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10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EFA012F-64A8-432A-AD17-B5D4581F4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es-ES" altLang="es-EC" sz="3600" b="0" dirty="0">
                <a:solidFill>
                  <a:schemeClr val="tx1"/>
                </a:solidFill>
              </a:rPr>
              <a:t>Modelos para la inscripción en la agenda de gobierno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C4E3D67-7F60-4665-8AA0-4FA43E3F48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16016" y="2296012"/>
            <a:ext cx="8941558" cy="411480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ES" altLang="es-EC" sz="2400" dirty="0">
                <a:solidFill>
                  <a:schemeClr val="tx1"/>
                </a:solidFill>
              </a:rPr>
              <a:t>Modelo de la movilización.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ES" altLang="es-EC" sz="2400" dirty="0">
                <a:solidFill>
                  <a:schemeClr val="tx1"/>
                </a:solidFill>
              </a:rPr>
              <a:t>Modelo de la oferta política.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ES" altLang="es-EC" sz="2400" dirty="0">
                <a:solidFill>
                  <a:schemeClr val="tx1"/>
                </a:solidFill>
              </a:rPr>
              <a:t>Modelo de la mediatización.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ES" altLang="es-EC" sz="2400" dirty="0">
                <a:solidFill>
                  <a:schemeClr val="tx1"/>
                </a:solidFill>
              </a:rPr>
              <a:t>Modelo de la anticipación.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ES" altLang="es-EC" sz="2400" dirty="0">
                <a:solidFill>
                  <a:schemeClr val="tx1"/>
                </a:solidFill>
              </a:rPr>
              <a:t>Modelo de la acción corporativista silenciosa.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r>
              <a:rPr lang="es-ES" altLang="es-EC" sz="2400" dirty="0">
                <a:solidFill>
                  <a:schemeClr val="tx1"/>
                </a:solidFill>
              </a:rPr>
              <a:t>Modelo del </a:t>
            </a:r>
            <a:r>
              <a:rPr lang="es-ES" altLang="es-EC" sz="2400" i="1" dirty="0" err="1">
                <a:solidFill>
                  <a:schemeClr val="tx1"/>
                </a:solidFill>
              </a:rPr>
              <a:t>policy</a:t>
            </a:r>
            <a:r>
              <a:rPr lang="es-ES" altLang="es-EC" sz="2400" i="1" dirty="0">
                <a:solidFill>
                  <a:schemeClr val="tx1"/>
                </a:solidFill>
              </a:rPr>
              <a:t> </a:t>
            </a:r>
            <a:r>
              <a:rPr lang="es-ES" altLang="es-EC" sz="2400" i="1" dirty="0" err="1">
                <a:solidFill>
                  <a:schemeClr val="tx1"/>
                </a:solidFill>
              </a:rPr>
              <a:t>window</a:t>
            </a:r>
            <a:r>
              <a:rPr lang="es-ES" altLang="es-EC" sz="2400" i="1" dirty="0">
                <a:solidFill>
                  <a:schemeClr val="tx1"/>
                </a:solidFill>
              </a:rPr>
              <a:t>.</a:t>
            </a:r>
          </a:p>
          <a:p>
            <a:pPr marL="533400" indent="-533400">
              <a:lnSpc>
                <a:spcPct val="150000"/>
              </a:lnSpc>
              <a:buFont typeface="Wingdings" panose="05000000000000000000" pitchFamily="2" charset="2"/>
              <a:buAutoNum type="arabicPeriod"/>
            </a:pPr>
            <a:endParaRPr lang="es-ES" alt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2CFFD-5179-BBD7-93E7-2631487B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>
                <a:solidFill>
                  <a:schemeClr val="tx1"/>
                </a:solidFill>
              </a:rPr>
              <a:t>Dimensiones analíticas del “problema”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F388CA7-C270-E14B-922B-53257A0413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9150" y="2222500"/>
          <a:ext cx="105537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825">
                  <a:extLst>
                    <a:ext uri="{9D8B030D-6E8A-4147-A177-3AD203B41FA5}">
                      <a16:colId xmlns:a16="http://schemas.microsoft.com/office/drawing/2014/main" val="2323849086"/>
                    </a:ext>
                  </a:extLst>
                </a:gridCol>
                <a:gridCol w="7762875">
                  <a:extLst>
                    <a:ext uri="{9D8B030D-6E8A-4147-A177-3AD203B41FA5}">
                      <a16:colId xmlns:a16="http://schemas.microsoft.com/office/drawing/2014/main" val="347105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072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sz="2000" dirty="0"/>
                        <a:t>Naturaleza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¿En qué consiste el problema?</a:t>
                      </a:r>
                      <a:r>
                        <a:rPr lang="es-US" sz="2000" dirty="0"/>
                        <a:t> </a:t>
                      </a:r>
                      <a:endParaRPr lang="es-EC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713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sz="2000" dirty="0"/>
                        <a:t>Causas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¿En qué condiciones surgió y cuáles son sus causas?</a:t>
                      </a:r>
                      <a:r>
                        <a:rPr lang="es-US" sz="2000" dirty="0"/>
                        <a:t> ¿Hay antecedentes? </a:t>
                      </a:r>
                      <a:endParaRPr lang="es-EC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7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sz="2000" dirty="0"/>
                        <a:t>Duración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¿El problema es duradero o pasajero?</a:t>
                      </a:r>
                      <a:r>
                        <a:rPr lang="es-US" sz="2000" dirty="0"/>
                        <a:t> </a:t>
                      </a:r>
                      <a:endParaRPr lang="es-EC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76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sz="2000" dirty="0"/>
                        <a:t>Dinámica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¿Es posible observar una evolución del problema?</a:t>
                      </a:r>
                      <a:r>
                        <a:rPr lang="es-US" sz="2000" dirty="0"/>
                        <a:t> ¿Una tendencia? </a:t>
                      </a:r>
                      <a:endParaRPr lang="es-EC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61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sz="2000" dirty="0"/>
                        <a:t>Afectados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/>
                        <a:t>¿Quiénes y cuantos son los afectados y de qué manera ?</a:t>
                      </a:r>
                      <a:r>
                        <a:rPr lang="es-US" sz="2000" dirty="0"/>
                        <a:t> </a:t>
                      </a:r>
                      <a:endParaRPr lang="es-EC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18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US" sz="2000" dirty="0"/>
                        <a:t>Consecuencias </a:t>
                      </a:r>
                      <a:endParaRPr lang="es-EC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US" sz="2000" dirty="0"/>
                        <a:t>Si no se interviene, </a:t>
                      </a:r>
                      <a:r>
                        <a:rPr lang="es-EC" sz="2000" dirty="0"/>
                        <a:t>¿qué ocurriría con los afectados?</a:t>
                      </a:r>
                      <a:r>
                        <a:rPr lang="es-US" sz="2000" dirty="0"/>
                        <a:t> </a:t>
                      </a:r>
                      <a:endParaRPr lang="es-EC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415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41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9251C-87A5-5156-5ACA-F048B71E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Árbol de problemas 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FB1EB5-DF0F-60BA-CF1B-07B850ECC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EF189B-3A17-87C2-D942-0CD10965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99" y="1856935"/>
            <a:ext cx="11179475" cy="45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78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4D862-9259-ED66-0C00-AF64E9DF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12FA7F-9CDE-D958-003B-1674FDDC2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900" b="0" dirty="0" err="1">
                <a:solidFill>
                  <a:schemeClr val="tx1"/>
                </a:solidFill>
              </a:rPr>
              <a:t>Formulación</a:t>
            </a:r>
            <a:r>
              <a:rPr lang="en-US" sz="4900" b="0" dirty="0">
                <a:solidFill>
                  <a:schemeClr val="tx1"/>
                </a:solidFill>
              </a:rPr>
              <a:t> de </a:t>
            </a:r>
            <a:r>
              <a:rPr lang="en-US" sz="4900" b="0" dirty="0" err="1">
                <a:solidFill>
                  <a:schemeClr val="tx1"/>
                </a:solidFill>
              </a:rPr>
              <a:t>políticas</a:t>
            </a:r>
            <a:r>
              <a:rPr lang="en-US" sz="4900" b="0" dirty="0">
                <a:solidFill>
                  <a:schemeClr val="tx1"/>
                </a:solidFill>
              </a:rPr>
              <a:t> y </a:t>
            </a:r>
            <a:r>
              <a:rPr lang="en-US" sz="4900" b="0" dirty="0" err="1">
                <a:solidFill>
                  <a:schemeClr val="tx1"/>
                </a:solidFill>
              </a:rPr>
              <a:t>modelos</a:t>
            </a:r>
            <a:r>
              <a:rPr lang="en-US" sz="4900" b="0" dirty="0">
                <a:solidFill>
                  <a:schemeClr val="tx1"/>
                </a:solidFill>
              </a:rPr>
              <a:t> </a:t>
            </a:r>
            <a:r>
              <a:rPr lang="en-US" sz="4900" b="0" dirty="0" err="1">
                <a:solidFill>
                  <a:schemeClr val="tx1"/>
                </a:solidFill>
              </a:rPr>
              <a:t>decisionales</a:t>
            </a:r>
            <a:r>
              <a:rPr lang="en-US" sz="4900" b="0" dirty="0">
                <a:solidFill>
                  <a:schemeClr val="tx1"/>
                </a:solidFill>
              </a:rPr>
              <a:t> </a:t>
            </a:r>
            <a:br>
              <a:rPr lang="en-US" sz="4900" b="0" dirty="0">
                <a:solidFill>
                  <a:schemeClr val="tx1"/>
                </a:solidFill>
              </a:rPr>
            </a:b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58780-A49F-9A54-4EA6-9E0671F8F8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20016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7382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208;p68">
            <a:extLst>
              <a:ext uri="{FF2B5EF4-FFF2-40B4-BE49-F238E27FC236}">
                <a16:creationId xmlns:a16="http://schemas.microsoft.com/office/drawing/2014/main" id="{A0F86431-E389-4F99-838B-73D0A0B25B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448" y="542070"/>
            <a:ext cx="10270067" cy="7641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s-ES" dirty="0">
                <a:latin typeface="Raleway" pitchFamily="2" charset="0"/>
              </a:rPr>
              <a:t>Definición de Política Publica</a:t>
            </a:r>
            <a:br>
              <a:rPr lang="es-ES" dirty="0">
                <a:latin typeface="Raleway" pitchFamily="2" charset="0"/>
              </a:rPr>
            </a:br>
            <a:r>
              <a:rPr lang="es-ES" sz="2400" i="1" dirty="0" err="1"/>
              <a:t>Tomassini</a:t>
            </a:r>
            <a:r>
              <a:rPr lang="es-ES" sz="2400" dirty="0"/>
              <a:t>, 2007 </a:t>
            </a:r>
            <a:endParaRPr lang="es-419" sz="2400" dirty="0"/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F98DC0E9-172C-46BB-A573-F5BCBDD35CC1}"/>
              </a:ext>
            </a:extLst>
          </p:cNvPr>
          <p:cNvSpPr txBox="1">
            <a:spLocks/>
          </p:cNvSpPr>
          <p:nvPr/>
        </p:nvSpPr>
        <p:spPr>
          <a:xfrm>
            <a:off x="1201359" y="1990407"/>
            <a:ext cx="9336284" cy="341222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indent="-60958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curso de acción estable</a:t>
            </a:r>
          </a:p>
          <a:p>
            <a:pPr marL="609585" indent="-60958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09585" indent="-60958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Definido por el gobierno </a:t>
            </a:r>
          </a:p>
          <a:p>
            <a:pPr marL="609585" indent="-60958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09585" indent="-60958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resolver un área relevante de interés público </a:t>
            </a:r>
          </a:p>
          <a:p>
            <a:pPr marL="609585" indent="-609585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s-ES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09585" indent="-609585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cuya definición las sociedades participan</a:t>
            </a:r>
            <a:endParaRPr lang="es-ES" sz="1467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28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616968" y="1084812"/>
          <a:ext cx="10800472" cy="459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962400" y="5995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solidFill>
                  <a:schemeClr val="tx1"/>
                </a:solidFill>
              </a:rPr>
              <a:t>De la programación a la implementación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616968" y="3294694"/>
          <a:ext cx="10800472" cy="412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ángulo 7"/>
          <p:cNvSpPr/>
          <p:nvPr/>
        </p:nvSpPr>
        <p:spPr>
          <a:xfrm>
            <a:off x="10131909" y="6402455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+mj-lt"/>
              </a:rPr>
              <a:t>(</a:t>
            </a:r>
            <a:r>
              <a:rPr lang="es-EC" sz="1400" dirty="0" err="1">
                <a:latin typeface="+mj-lt"/>
              </a:rPr>
              <a:t>Subirats</a:t>
            </a:r>
            <a:r>
              <a:rPr lang="es-EC" sz="1400" dirty="0">
                <a:latin typeface="+mj-lt"/>
              </a:rPr>
              <a:t>, et al., 2012)</a:t>
            </a:r>
          </a:p>
        </p:txBody>
      </p:sp>
    </p:spTree>
    <p:extLst>
      <p:ext uri="{BB962C8B-B14F-4D97-AF65-F5344CB8AC3E}">
        <p14:creationId xmlns:p14="http://schemas.microsoft.com/office/powerpoint/2010/main" val="3398080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D2F78-3659-2EDE-9BC8-F1477EE00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BCA4BA-3047-5400-3E89-4DCBCD57DFEC}"/>
              </a:ext>
            </a:extLst>
          </p:cNvPr>
          <p:cNvGraphicFramePr/>
          <p:nvPr/>
        </p:nvGraphicFramePr>
        <p:xfrm>
          <a:off x="379829" y="773723"/>
          <a:ext cx="11465168" cy="534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92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0DE36-3749-3D05-C121-1C1120922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>
            <a:extLst>
              <a:ext uri="{FF2B5EF4-FFF2-40B4-BE49-F238E27FC236}">
                <a16:creationId xmlns:a16="http://schemas.microsoft.com/office/drawing/2014/main" id="{C5EC4784-3E20-AE84-178A-D5DC08936B91}"/>
              </a:ext>
            </a:extLst>
          </p:cNvPr>
          <p:cNvSpPr txBox="1">
            <a:spLocks/>
          </p:cNvSpPr>
          <p:nvPr/>
        </p:nvSpPr>
        <p:spPr>
          <a:xfrm>
            <a:off x="962400" y="599588"/>
            <a:ext cx="10571998" cy="69464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Programación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10F037-536C-BD07-BB36-0666DD48DFF0}"/>
              </a:ext>
            </a:extLst>
          </p:cNvPr>
          <p:cNvSpPr/>
          <p:nvPr/>
        </p:nvSpPr>
        <p:spPr>
          <a:xfrm>
            <a:off x="962398" y="1389686"/>
            <a:ext cx="1057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Proceso de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programación de la política pública: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Cuál es el programa? 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9D5A221-82A1-9965-842A-F06B3B1B9F54}"/>
              </a:ext>
            </a:extLst>
          </p:cNvPr>
          <p:cNvGraphicFramePr/>
          <p:nvPr/>
        </p:nvGraphicFramePr>
        <p:xfrm>
          <a:off x="1035676" y="2189945"/>
          <a:ext cx="10425442" cy="414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41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6B95F-C6BD-B43D-6C50-D2AE7F091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>
            <a:extLst>
              <a:ext uri="{FF2B5EF4-FFF2-40B4-BE49-F238E27FC236}">
                <a16:creationId xmlns:a16="http://schemas.microsoft.com/office/drawing/2014/main" id="{0E16BC7C-6EC5-8694-FA8F-EB2D877CD241}"/>
              </a:ext>
            </a:extLst>
          </p:cNvPr>
          <p:cNvSpPr txBox="1">
            <a:spLocks/>
          </p:cNvSpPr>
          <p:nvPr/>
        </p:nvSpPr>
        <p:spPr>
          <a:xfrm>
            <a:off x="962400" y="599588"/>
            <a:ext cx="10571998" cy="69464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Programación: PPA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84BB36-4CAF-A1A0-971D-BFF1B57D20C4}"/>
              </a:ext>
            </a:extLst>
          </p:cNvPr>
          <p:cNvSpPr/>
          <p:nvPr/>
        </p:nvSpPr>
        <p:spPr>
          <a:xfrm>
            <a:off x="962398" y="1389686"/>
            <a:ext cx="1057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</a:t>
            </a:r>
            <a:r>
              <a:rPr kumimoji="0" lang="es-EC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lementos</a:t>
            </a: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constitutivos del PAP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50F6CE3-AA4D-DB60-CE42-A93E5323DE01}"/>
              </a:ext>
            </a:extLst>
          </p:cNvPr>
          <p:cNvGraphicFramePr/>
          <p:nvPr/>
        </p:nvGraphicFramePr>
        <p:xfrm>
          <a:off x="1035676" y="2189945"/>
          <a:ext cx="10425442" cy="414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8546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3731-FF0A-7828-C94F-D88BE0B4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>
            <a:extLst>
              <a:ext uri="{FF2B5EF4-FFF2-40B4-BE49-F238E27FC236}">
                <a16:creationId xmlns:a16="http://schemas.microsoft.com/office/drawing/2014/main" id="{43C39A02-B1C5-0D50-6A86-DDA0DB7E7137}"/>
              </a:ext>
            </a:extLst>
          </p:cNvPr>
          <p:cNvSpPr txBox="1">
            <a:spLocks/>
          </p:cNvSpPr>
          <p:nvPr/>
        </p:nvSpPr>
        <p:spPr>
          <a:xfrm>
            <a:off x="962400" y="599588"/>
            <a:ext cx="10571998" cy="69464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Programación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0846C5B-DC75-7929-AA02-AF9EA81F38C7}"/>
              </a:ext>
            </a:extLst>
          </p:cNvPr>
          <p:cNvSpPr/>
          <p:nvPr/>
        </p:nvSpPr>
        <p:spPr>
          <a:xfrm>
            <a:off x="962398" y="1389686"/>
            <a:ext cx="1057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Proceso de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programación de la política pública: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Quién y con qué instrumentos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? 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16CB754-BFDA-274A-FCA1-B294BB1BAB44}"/>
              </a:ext>
            </a:extLst>
          </p:cNvPr>
          <p:cNvGraphicFramePr/>
          <p:nvPr/>
        </p:nvGraphicFramePr>
        <p:xfrm>
          <a:off x="1035676" y="2189945"/>
          <a:ext cx="10425442" cy="4145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02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Estructura lógica de planificación</a:t>
            </a:r>
          </a:p>
        </p:txBody>
      </p:sp>
      <p:graphicFrame>
        <p:nvGraphicFramePr>
          <p:cNvPr id="3" name="Diagrama 2"/>
          <p:cNvGraphicFramePr/>
          <p:nvPr/>
        </p:nvGraphicFramePr>
        <p:xfrm>
          <a:off x="422031" y="2274277"/>
          <a:ext cx="11368915" cy="443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801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3C1E25-BA23-4B5F-8A38-5D5C73C1B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s-US" sz="4900" b="0" dirty="0">
                <a:solidFill>
                  <a:schemeClr val="tx1"/>
                </a:solidFill>
              </a:rPr>
              <a:t>Modelos decisionales </a:t>
            </a: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4165B7-FCDE-5B0C-9D40-BF90BCCE05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1832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1050E-0993-B7AA-A955-ABD7DF55E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AE7B9-ED98-2722-9950-7434A8BC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s-EC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Ejercicio</a:t>
            </a:r>
            <a:r>
              <a:rPr lang="es-EC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La congestión vehicular es un problema común en muchas ciudades de América Latina, afectando la movilidad, la calidad del aire y la productividad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D8F4D26-14AD-6045-C06F-09108786B6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146193"/>
              </p:ext>
            </p:extLst>
          </p:nvPr>
        </p:nvGraphicFramePr>
        <p:xfrm>
          <a:off x="639732" y="185195"/>
          <a:ext cx="10426397" cy="5959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584">
                  <a:extLst>
                    <a:ext uri="{9D8B030D-6E8A-4147-A177-3AD203B41FA5}">
                      <a16:colId xmlns:a16="http://schemas.microsoft.com/office/drawing/2014/main" val="1001821238"/>
                    </a:ext>
                  </a:extLst>
                </a:gridCol>
                <a:gridCol w="4117918">
                  <a:extLst>
                    <a:ext uri="{9D8B030D-6E8A-4147-A177-3AD203B41FA5}">
                      <a16:colId xmlns:a16="http://schemas.microsoft.com/office/drawing/2014/main" val="3693118945"/>
                    </a:ext>
                  </a:extLst>
                </a:gridCol>
                <a:gridCol w="4806895">
                  <a:extLst>
                    <a:ext uri="{9D8B030D-6E8A-4147-A177-3AD203B41FA5}">
                      <a16:colId xmlns:a16="http://schemas.microsoft.com/office/drawing/2014/main" val="74499685"/>
                    </a:ext>
                  </a:extLst>
                </a:gridCol>
              </a:tblGrid>
              <a:tr h="201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S" sz="1600" kern="100" dirty="0">
                          <a:solidFill>
                            <a:schemeClr val="tx1"/>
                          </a:solidFill>
                          <a:effectLst/>
                        </a:rPr>
                        <a:t>Modelo  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S" sz="1600" kern="100" dirty="0">
                          <a:solidFill>
                            <a:schemeClr val="tx1"/>
                          </a:solidFill>
                          <a:effectLst/>
                        </a:rPr>
                        <a:t>Enfoque  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kern="100" dirty="0">
                          <a:solidFill>
                            <a:schemeClr val="tx1"/>
                          </a:solidFill>
                          <a:effectLst/>
                        </a:rPr>
                        <a:t>Solución propuesta</a:t>
                      </a:r>
                      <a:endParaRPr lang="es-EC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1655520455"/>
                  </a:ext>
                </a:extLst>
              </a:tr>
              <a:tr h="16480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Modelo Racional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El modelo racional asume que los tomadores de decisiones pueden analizar todas las opciones disponibles y elegir la mejor solución con base en un análisis lógico y exhaustivo.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Análisis de alternativas: restricciones vehiculares, inversión en transporte público, expansión de infraestructura vial</a:t>
                      </a:r>
                      <a:b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Evaluación de impactos: costos, beneficios y viabilidad de cada opción.</a:t>
                      </a:r>
                      <a:b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Implementación de la solución óptima: desarrollo de un sistema de transporte público eficiente con inversión en buses eléctricos y carriles exclusivos; restricción vehículo privado.</a:t>
                      </a: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1519836211"/>
                  </a:ext>
                </a:extLst>
              </a:tr>
              <a:tr h="1534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Racionalidad Limitada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Este modelo reconoce que los tomadores de decisiones tienen limitaciones de información, tiempo y recursos, por lo que optan por soluciones satisfactorias en lugar de óptimas. Se reconoce que no se puede eliminar completamente la congestión, pero se pueden mitigar sus efectos.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Se prioriza una solución viable en el corto plazo: promoción del uso de bicicletas y mejoras en semaforización.</a:t>
                      </a:r>
                      <a:b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Se adoptan políticas como incentivos fiscales para el uso de vehículos eléctricos.</a:t>
                      </a:r>
                      <a:b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Mejora parcial transporte público sin reorganización sistema. 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796836145"/>
                  </a:ext>
                </a:extLst>
              </a:tr>
              <a:tr h="12260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Modelo Incremental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US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El modelo incremental se basa en realizar pequeños cambios progresivos en lugar de reformas radicales.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Implementación de medidas graduales: mejora del transporte público existente antes de considerar su expansión.</a:t>
                      </a:r>
                      <a:b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Restricciones vehiculares parciales, como pico y placa progresivo.</a:t>
                      </a:r>
                      <a:b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 Prueba piloto de nuevos sistemas de movilidad antes de aplicarlos a gran escala.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4138006964"/>
                  </a:ext>
                </a:extLst>
              </a:tr>
              <a:tr h="11591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Modelo del Cubo de Basura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Este modelo asume que las decisiones se toman de manera caótica, con soluciones apareciendo antes de que los problemas sean claramente definidos.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kern="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0000"/>
                        </a:lnSpc>
                        <a:buFont typeface="Calibri" panose="020F0502020204030204" pitchFamily="34" charset="0"/>
                        <a:buNone/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-Proyectos como la creación de ciclovías surgen por oportunidades políticas más que por una planificación a largo plazo.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Plan de scooter </a:t>
                      </a:r>
                    </a:p>
                    <a:p>
                      <a:pPr marL="0" marR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s-EC" sz="1400" kern="100" dirty="0">
                          <a:solidFill>
                            <a:schemeClr val="tx1"/>
                          </a:solidFill>
                          <a:effectLst/>
                        </a:rPr>
                        <a:t>-Control buses</a:t>
                      </a:r>
                    </a:p>
                  </a:txBody>
                  <a:tcPr marL="36675" marR="36675" marT="0" marB="0"/>
                </a:tc>
                <a:extLst>
                  <a:ext uri="{0D108BD9-81ED-4DB2-BD59-A6C34878D82A}">
                    <a16:rowId xmlns:a16="http://schemas.microsoft.com/office/drawing/2014/main" val="2322957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207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solidFill>
                  <a:schemeClr val="tx2"/>
                </a:solidFill>
              </a:rPr>
              <a:t>Modelo incremental</a:t>
            </a: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2176531" y="2434107"/>
            <a:ext cx="0" cy="32712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176531" y="5718220"/>
            <a:ext cx="76500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3039415" y="3519156"/>
            <a:ext cx="2672368" cy="219906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/>
          <p:nvPr/>
        </p:nvCxnSpPr>
        <p:spPr>
          <a:xfrm rot="5400000" flipH="1" flipV="1">
            <a:off x="5016322" y="4604198"/>
            <a:ext cx="1390923" cy="837130"/>
          </a:xfrm>
          <a:prstGeom prst="bentConnector3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r 30"/>
          <p:cNvCxnSpPr/>
          <p:nvPr/>
        </p:nvCxnSpPr>
        <p:spPr>
          <a:xfrm flipV="1">
            <a:off x="6130349" y="3519156"/>
            <a:ext cx="1584101" cy="801705"/>
          </a:xfrm>
          <a:prstGeom prst="bentConnector3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3115175" y="2935050"/>
            <a:ext cx="2596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solidFill>
                  <a:schemeClr val="tx2"/>
                </a:solidFill>
              </a:rPr>
              <a:t>Modelo racional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744868" y="2935049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>
                <a:solidFill>
                  <a:schemeClr val="tx2"/>
                </a:solidFill>
              </a:rPr>
              <a:t>Modelo incremental</a:t>
            </a:r>
          </a:p>
        </p:txBody>
      </p:sp>
    </p:spTree>
    <p:extLst>
      <p:ext uri="{BB962C8B-B14F-4D97-AF65-F5344CB8AC3E}">
        <p14:creationId xmlns:p14="http://schemas.microsoft.com/office/powerpoint/2010/main" val="1533491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3C1E25-BA23-4B5F-8A38-5D5C73C1B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900" b="0" dirty="0" err="1">
                <a:solidFill>
                  <a:schemeClr val="tx1"/>
                </a:solidFill>
              </a:rPr>
              <a:t>Métodos</a:t>
            </a:r>
            <a:r>
              <a:rPr lang="en-US" sz="4900" b="0" dirty="0">
                <a:solidFill>
                  <a:schemeClr val="tx1"/>
                </a:solidFill>
              </a:rPr>
              <a:t> y </a:t>
            </a:r>
            <a:r>
              <a:rPr lang="en-US" sz="4900" b="0" dirty="0" err="1">
                <a:solidFill>
                  <a:schemeClr val="tx1"/>
                </a:solidFill>
              </a:rPr>
              <a:t>técnicas</a:t>
            </a:r>
            <a:br>
              <a:rPr lang="en-US" sz="4900" b="0" dirty="0">
                <a:solidFill>
                  <a:schemeClr val="tx1"/>
                </a:solidFill>
              </a:rPr>
            </a:br>
            <a:endParaRPr lang="en-US" sz="6600" b="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ADE88-2ECC-405C-9959-3C2E3C60A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200164"/>
          </a:xfr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427820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208;p68">
            <a:extLst>
              <a:ext uri="{FF2B5EF4-FFF2-40B4-BE49-F238E27FC236}">
                <a16:creationId xmlns:a16="http://schemas.microsoft.com/office/drawing/2014/main" id="{7A7F21E3-C391-4DDF-95E3-C66732B812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668867"/>
            <a:ext cx="10270067" cy="7641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dirty="0">
                <a:latin typeface="Raleway" pitchFamily="2" charset="0"/>
              </a:rPr>
              <a:t>No es política pública:</a:t>
            </a:r>
            <a:endParaRPr lang="es-419" dirty="0">
              <a:latin typeface="Raleway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663CD0C-37F2-1215-CB2C-AE98AB4311F8}"/>
              </a:ext>
            </a:extLst>
          </p:cNvPr>
          <p:cNvSpPr txBox="1"/>
          <p:nvPr/>
        </p:nvSpPr>
        <p:spPr>
          <a:xfrm>
            <a:off x="1319513" y="1862233"/>
            <a:ext cx="95606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_tradnl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Una declaración de intenciones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ES_tradnl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_tradnl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Responsabilidad Social de una Empresa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ES_tradnl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_tradnl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 conjunto de acciones incoherentes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ES_tradnl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_tradnl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Decisiones o acciones emprendidas por actores privados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s-ES_tradnl" sz="24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s-ES_tradnl" sz="24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Decisiones que no pasan de una estancia puramente legislativa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166C0F7C-B5BB-C158-84FB-78EF5D1E5F4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7F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971445-FB38-67D9-83EA-E1CAA4EB2789}"/>
              </a:ext>
            </a:extLst>
          </p:cNvPr>
          <p:cNvSpPr txBox="1"/>
          <p:nvPr/>
        </p:nvSpPr>
        <p:spPr>
          <a:xfrm>
            <a:off x="2355175" y="2352628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 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E6A543-40AF-ADE0-7961-B44639862088}"/>
              </a:ext>
            </a:extLst>
          </p:cNvPr>
          <p:cNvSpPr txBox="1"/>
          <p:nvPr/>
        </p:nvSpPr>
        <p:spPr>
          <a:xfrm rot="16200000">
            <a:off x="10376744" y="4656110"/>
            <a:ext cx="22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Árbol de problemas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41BAA8-4522-7640-38AE-D026ADF0A1B4}"/>
              </a:ext>
            </a:extLst>
          </p:cNvPr>
          <p:cNvSpPr txBox="1"/>
          <p:nvPr/>
        </p:nvSpPr>
        <p:spPr>
          <a:xfrm>
            <a:off x="5171375" y="2352627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 2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3F7BA8-549F-809D-C5E4-015C373B1BEF}"/>
              </a:ext>
            </a:extLst>
          </p:cNvPr>
          <p:cNvSpPr txBox="1"/>
          <p:nvPr/>
        </p:nvSpPr>
        <p:spPr>
          <a:xfrm>
            <a:off x="7987575" y="2352627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 3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4501CC-C873-ACB6-D88C-DD17DA67D598}"/>
              </a:ext>
            </a:extLst>
          </p:cNvPr>
          <p:cNvSpPr txBox="1"/>
          <p:nvPr/>
        </p:nvSpPr>
        <p:spPr>
          <a:xfrm>
            <a:off x="2320075" y="4548469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 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8A8E8-A426-C083-FAC0-6C43AB390FF3}"/>
              </a:ext>
            </a:extLst>
          </p:cNvPr>
          <p:cNvSpPr txBox="1"/>
          <p:nvPr/>
        </p:nvSpPr>
        <p:spPr>
          <a:xfrm>
            <a:off x="5186317" y="4532999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 2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E51069-618D-48D0-9106-8DACE5A1ACE2}"/>
              </a:ext>
            </a:extLst>
          </p:cNvPr>
          <p:cNvSpPr txBox="1"/>
          <p:nvPr/>
        </p:nvSpPr>
        <p:spPr>
          <a:xfrm>
            <a:off x="7987575" y="4532999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 3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F50D50D-837D-85E7-CF2F-858457D31D65}"/>
              </a:ext>
            </a:extLst>
          </p:cNvPr>
          <p:cNvSpPr txBox="1"/>
          <p:nvPr/>
        </p:nvSpPr>
        <p:spPr>
          <a:xfrm>
            <a:off x="2355504" y="1682792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 1.1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FB0BB2D-F597-3B3D-5B03-4F772877CB2F}"/>
              </a:ext>
            </a:extLst>
          </p:cNvPr>
          <p:cNvSpPr txBox="1"/>
          <p:nvPr/>
        </p:nvSpPr>
        <p:spPr>
          <a:xfrm>
            <a:off x="5171375" y="1698302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 2.1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F3296A5-F304-BCA3-C319-986CB0042FE2}"/>
              </a:ext>
            </a:extLst>
          </p:cNvPr>
          <p:cNvSpPr txBox="1"/>
          <p:nvPr/>
        </p:nvSpPr>
        <p:spPr>
          <a:xfrm>
            <a:off x="7987575" y="1682518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 3.1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7FEE904-0351-D516-0683-E73D6D70C6D8}"/>
              </a:ext>
            </a:extLst>
          </p:cNvPr>
          <p:cNvSpPr txBox="1"/>
          <p:nvPr/>
        </p:nvSpPr>
        <p:spPr>
          <a:xfrm>
            <a:off x="2320075" y="5215263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 1.1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9F72E0F-231F-1000-46F5-A23488627760}"/>
              </a:ext>
            </a:extLst>
          </p:cNvPr>
          <p:cNvSpPr txBox="1"/>
          <p:nvPr/>
        </p:nvSpPr>
        <p:spPr>
          <a:xfrm>
            <a:off x="5171375" y="5190368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 2.1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9006EE0-602B-F6A2-395A-C192E89813B5}"/>
              </a:ext>
            </a:extLst>
          </p:cNvPr>
          <p:cNvSpPr txBox="1"/>
          <p:nvPr/>
        </p:nvSpPr>
        <p:spPr>
          <a:xfrm>
            <a:off x="7987575" y="5190367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 3.1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2C540B9-92BF-B669-9C09-1C684B710305}"/>
              </a:ext>
            </a:extLst>
          </p:cNvPr>
          <p:cNvCxnSpPr>
            <a:cxnSpLocks/>
          </p:cNvCxnSpPr>
          <p:nvPr/>
        </p:nvCxnSpPr>
        <p:spPr>
          <a:xfrm>
            <a:off x="3152863" y="3022735"/>
            <a:ext cx="5745061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8090974C-FD24-1A55-5CF4-77F58E3E1BAB}"/>
              </a:ext>
            </a:extLst>
          </p:cNvPr>
          <p:cNvCxnSpPr>
            <a:cxnSpLocks/>
          </p:cNvCxnSpPr>
          <p:nvPr/>
        </p:nvCxnSpPr>
        <p:spPr>
          <a:xfrm flipV="1">
            <a:off x="3152862" y="2660404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0AFE3B02-7BDD-A3C9-9B43-D1BC6D1F3C84}"/>
              </a:ext>
            </a:extLst>
          </p:cNvPr>
          <p:cNvCxnSpPr>
            <a:cxnSpLocks/>
          </p:cNvCxnSpPr>
          <p:nvPr/>
        </p:nvCxnSpPr>
        <p:spPr>
          <a:xfrm flipV="1">
            <a:off x="3152862" y="1998684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8A72DB20-719A-CFA8-5DDC-62715791828A}"/>
              </a:ext>
            </a:extLst>
          </p:cNvPr>
          <p:cNvCxnSpPr>
            <a:cxnSpLocks/>
          </p:cNvCxnSpPr>
          <p:nvPr/>
        </p:nvCxnSpPr>
        <p:spPr>
          <a:xfrm flipV="1">
            <a:off x="6014906" y="2668793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A57841F3-7AE4-2A83-09B1-6D296E6D5096}"/>
              </a:ext>
            </a:extLst>
          </p:cNvPr>
          <p:cNvCxnSpPr>
            <a:cxnSpLocks/>
          </p:cNvCxnSpPr>
          <p:nvPr/>
        </p:nvCxnSpPr>
        <p:spPr>
          <a:xfrm flipV="1">
            <a:off x="6026091" y="1998684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FE32E1F2-B607-BCAF-09EC-F7373B82C495}"/>
              </a:ext>
            </a:extLst>
          </p:cNvPr>
          <p:cNvCxnSpPr>
            <a:cxnSpLocks/>
          </p:cNvCxnSpPr>
          <p:nvPr/>
        </p:nvCxnSpPr>
        <p:spPr>
          <a:xfrm flipV="1">
            <a:off x="8897923" y="2668793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A6F7856A-94C7-36F5-E61F-0FB5ECBAF226}"/>
              </a:ext>
            </a:extLst>
          </p:cNvPr>
          <p:cNvCxnSpPr>
            <a:cxnSpLocks/>
          </p:cNvCxnSpPr>
          <p:nvPr/>
        </p:nvCxnSpPr>
        <p:spPr>
          <a:xfrm flipV="1">
            <a:off x="8897923" y="1998684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377DA05-9B4D-7579-E4FB-BB36AF2D2AE9}"/>
              </a:ext>
            </a:extLst>
          </p:cNvPr>
          <p:cNvCxnSpPr/>
          <p:nvPr/>
        </p:nvCxnSpPr>
        <p:spPr>
          <a:xfrm>
            <a:off x="6014906" y="3022735"/>
            <a:ext cx="0" cy="40626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CA12E7E-02F7-CD86-4805-6FB8E9916D14}"/>
              </a:ext>
            </a:extLst>
          </p:cNvPr>
          <p:cNvCxnSpPr/>
          <p:nvPr/>
        </p:nvCxnSpPr>
        <p:spPr>
          <a:xfrm>
            <a:off x="6012808" y="3782942"/>
            <a:ext cx="0" cy="40626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467F553-FCC7-1B46-9DE9-620453E2B562}"/>
              </a:ext>
            </a:extLst>
          </p:cNvPr>
          <p:cNvCxnSpPr>
            <a:cxnSpLocks/>
          </p:cNvCxnSpPr>
          <p:nvPr/>
        </p:nvCxnSpPr>
        <p:spPr>
          <a:xfrm>
            <a:off x="3140278" y="4184913"/>
            <a:ext cx="5745061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9C4F00CC-CBC7-7822-8045-C32CF8733A9B}"/>
              </a:ext>
            </a:extLst>
          </p:cNvPr>
          <p:cNvCxnSpPr>
            <a:cxnSpLocks/>
          </p:cNvCxnSpPr>
          <p:nvPr/>
        </p:nvCxnSpPr>
        <p:spPr>
          <a:xfrm>
            <a:off x="3134685" y="4214018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25E8C98-3F34-8CF3-C663-5988D8BE43C7}"/>
              </a:ext>
            </a:extLst>
          </p:cNvPr>
          <p:cNvCxnSpPr>
            <a:cxnSpLocks/>
          </p:cNvCxnSpPr>
          <p:nvPr/>
        </p:nvCxnSpPr>
        <p:spPr>
          <a:xfrm>
            <a:off x="6008614" y="4191748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C367604-D51A-7E96-9C61-72A955B8A427}"/>
              </a:ext>
            </a:extLst>
          </p:cNvPr>
          <p:cNvCxnSpPr>
            <a:cxnSpLocks/>
          </p:cNvCxnSpPr>
          <p:nvPr/>
        </p:nvCxnSpPr>
        <p:spPr>
          <a:xfrm>
            <a:off x="8885338" y="4184913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D582F79B-BC89-725F-AD00-53501815A38F}"/>
              </a:ext>
            </a:extLst>
          </p:cNvPr>
          <p:cNvCxnSpPr>
            <a:cxnSpLocks/>
          </p:cNvCxnSpPr>
          <p:nvPr/>
        </p:nvCxnSpPr>
        <p:spPr>
          <a:xfrm>
            <a:off x="3134685" y="4874012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ACC20267-5EC4-A62F-EC9B-937AB59777E6}"/>
              </a:ext>
            </a:extLst>
          </p:cNvPr>
          <p:cNvCxnSpPr>
            <a:cxnSpLocks/>
          </p:cNvCxnSpPr>
          <p:nvPr/>
        </p:nvCxnSpPr>
        <p:spPr>
          <a:xfrm>
            <a:off x="6025392" y="4851742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A14EB75D-C2AA-898B-5CFB-8E2C056826D6}"/>
              </a:ext>
            </a:extLst>
          </p:cNvPr>
          <p:cNvCxnSpPr>
            <a:cxnSpLocks/>
          </p:cNvCxnSpPr>
          <p:nvPr/>
        </p:nvCxnSpPr>
        <p:spPr>
          <a:xfrm>
            <a:off x="8885338" y="4844907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FFB0FB22-1051-2940-275A-4A2CD09919E0}"/>
              </a:ext>
            </a:extLst>
          </p:cNvPr>
          <p:cNvCxnSpPr>
            <a:cxnSpLocks/>
          </p:cNvCxnSpPr>
          <p:nvPr/>
        </p:nvCxnSpPr>
        <p:spPr>
          <a:xfrm flipV="1">
            <a:off x="2020496" y="1776475"/>
            <a:ext cx="0" cy="883929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0FFAD4DE-1F5F-879D-5BCD-3638307C51EC}"/>
              </a:ext>
            </a:extLst>
          </p:cNvPr>
          <p:cNvCxnSpPr>
            <a:cxnSpLocks/>
          </p:cNvCxnSpPr>
          <p:nvPr/>
        </p:nvCxnSpPr>
        <p:spPr>
          <a:xfrm flipH="1">
            <a:off x="2037574" y="4555269"/>
            <a:ext cx="0" cy="883929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>
            <a:extLst>
              <a:ext uri="{FF2B5EF4-FFF2-40B4-BE49-F238E27FC236}">
                <a16:creationId xmlns:a16="http://schemas.microsoft.com/office/drawing/2014/main" id="{C9F76649-35EA-ACF9-D04E-BA5DF941F849}"/>
              </a:ext>
            </a:extLst>
          </p:cNvPr>
          <p:cNvSpPr txBox="1"/>
          <p:nvPr/>
        </p:nvSpPr>
        <p:spPr>
          <a:xfrm rot="16200000">
            <a:off x="1544959" y="2140207"/>
            <a:ext cx="602965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efectos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54E6C00B-C3AD-AE72-F69E-B000F1662B3B}"/>
              </a:ext>
            </a:extLst>
          </p:cNvPr>
          <p:cNvSpPr txBox="1"/>
          <p:nvPr/>
        </p:nvSpPr>
        <p:spPr>
          <a:xfrm rot="16200000">
            <a:off x="1581363" y="4874122"/>
            <a:ext cx="602965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causas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471C31A-4654-740B-B3A6-B2ECEC464307}"/>
              </a:ext>
            </a:extLst>
          </p:cNvPr>
          <p:cNvSpPr/>
          <p:nvPr/>
        </p:nvSpPr>
        <p:spPr>
          <a:xfrm>
            <a:off x="11312160" y="5909227"/>
            <a:ext cx="360000" cy="360000"/>
          </a:xfrm>
          <a:prstGeom prst="rect">
            <a:avLst/>
          </a:prstGeom>
          <a:solidFill>
            <a:srgbClr val="16D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4EA8FA-87C5-52AC-2F79-B44A5C8D4250}"/>
              </a:ext>
            </a:extLst>
          </p:cNvPr>
          <p:cNvSpPr txBox="1"/>
          <p:nvPr/>
        </p:nvSpPr>
        <p:spPr>
          <a:xfrm>
            <a:off x="4700795" y="3416318"/>
            <a:ext cx="2615639" cy="353943"/>
          </a:xfrm>
          <a:prstGeom prst="rect">
            <a:avLst/>
          </a:prstGeom>
          <a:solidFill>
            <a:srgbClr val="16D0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PROBLEMA CENTRAL</a:t>
            </a:r>
            <a:endParaRPr kumimoji="0" lang="es-EC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74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8A6C84-7064-568A-9FCE-CA7C055A7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" y="1088960"/>
            <a:ext cx="11554582" cy="36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89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166C0F7C-B5BB-C158-84FB-78EF5D1E5F4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7F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971445-FB38-67D9-83EA-E1CAA4EB2789}"/>
              </a:ext>
            </a:extLst>
          </p:cNvPr>
          <p:cNvSpPr txBox="1"/>
          <p:nvPr/>
        </p:nvSpPr>
        <p:spPr>
          <a:xfrm>
            <a:off x="2355175" y="2352628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E6A543-40AF-ADE0-7961-B44639862088}"/>
              </a:ext>
            </a:extLst>
          </p:cNvPr>
          <p:cNvSpPr txBox="1"/>
          <p:nvPr/>
        </p:nvSpPr>
        <p:spPr>
          <a:xfrm rot="16200000">
            <a:off x="10391686" y="4723462"/>
            <a:ext cx="225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Árbol de objetivos</a:t>
            </a: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41BAA8-4522-7640-38AE-D026ADF0A1B4}"/>
              </a:ext>
            </a:extLst>
          </p:cNvPr>
          <p:cNvSpPr txBox="1"/>
          <p:nvPr/>
        </p:nvSpPr>
        <p:spPr>
          <a:xfrm>
            <a:off x="5171375" y="2352627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2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C3F7BA8-549F-809D-C5E4-015C373B1BEF}"/>
              </a:ext>
            </a:extLst>
          </p:cNvPr>
          <p:cNvSpPr txBox="1"/>
          <p:nvPr/>
        </p:nvSpPr>
        <p:spPr>
          <a:xfrm>
            <a:off x="7987575" y="2352627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3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4501CC-C873-ACB6-D88C-DD17DA67D598}"/>
              </a:ext>
            </a:extLst>
          </p:cNvPr>
          <p:cNvSpPr txBox="1"/>
          <p:nvPr/>
        </p:nvSpPr>
        <p:spPr>
          <a:xfrm>
            <a:off x="2320075" y="4548469"/>
            <a:ext cx="1715026" cy="523220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Medio/ Componente1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FD8A8E8-A426-C083-FAC0-6C43AB390FF3}"/>
              </a:ext>
            </a:extLst>
          </p:cNvPr>
          <p:cNvSpPr txBox="1"/>
          <p:nvPr/>
        </p:nvSpPr>
        <p:spPr>
          <a:xfrm>
            <a:off x="5186317" y="4532999"/>
            <a:ext cx="1715026" cy="523220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Medio/ Componente  2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5E51069-618D-48D0-9106-8DACE5A1ACE2}"/>
              </a:ext>
            </a:extLst>
          </p:cNvPr>
          <p:cNvSpPr txBox="1"/>
          <p:nvPr/>
        </p:nvSpPr>
        <p:spPr>
          <a:xfrm>
            <a:off x="7987575" y="4532999"/>
            <a:ext cx="1715026" cy="523220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Medio/ Componente  3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7FEE904-0351-D516-0683-E73D6D70C6D8}"/>
              </a:ext>
            </a:extLst>
          </p:cNvPr>
          <p:cNvSpPr txBox="1"/>
          <p:nvPr/>
        </p:nvSpPr>
        <p:spPr>
          <a:xfrm>
            <a:off x="2320075" y="5215263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 1.1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9F72E0F-231F-1000-46F5-A23488627760}"/>
              </a:ext>
            </a:extLst>
          </p:cNvPr>
          <p:cNvSpPr txBox="1"/>
          <p:nvPr/>
        </p:nvSpPr>
        <p:spPr>
          <a:xfrm>
            <a:off x="5171375" y="5190368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 2.1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9006EE0-602B-F6A2-395A-C192E89813B5}"/>
              </a:ext>
            </a:extLst>
          </p:cNvPr>
          <p:cNvSpPr txBox="1"/>
          <p:nvPr/>
        </p:nvSpPr>
        <p:spPr>
          <a:xfrm>
            <a:off x="7987575" y="5190367"/>
            <a:ext cx="1715026" cy="307777"/>
          </a:xfrm>
          <a:prstGeom prst="rect">
            <a:avLst/>
          </a:prstGeom>
          <a:noFill/>
          <a:ln w="9525">
            <a:solidFill>
              <a:srgbClr val="16D0C5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 3.1</a:t>
            </a:r>
            <a:endParaRPr kumimoji="0" lang="es-EC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2C540B9-92BF-B669-9C09-1C684B710305}"/>
              </a:ext>
            </a:extLst>
          </p:cNvPr>
          <p:cNvCxnSpPr>
            <a:cxnSpLocks/>
          </p:cNvCxnSpPr>
          <p:nvPr/>
        </p:nvCxnSpPr>
        <p:spPr>
          <a:xfrm>
            <a:off x="3152863" y="3022735"/>
            <a:ext cx="5745061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8090974C-FD24-1A55-5CF4-77F58E3E1BAB}"/>
              </a:ext>
            </a:extLst>
          </p:cNvPr>
          <p:cNvCxnSpPr>
            <a:cxnSpLocks/>
          </p:cNvCxnSpPr>
          <p:nvPr/>
        </p:nvCxnSpPr>
        <p:spPr>
          <a:xfrm flipV="1">
            <a:off x="3152862" y="2660404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8A72DB20-719A-CFA8-5DDC-62715791828A}"/>
              </a:ext>
            </a:extLst>
          </p:cNvPr>
          <p:cNvCxnSpPr>
            <a:cxnSpLocks/>
          </p:cNvCxnSpPr>
          <p:nvPr/>
        </p:nvCxnSpPr>
        <p:spPr>
          <a:xfrm flipV="1">
            <a:off x="6014906" y="2668793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FE32E1F2-B607-BCAF-09EC-F7373B82C495}"/>
              </a:ext>
            </a:extLst>
          </p:cNvPr>
          <p:cNvCxnSpPr>
            <a:cxnSpLocks/>
          </p:cNvCxnSpPr>
          <p:nvPr/>
        </p:nvCxnSpPr>
        <p:spPr>
          <a:xfrm flipV="1">
            <a:off x="8897923" y="2668793"/>
            <a:ext cx="0" cy="35394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377DA05-9B4D-7579-E4FB-BB36AF2D2AE9}"/>
              </a:ext>
            </a:extLst>
          </p:cNvPr>
          <p:cNvCxnSpPr/>
          <p:nvPr/>
        </p:nvCxnSpPr>
        <p:spPr>
          <a:xfrm>
            <a:off x="6014906" y="3022735"/>
            <a:ext cx="0" cy="40626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FCA12E7E-02F7-CD86-4805-6FB8E9916D14}"/>
              </a:ext>
            </a:extLst>
          </p:cNvPr>
          <p:cNvCxnSpPr/>
          <p:nvPr/>
        </p:nvCxnSpPr>
        <p:spPr>
          <a:xfrm>
            <a:off x="6012808" y="3782942"/>
            <a:ext cx="0" cy="406264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1467F553-FCC7-1B46-9DE9-620453E2B562}"/>
              </a:ext>
            </a:extLst>
          </p:cNvPr>
          <p:cNvCxnSpPr>
            <a:cxnSpLocks/>
          </p:cNvCxnSpPr>
          <p:nvPr/>
        </p:nvCxnSpPr>
        <p:spPr>
          <a:xfrm>
            <a:off x="3140278" y="4184913"/>
            <a:ext cx="5745061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9C4F00CC-CBC7-7822-8045-C32CF8733A9B}"/>
              </a:ext>
            </a:extLst>
          </p:cNvPr>
          <p:cNvCxnSpPr>
            <a:cxnSpLocks/>
          </p:cNvCxnSpPr>
          <p:nvPr/>
        </p:nvCxnSpPr>
        <p:spPr>
          <a:xfrm>
            <a:off x="3134685" y="4214018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625E8C98-3F34-8CF3-C663-5988D8BE43C7}"/>
              </a:ext>
            </a:extLst>
          </p:cNvPr>
          <p:cNvCxnSpPr>
            <a:cxnSpLocks/>
          </p:cNvCxnSpPr>
          <p:nvPr/>
        </p:nvCxnSpPr>
        <p:spPr>
          <a:xfrm>
            <a:off x="6008614" y="4191748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C367604-D51A-7E96-9C61-72A955B8A427}"/>
              </a:ext>
            </a:extLst>
          </p:cNvPr>
          <p:cNvCxnSpPr>
            <a:cxnSpLocks/>
          </p:cNvCxnSpPr>
          <p:nvPr/>
        </p:nvCxnSpPr>
        <p:spPr>
          <a:xfrm>
            <a:off x="8885338" y="4184913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D582F79B-BC89-725F-AD00-53501815A38F}"/>
              </a:ext>
            </a:extLst>
          </p:cNvPr>
          <p:cNvCxnSpPr>
            <a:cxnSpLocks/>
          </p:cNvCxnSpPr>
          <p:nvPr/>
        </p:nvCxnSpPr>
        <p:spPr>
          <a:xfrm>
            <a:off x="3134685" y="4874012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ACC20267-5EC4-A62F-EC9B-937AB59777E6}"/>
              </a:ext>
            </a:extLst>
          </p:cNvPr>
          <p:cNvCxnSpPr>
            <a:cxnSpLocks/>
          </p:cNvCxnSpPr>
          <p:nvPr/>
        </p:nvCxnSpPr>
        <p:spPr>
          <a:xfrm>
            <a:off x="6025392" y="4851742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A14EB75D-C2AA-898B-5CFB-8E2C056826D6}"/>
              </a:ext>
            </a:extLst>
          </p:cNvPr>
          <p:cNvCxnSpPr>
            <a:cxnSpLocks/>
          </p:cNvCxnSpPr>
          <p:nvPr/>
        </p:nvCxnSpPr>
        <p:spPr>
          <a:xfrm>
            <a:off x="8885338" y="4844907"/>
            <a:ext cx="0" cy="34125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66FEC72A-2225-9BF0-5595-5565A8696BE5}"/>
              </a:ext>
            </a:extLst>
          </p:cNvPr>
          <p:cNvCxnSpPr>
            <a:cxnSpLocks/>
          </p:cNvCxnSpPr>
          <p:nvPr/>
        </p:nvCxnSpPr>
        <p:spPr>
          <a:xfrm flipV="1">
            <a:off x="2051688" y="1709506"/>
            <a:ext cx="0" cy="883929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F6F2A541-5F58-78E6-A00E-1ED65061F96C}"/>
              </a:ext>
            </a:extLst>
          </p:cNvPr>
          <p:cNvCxnSpPr>
            <a:cxnSpLocks/>
          </p:cNvCxnSpPr>
          <p:nvPr/>
        </p:nvCxnSpPr>
        <p:spPr>
          <a:xfrm flipH="1">
            <a:off x="2043743" y="4555269"/>
            <a:ext cx="0" cy="883929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A561045-0AFB-006C-D956-B069837D3650}"/>
              </a:ext>
            </a:extLst>
          </p:cNvPr>
          <p:cNvSpPr txBox="1"/>
          <p:nvPr/>
        </p:nvSpPr>
        <p:spPr>
          <a:xfrm rot="16200000">
            <a:off x="1566626" y="2073238"/>
            <a:ext cx="602965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fines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97D305-BE1B-6F95-72EA-7480DB3A1566}"/>
              </a:ext>
            </a:extLst>
          </p:cNvPr>
          <p:cNvSpPr txBox="1"/>
          <p:nvPr/>
        </p:nvSpPr>
        <p:spPr>
          <a:xfrm rot="16200000">
            <a:off x="1587532" y="4874122"/>
            <a:ext cx="602965" cy="24622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medios</a:t>
            </a:r>
            <a:endParaRPr kumimoji="0" lang="es-EC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0503245-913C-F98E-106D-9C0FAF0673D5}"/>
              </a:ext>
            </a:extLst>
          </p:cNvPr>
          <p:cNvSpPr/>
          <p:nvPr/>
        </p:nvSpPr>
        <p:spPr>
          <a:xfrm>
            <a:off x="11312160" y="5909227"/>
            <a:ext cx="360000" cy="360000"/>
          </a:xfrm>
          <a:prstGeom prst="rect">
            <a:avLst/>
          </a:prstGeom>
          <a:solidFill>
            <a:srgbClr val="16D0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4EA8FA-87C5-52AC-2F79-B44A5C8D4250}"/>
              </a:ext>
            </a:extLst>
          </p:cNvPr>
          <p:cNvSpPr txBox="1"/>
          <p:nvPr/>
        </p:nvSpPr>
        <p:spPr>
          <a:xfrm>
            <a:off x="4700795" y="3416318"/>
            <a:ext cx="2615639" cy="353943"/>
          </a:xfrm>
          <a:prstGeom prst="rect">
            <a:avLst/>
          </a:prstGeom>
          <a:solidFill>
            <a:srgbClr val="16D0C5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OBJETIVO CENTRAL</a:t>
            </a:r>
            <a:endParaRPr kumimoji="0" lang="es-EC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25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E46CF-EA8B-145B-C16D-876DDE094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5230CB-9FC3-500E-464D-CFB7E14E9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>
                <a:solidFill>
                  <a:schemeClr val="tx1"/>
                </a:solidFill>
              </a:rPr>
              <a:t>Implementación</a:t>
            </a:r>
            <a:r>
              <a:rPr lang="en-US" sz="4000" dirty="0">
                <a:solidFill>
                  <a:schemeClr val="tx1"/>
                </a:solidFill>
              </a:rPr>
              <a:t> de las </a:t>
            </a:r>
            <a:r>
              <a:rPr lang="en-US" sz="4000" dirty="0" err="1">
                <a:solidFill>
                  <a:schemeClr val="tx1"/>
                </a:solidFill>
              </a:rPr>
              <a:t>políticas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públicas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3BCE12-74F0-CB87-6EC2-D936E85A23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27764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962400" y="5995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Definición de implementación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0ABB8E1-FD45-48F1-BEC4-3C0D83EE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400" y="2450556"/>
            <a:ext cx="9787662" cy="3868182"/>
          </a:xfrm>
        </p:spPr>
        <p:txBody>
          <a:bodyPr anchor="t">
            <a:normAutofit/>
          </a:bodyPr>
          <a:lstStyle/>
          <a:p>
            <a:r>
              <a:rPr lang="es-MX" sz="1600" i="1" dirty="0"/>
              <a:t>“Conjunto de procesos que, tras la fase de programación, tienden a la </a:t>
            </a:r>
            <a:r>
              <a:rPr lang="es-MX" sz="1600" b="1" i="1" dirty="0"/>
              <a:t>realización concreta de los objetivos </a:t>
            </a:r>
            <a:r>
              <a:rPr lang="es-MX" sz="1600" i="1" dirty="0"/>
              <a:t>de una política pública” </a:t>
            </a:r>
            <a:r>
              <a:rPr lang="es-MX" sz="1600" dirty="0"/>
              <a:t>(</a:t>
            </a:r>
            <a:r>
              <a:rPr lang="es-MX" sz="1600" dirty="0" err="1"/>
              <a:t>Subirats</a:t>
            </a:r>
            <a:r>
              <a:rPr lang="es-MX" sz="1600" dirty="0"/>
              <a:t>, et. al., 2012: 183)</a:t>
            </a:r>
          </a:p>
          <a:p>
            <a:r>
              <a:rPr lang="es-MX" sz="1600" dirty="0">
                <a:latin typeface="+mj-lt"/>
              </a:rPr>
              <a:t>Conjunto de </a:t>
            </a:r>
            <a:r>
              <a:rPr lang="es-MX" sz="1600" b="1" dirty="0">
                <a:latin typeface="+mj-lt"/>
              </a:rPr>
              <a:t>decisiones y acciones</a:t>
            </a:r>
            <a:r>
              <a:rPr lang="es-EC" sz="1600" dirty="0">
                <a:latin typeface="+mj-lt"/>
              </a:rPr>
              <a:t>:</a:t>
            </a:r>
          </a:p>
          <a:p>
            <a:pPr marL="620713" indent="-174625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Enmarcadas por un </a:t>
            </a:r>
            <a:r>
              <a:rPr lang="es-MX" sz="1600" b="1" dirty="0">
                <a:latin typeface="+mj-lt"/>
              </a:rPr>
              <a:t>Programa de actuación Político-Administrativo (PPA) </a:t>
            </a:r>
            <a:r>
              <a:rPr lang="es-MX" sz="1600" dirty="0">
                <a:latin typeface="+mj-lt"/>
              </a:rPr>
              <a:t>a través de un conjunto de normas legislativas y reglamentarias que regula las reglas institucionales específicas a la política en cuestión. </a:t>
            </a:r>
          </a:p>
          <a:p>
            <a:pPr marL="620713" indent="-174625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Que constituyen una </a:t>
            </a:r>
            <a:r>
              <a:rPr lang="es-MX" sz="1600" b="1" dirty="0">
                <a:latin typeface="+mj-lt"/>
              </a:rPr>
              <a:t>red de acción pública </a:t>
            </a:r>
            <a:r>
              <a:rPr lang="es-MX" sz="1600" dirty="0">
                <a:latin typeface="+mj-lt"/>
              </a:rPr>
              <a:t>que estructura las relaciones entre la administración competente, con otros organismos implicados, grupos objetivos, </a:t>
            </a:r>
            <a:r>
              <a:rPr lang="es-EC" sz="1600" dirty="0">
                <a:latin typeface="+mj-lt"/>
              </a:rPr>
              <a:t>beneficiarios.</a:t>
            </a:r>
          </a:p>
          <a:p>
            <a:pPr marL="620713" indent="-174625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Que concibe una </a:t>
            </a:r>
            <a:r>
              <a:rPr lang="es-MX" sz="1600" b="1" dirty="0">
                <a:latin typeface="+mj-lt"/>
              </a:rPr>
              <a:t>estrategia de implementación </a:t>
            </a:r>
            <a:r>
              <a:rPr lang="es-MX" sz="1600" dirty="0">
                <a:latin typeface="+mj-lt"/>
              </a:rPr>
              <a:t>bajo la forma de </a:t>
            </a:r>
            <a:r>
              <a:rPr lang="es-MX" sz="1600" b="1" dirty="0">
                <a:latin typeface="+mj-lt"/>
              </a:rPr>
              <a:t>planes de </a:t>
            </a:r>
            <a:r>
              <a:rPr lang="es-EC" sz="1600" b="1" dirty="0">
                <a:latin typeface="+mj-lt"/>
              </a:rPr>
              <a:t>acción.</a:t>
            </a:r>
          </a:p>
          <a:p>
            <a:pPr marL="620713" indent="-174625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Que supone </a:t>
            </a:r>
            <a:r>
              <a:rPr lang="es-MX" sz="1600" b="1" dirty="0">
                <a:latin typeface="+mj-lt"/>
              </a:rPr>
              <a:t>acciones concretas </a:t>
            </a:r>
            <a:r>
              <a:rPr lang="es-MX" sz="1600" dirty="0">
                <a:latin typeface="+mj-lt"/>
              </a:rPr>
              <a:t>destinadas a los grupos objetivos.</a:t>
            </a:r>
          </a:p>
          <a:p>
            <a:pPr marL="620713" indent="-174625">
              <a:buFont typeface="Arial" panose="020B0604020202020204" pitchFamily="34" charset="0"/>
              <a:buChar char="•"/>
            </a:pPr>
            <a:r>
              <a:rPr lang="es-MX" sz="1600" dirty="0">
                <a:latin typeface="+mj-lt"/>
              </a:rPr>
              <a:t>Realizadas con la intención de </a:t>
            </a:r>
            <a:r>
              <a:rPr lang="es-MX" sz="1600" b="1" dirty="0">
                <a:latin typeface="+mj-lt"/>
              </a:rPr>
              <a:t>crear, influenciar o controlar.</a:t>
            </a:r>
          </a:p>
          <a:p>
            <a:pPr marL="620713" indent="-174625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12683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962400" y="5995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Implementación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62400" y="2247873"/>
            <a:ext cx="5803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Proceso de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implementación de la política pública</a:t>
            </a:r>
            <a:endParaRPr kumimoji="0" lang="es-EC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489097" y="2785730"/>
          <a:ext cx="11153553" cy="385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641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Contiene.. al menos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Que se quiere alcanzar (objetivo) </a:t>
            </a:r>
          </a:p>
          <a:p>
            <a:r>
              <a:rPr lang="es-EC" dirty="0"/>
              <a:t> Cuánto se quiere lograr (cantidad y calidad) </a:t>
            </a:r>
          </a:p>
          <a:p>
            <a:r>
              <a:rPr lang="es-EC" dirty="0"/>
              <a:t> Cuándo se quiere lograr (en cuánto tiempo) </a:t>
            </a:r>
          </a:p>
          <a:p>
            <a:r>
              <a:rPr lang="es-EC" dirty="0"/>
              <a:t>En dónde se quiere realizar el programa (lugar) </a:t>
            </a:r>
          </a:p>
          <a:p>
            <a:r>
              <a:rPr lang="es-EC" dirty="0"/>
              <a:t> Con quién y con qué se desea lograrlo (personal, recursos financieros) </a:t>
            </a:r>
          </a:p>
          <a:p>
            <a:r>
              <a:rPr lang="es-EC" dirty="0"/>
              <a:t> Cómo saber si se está alcanzando el objetivo (evaluando el proceso) </a:t>
            </a:r>
          </a:p>
          <a:p>
            <a:r>
              <a:rPr lang="es-EC" dirty="0"/>
              <a:t> Cómo determinar si se logró el objetivo (evaluación de resultados)</a:t>
            </a:r>
          </a:p>
        </p:txBody>
      </p:sp>
    </p:spTree>
    <p:extLst>
      <p:ext uri="{BB962C8B-B14F-4D97-AF65-F5344CB8AC3E}">
        <p14:creationId xmlns:p14="http://schemas.microsoft.com/office/powerpoint/2010/main" val="2853844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B5398-2074-741B-6C03-3464B6419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34BAC7-6EEE-D76A-A25D-E3F68B5D1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62" t="12917" r="22657" b="10972"/>
          <a:stretch>
            <a:fillRect/>
          </a:stretch>
        </p:blipFill>
        <p:spPr>
          <a:xfrm>
            <a:off x="2762250" y="104776"/>
            <a:ext cx="75914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E47CD-0ACD-0985-ED8D-4498CA6EB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>
            <a:extLst>
              <a:ext uri="{FF2B5EF4-FFF2-40B4-BE49-F238E27FC236}">
                <a16:creationId xmlns:a16="http://schemas.microsoft.com/office/drawing/2014/main" id="{B344C1E8-6F06-9058-D347-57D167465489}"/>
              </a:ext>
            </a:extLst>
          </p:cNvPr>
          <p:cNvSpPr txBox="1">
            <a:spLocks/>
          </p:cNvSpPr>
          <p:nvPr/>
        </p:nvSpPr>
        <p:spPr>
          <a:xfrm>
            <a:off x="2005650" y="0"/>
            <a:ext cx="8180700" cy="69924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Instrumentos de intervención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79887F2-82A5-A937-0121-6C5B91B36F9B}"/>
              </a:ext>
            </a:extLst>
          </p:cNvPr>
          <p:cNvGraphicFramePr>
            <a:graphicFrameLocks noGrp="1"/>
          </p:cNvGraphicFramePr>
          <p:nvPr/>
        </p:nvGraphicFramePr>
        <p:xfrm>
          <a:off x="808304" y="959223"/>
          <a:ext cx="10218284" cy="5701553"/>
        </p:xfrm>
        <a:graphic>
          <a:graphicData uri="http://schemas.openxmlformats.org/drawingml/2006/table">
            <a:tbl>
              <a:tblPr firstRow="1" firstCol="1" bandRow="1"/>
              <a:tblGrid>
                <a:gridCol w="2203837">
                  <a:extLst>
                    <a:ext uri="{9D8B030D-6E8A-4147-A177-3AD203B41FA5}">
                      <a16:colId xmlns:a16="http://schemas.microsoft.com/office/drawing/2014/main" val="1178551364"/>
                    </a:ext>
                  </a:extLst>
                </a:gridCol>
                <a:gridCol w="5862918">
                  <a:extLst>
                    <a:ext uri="{9D8B030D-6E8A-4147-A177-3AD203B41FA5}">
                      <a16:colId xmlns:a16="http://schemas.microsoft.com/office/drawing/2014/main" val="1027428605"/>
                    </a:ext>
                  </a:extLst>
                </a:gridCol>
                <a:gridCol w="2151529">
                  <a:extLst>
                    <a:ext uri="{9D8B030D-6E8A-4147-A177-3AD203B41FA5}">
                      <a16:colId xmlns:a16="http://schemas.microsoft.com/office/drawing/2014/main" val="626477520"/>
                    </a:ext>
                  </a:extLst>
                </a:gridCol>
              </a:tblGrid>
              <a:tr h="27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 de instrumento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Actos formales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87365"/>
                  </a:ext>
                </a:extLst>
              </a:tr>
              <a:tr h="12052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prescriptivos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 el medio de acción tradicional del Estado y para su implementación es necesario prever las disposiciones de sanción y los medios administrativos de coerción que aseguren su cumplimiento.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Leyes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Ordenanzas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Acuerdos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Resoluciones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25809"/>
                  </a:ext>
                </a:extLst>
              </a:tr>
              <a:tr h="8068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incentivos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estos instrumentos no se pretende obligar a un comportamiento mediante el miedo a la sanción, sino a inducir a una conducta mediante la recompensa. La sanción no es jurídica, sino que puede ser moral, económica o de hecho.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Sensibilización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478946"/>
                  </a:ext>
                </a:extLst>
              </a:tr>
              <a:tr h="8007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de coordinación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Buscan desarrollar mecanismos de coordinación entre el conjunto de PP. La planificación y los estudios de impacto son los principales instrumentos a disposición del Estado para esta función.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Articulación multinivel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Cooperación público-privado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Publico-comunitario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714013"/>
                  </a:ext>
                </a:extLst>
              </a:tr>
              <a:tr h="9113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de organización y procedimiento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instrumentos de organización definen el marco en el cual se va a desarrollar el proceso de la política pública.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Los instrumentos de procedimiento definen el proceso formal de decisión y de administración.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o adecuación de estructura institucional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Definición de titularidad en la PP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2136"/>
                  </a:ext>
                </a:extLst>
              </a:tr>
              <a:tr h="8234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materiales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EI Estado tiene la posibilidad de proporcionar directamente los bienes y servicios como, por ejemplo, la educación o la salud.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Planes y proyectos de intervención concretos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POAS, Fondos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Recursos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42237"/>
                  </a:ext>
                </a:extLst>
              </a:tr>
              <a:tr h="8247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Instrumentos de delegación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Tendencia a considerar que las instituciones públicas deben colaborar con organizaciones privadas, paraestatales o con organizaciones no gubernamentales en la consecución de sus objetivos en términos de políticas públicas, particularmente en su ejecución.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Delegaciones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Concesiones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Alianzas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02" marR="38702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338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7538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3C1E25-BA23-4B5F-8A38-5D5C73C1B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 err="1">
                <a:solidFill>
                  <a:schemeClr val="tx1"/>
                </a:solidFill>
              </a:rPr>
              <a:t>Evaluación</a:t>
            </a:r>
            <a:r>
              <a:rPr lang="en-US" sz="4000" dirty="0">
                <a:solidFill>
                  <a:schemeClr val="tx1"/>
                </a:solidFill>
              </a:rPr>
              <a:t> de las </a:t>
            </a:r>
            <a:r>
              <a:rPr lang="en-US" sz="4000" dirty="0" err="1">
                <a:solidFill>
                  <a:schemeClr val="tx1"/>
                </a:solidFill>
              </a:rPr>
              <a:t>políticas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públicas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4E81C3-E280-31E1-08C1-70D474A93F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7453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08;p68">
            <a:extLst>
              <a:ext uri="{FF2B5EF4-FFF2-40B4-BE49-F238E27FC236}">
                <a16:creationId xmlns:a16="http://schemas.microsoft.com/office/drawing/2014/main" id="{FC238259-D0C8-4B95-BA06-07A361BB7F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701" y="668867"/>
            <a:ext cx="11417300" cy="7641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2667" dirty="0">
                <a:latin typeface="Raleway" pitchFamily="2" charset="0"/>
              </a:rPr>
              <a:t>Las políticas públicas no son solo una cuestión técnica/racional</a:t>
            </a:r>
            <a:endParaRPr lang="es-419" sz="2667" dirty="0">
              <a:latin typeface="Raleway" pitchFamily="2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2DE0B70-BFFB-4719-8AD5-DE242690FA84}"/>
              </a:ext>
            </a:extLst>
          </p:cNvPr>
          <p:cNvSpPr txBox="1">
            <a:spLocks/>
          </p:cNvSpPr>
          <p:nvPr/>
        </p:nvSpPr>
        <p:spPr>
          <a:xfrm>
            <a:off x="506682" y="2475715"/>
            <a:ext cx="6000996" cy="220255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133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solucionar un problema, la hipótesis del decisor racional: objetivos, recursos, las mejores alternativas, menos costes y mejores resultados y escoge ese camino, pero…</a:t>
            </a:r>
          </a:p>
        </p:txBody>
      </p:sp>
      <p:sp>
        <p:nvSpPr>
          <p:cNvPr id="8" name="Flecha izquierda y derecha 5">
            <a:extLst>
              <a:ext uri="{FF2B5EF4-FFF2-40B4-BE49-F238E27FC236}">
                <a16:creationId xmlns:a16="http://schemas.microsoft.com/office/drawing/2014/main" id="{DAAF368E-01C4-4026-9E58-AD546D2753A5}"/>
              </a:ext>
            </a:extLst>
          </p:cNvPr>
          <p:cNvSpPr/>
          <p:nvPr/>
        </p:nvSpPr>
        <p:spPr>
          <a:xfrm>
            <a:off x="6924143" y="2802379"/>
            <a:ext cx="4998683" cy="10742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FDE7D4-1ADE-4607-BC9E-D0379B37FCCE}"/>
              </a:ext>
            </a:extLst>
          </p:cNvPr>
          <p:cNvSpPr txBox="1"/>
          <p:nvPr/>
        </p:nvSpPr>
        <p:spPr>
          <a:xfrm>
            <a:off x="7757430" y="2325785"/>
            <a:ext cx="333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</a:rPr>
              <a:t>Viabilidad técnica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28E37C-D760-48F4-8366-6BC60FA01673}"/>
              </a:ext>
            </a:extLst>
          </p:cNvPr>
          <p:cNvSpPr txBox="1"/>
          <p:nvPr/>
        </p:nvSpPr>
        <p:spPr>
          <a:xfrm>
            <a:off x="7757429" y="3942843"/>
            <a:ext cx="333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1"/>
                </a:solidFill>
              </a:rPr>
              <a:t>Viabilidad política/social</a:t>
            </a: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AD6AE85F-A0F6-44AD-BCFB-37CEE47ACDD5}"/>
              </a:ext>
            </a:extLst>
          </p:cNvPr>
          <p:cNvSpPr txBox="1"/>
          <p:nvPr/>
        </p:nvSpPr>
        <p:spPr>
          <a:xfrm>
            <a:off x="1136618" y="5246621"/>
            <a:ext cx="991876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>
                <a:solidFill>
                  <a:schemeClr val="tx1"/>
                </a:solidFill>
              </a:rPr>
              <a:t>Viabilidad técnica vs legitimidad social/política</a:t>
            </a:r>
          </a:p>
        </p:txBody>
      </p:sp>
    </p:spTree>
    <p:extLst>
      <p:ext uri="{BB962C8B-B14F-4D97-AF65-F5344CB8AC3E}">
        <p14:creationId xmlns:p14="http://schemas.microsoft.com/office/powerpoint/2010/main" val="7367722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547446" y="375138"/>
          <a:ext cx="9026769" cy="62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3848834" y="503358"/>
            <a:ext cx="1758460" cy="100818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06421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27C36-3E5D-4DA6-9EA8-C5248A0A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/>
              <a:t>¿Qué es evaluar?</a:t>
            </a:r>
            <a:endParaRPr lang="es-EC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C516FD-B461-4A9A-9079-8667B10BF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612812"/>
            <a:ext cx="10554574" cy="36365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C" dirty="0"/>
              <a:t>Es analizar los «impactos» y los «</a:t>
            </a:r>
            <a:r>
              <a:rPr lang="es-EC" dirty="0" err="1"/>
              <a:t>outcomes</a:t>
            </a:r>
            <a:r>
              <a:rPr lang="es-EC" dirty="0"/>
              <a:t>» si se refieren a los </a:t>
            </a:r>
            <a:r>
              <a:rPr lang="es-EC" i="1" dirty="0"/>
              <a:t>efectos reales </a:t>
            </a:r>
            <a:r>
              <a:rPr lang="es-EC" dirty="0"/>
              <a:t>que </a:t>
            </a:r>
            <a:r>
              <a:rPr lang="es-EC" i="1" dirty="0"/>
              <a:t>en </a:t>
            </a:r>
            <a:r>
              <a:rPr lang="es-EC" dirty="0"/>
              <a:t>el terreno social produce una política pública.</a:t>
            </a:r>
            <a:endParaRPr lang="es-US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US" dirty="0"/>
              <a:t>E</a:t>
            </a:r>
            <a:r>
              <a:rPr lang="es-EC" dirty="0"/>
              <a:t>n esencia: </a:t>
            </a:r>
          </a:p>
          <a:p>
            <a:r>
              <a:rPr lang="es-EC" dirty="0"/>
              <a:t>Pertinencia de las hipótesis de intervención (¿los grupos-objetivo reaccionaron cómo se había previsto?).</a:t>
            </a:r>
          </a:p>
          <a:p>
            <a:r>
              <a:rPr lang="es-EC" dirty="0"/>
              <a:t>Causalidad (¿se mejoró la situación de los beneficiarios finales gracias a las actuaciones previstas en la política?).</a:t>
            </a:r>
          </a:p>
          <a:p>
            <a:pPr marL="0" indent="0">
              <a:buNone/>
            </a:pPr>
            <a:r>
              <a:rPr lang="es-US" dirty="0"/>
              <a:t>C</a:t>
            </a:r>
            <a:r>
              <a:rPr lang="es-EC" dirty="0"/>
              <a:t>lave: </a:t>
            </a:r>
          </a:p>
          <a:p>
            <a:pPr indent="-342900"/>
            <a:r>
              <a:rPr lang="es-EC" dirty="0"/>
              <a:t>Las evaluaciones de impacto forman parte de un programa más amplio de formulación de políticas basadas en evidencias.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43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835DB-1556-4FDB-8EC1-E98301C89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/>
              <a:t>Tipos de evaluación </a:t>
            </a:r>
            <a:endParaRPr lang="es-EC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D7AD1-CA98-4120-83F1-CFFB49C0F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47517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226773" y="897776"/>
          <a:ext cx="11763457" cy="57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8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DIFERENCIACIÓN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TIPOS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ACTOR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INTERNA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Realizada por personal adscrito a la entidad gestora.</a:t>
                      </a:r>
                      <a:r>
                        <a:rPr lang="es-EC" sz="1400" baseline="0" dirty="0"/>
                        <a:t> E</a:t>
                      </a:r>
                      <a:r>
                        <a:rPr lang="es-EC" sz="1400" dirty="0"/>
                        <a:t>valuadores internos deben tener los conocimientos necesarios para emprender la evaluación.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EXTERNA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Realizada por personal externo; puede contar con el conocimiento</a:t>
                      </a:r>
                      <a:r>
                        <a:rPr lang="es-EC" sz="1400" baseline="0" dirty="0"/>
                        <a:t> especializado necesario.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MIXTA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Realizada por</a:t>
                      </a:r>
                      <a:r>
                        <a:rPr lang="es-EC" sz="1400" baseline="0" dirty="0"/>
                        <a:t> un equipo mixto; puede beneficiarse de los aspectos positivos de las dos tipologías antes mencionadas.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FUNCIÓN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SUMATIVA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Evaluación de desempeño, generalmente</a:t>
                      </a:r>
                      <a:r>
                        <a:rPr lang="es-EC" sz="1400" baseline="0" dirty="0"/>
                        <a:t> se realiza durante la etapa de implementación y puede ser complementaria a la evaluación formativa.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FORMATIVA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Se realiza al final de la intervención para medir los resultados, suele estar orientada a la toma de decisiones para la reorientación de una política pública.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613">
                <a:tc rowSpan="3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MOMENTO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EX-ANTE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Se realiza antes de ejecutar una política pública con el objetivo de analizar la adecuación de las necesidades planteadas y las posibilidades</a:t>
                      </a:r>
                      <a:r>
                        <a:rPr lang="es-EC" sz="1400" baseline="0" dirty="0"/>
                        <a:t> de éxito.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1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INTERMEDIA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Se realiza “a medio camino” del periodo de ejecución de una intervención para obtener una foto fija de cómo se está desarrollando y</a:t>
                      </a:r>
                      <a:r>
                        <a:rPr lang="es-EC" sz="1400" baseline="0" dirty="0"/>
                        <a:t> que está consiguiendo el programa a medio plazo.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6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EX-POST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Se realiza finalizada la ejecución del programa y sirve para emitir un juicio sobre los éxitos conseguidos</a:t>
                      </a:r>
                      <a:r>
                        <a:rPr lang="es-EC" sz="1400" baseline="0" dirty="0"/>
                        <a:t> y los fracasos incurridos.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CONTENIDO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DISEÑO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Analiza y valora el diseño y conceptualización (racionalidad y coherencia de la intervención).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PROCESO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Valora el alcance de objetivos inmediatos (eficiencia) y analiza el coste en términos de tiempo y recursos (eficiencia).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93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Valora la ejecución práctica</a:t>
                      </a:r>
                      <a:r>
                        <a:rPr lang="es-EC" sz="1400" baseline="0" dirty="0"/>
                        <a:t> y gestión de las políticas.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200" b="1" dirty="0"/>
                        <a:t>IMPACTOS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/>
                        <a:t>Analiza y valora los efectos generales y a largo plazo de la</a:t>
                      </a:r>
                      <a:r>
                        <a:rPr lang="es-EC" sz="1400" baseline="0" dirty="0"/>
                        <a:t> intervención.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090930" y="180304"/>
            <a:ext cx="563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TIPOS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769179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31059" y="631061"/>
            <a:ext cx="2176529" cy="2532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Pertinencia (1)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170606" y="631061"/>
            <a:ext cx="3492317" cy="2532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Problema social a resolver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3036191" y="1472760"/>
            <a:ext cx="5761145" cy="2532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Definición política del problema público (DP)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049070" y="2206851"/>
            <a:ext cx="5761145" cy="471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Programa político – administrativo(PPA) y</a:t>
            </a:r>
          </a:p>
          <a:p>
            <a:pPr algn="ctr"/>
            <a:r>
              <a:rPr lang="es-EC" sz="1400" dirty="0">
                <a:solidFill>
                  <a:schemeClr val="tx1"/>
                </a:solidFill>
              </a:rPr>
              <a:t>Acuerdo político – administrativo (APA)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297545" y="3071603"/>
            <a:ext cx="2176529" cy="51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Objetivos, elementos evaluativos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847565" y="3066513"/>
            <a:ext cx="2176529" cy="51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Elementos operacionales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498460" y="3051486"/>
            <a:ext cx="2176529" cy="51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Elementos procedimentales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9576498" y="3032028"/>
            <a:ext cx="2176529" cy="5159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Recursos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1800532" y="4075086"/>
            <a:ext cx="7782057" cy="471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Actividades de planificación de los actores del acuerdo político – administrativo (APA) destinadas a la elaboración de los planes de acción (PA)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2714218" y="5147239"/>
            <a:ext cx="6391137" cy="302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Actos de implementación (outputs): productos administrativos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2699191" y="5750402"/>
            <a:ext cx="6391137" cy="302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Impactos sobre los grupos – objetivo (hipótesis de intervención)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2695436" y="6293181"/>
            <a:ext cx="6391137" cy="302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Resultados en los beneficiarios finales (hipótesis causal)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268303" y="5844861"/>
            <a:ext cx="2176529" cy="2532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Efectividad (2)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253276" y="6319235"/>
            <a:ext cx="2176529" cy="2532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Eficacia (3</a:t>
            </a:r>
            <a:r>
              <a:rPr lang="es-EC" sz="1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9466244" y="5159584"/>
            <a:ext cx="2571481" cy="2779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</a:rPr>
              <a:t>Eficiencia Productiva (5)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9582589" y="6073482"/>
            <a:ext cx="2571481" cy="499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dirty="0">
                <a:solidFill>
                  <a:schemeClr val="tx1"/>
                </a:solidFill>
              </a:rPr>
              <a:t>Eficiencia en la asignación de recursos (4)</a:t>
            </a:r>
          </a:p>
        </p:txBody>
      </p:sp>
      <p:sp>
        <p:nvSpPr>
          <p:cNvPr id="23" name="Abrir corchete 22"/>
          <p:cNvSpPr/>
          <p:nvPr/>
        </p:nvSpPr>
        <p:spPr>
          <a:xfrm rot="16200000">
            <a:off x="5798192" y="-684050"/>
            <a:ext cx="252900" cy="288415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Abrir corchete 23"/>
          <p:cNvSpPr/>
          <p:nvPr/>
        </p:nvSpPr>
        <p:spPr>
          <a:xfrm rot="16200000">
            <a:off x="5775071" y="-584166"/>
            <a:ext cx="295541" cy="4355938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Abrir corchete 24"/>
          <p:cNvSpPr/>
          <p:nvPr/>
        </p:nvSpPr>
        <p:spPr>
          <a:xfrm rot="16200000">
            <a:off x="5712860" y="-1657651"/>
            <a:ext cx="706183" cy="978794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4868214" y="884478"/>
            <a:ext cx="0" cy="37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6694866" y="882330"/>
            <a:ext cx="0" cy="37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5752566" y="893062"/>
            <a:ext cx="0" cy="37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4235001" y="1741574"/>
            <a:ext cx="0" cy="37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7568483" y="1739426"/>
            <a:ext cx="0" cy="37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5866327" y="1750158"/>
            <a:ext cx="0" cy="3795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 flipV="1">
            <a:off x="1558344" y="1021852"/>
            <a:ext cx="17392" cy="14948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H="1">
            <a:off x="1567041" y="3679566"/>
            <a:ext cx="8695" cy="17545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brir corchete 41"/>
          <p:cNvSpPr/>
          <p:nvPr/>
        </p:nvSpPr>
        <p:spPr>
          <a:xfrm rot="16200000">
            <a:off x="5472667" y="677930"/>
            <a:ext cx="461762" cy="729303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Abrir corchete 42"/>
          <p:cNvSpPr/>
          <p:nvPr/>
        </p:nvSpPr>
        <p:spPr>
          <a:xfrm rot="16200000">
            <a:off x="5788355" y="2440924"/>
            <a:ext cx="270412" cy="574755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Abrir corchete 43"/>
          <p:cNvSpPr/>
          <p:nvPr/>
        </p:nvSpPr>
        <p:spPr>
          <a:xfrm rot="16200000">
            <a:off x="5744715" y="2955369"/>
            <a:ext cx="251093" cy="5931427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Abrir corchete 44"/>
          <p:cNvSpPr/>
          <p:nvPr/>
        </p:nvSpPr>
        <p:spPr>
          <a:xfrm rot="16200000">
            <a:off x="5751097" y="3846888"/>
            <a:ext cx="258425" cy="5239493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5691560" y="6046629"/>
            <a:ext cx="0" cy="290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5342028" y="5449906"/>
            <a:ext cx="0" cy="2907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 flipV="1">
            <a:off x="6100362" y="5430141"/>
            <a:ext cx="0" cy="330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/>
          <p:cNvCxnSpPr>
            <a:stCxn id="42" idx="1"/>
          </p:cNvCxnSpPr>
          <p:nvPr/>
        </p:nvCxnSpPr>
        <p:spPr>
          <a:xfrm flipH="1">
            <a:off x="5691561" y="4555328"/>
            <a:ext cx="11988" cy="5403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/>
          <p:cNvCxnSpPr/>
          <p:nvPr/>
        </p:nvCxnSpPr>
        <p:spPr>
          <a:xfrm flipH="1">
            <a:off x="5677349" y="3575598"/>
            <a:ext cx="14211" cy="3546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/>
          <p:cNvCxnSpPr/>
          <p:nvPr/>
        </p:nvCxnSpPr>
        <p:spPr>
          <a:xfrm>
            <a:off x="10422660" y="3575598"/>
            <a:ext cx="0" cy="15200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de flecha 71"/>
          <p:cNvCxnSpPr/>
          <p:nvPr/>
        </p:nvCxnSpPr>
        <p:spPr>
          <a:xfrm>
            <a:off x="10437044" y="5595301"/>
            <a:ext cx="0" cy="4981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/>
          <p:nvPr/>
        </p:nvCxnSpPr>
        <p:spPr>
          <a:xfrm>
            <a:off x="8967775" y="5297348"/>
            <a:ext cx="627259" cy="12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/>
          <p:cNvSpPr txBox="1"/>
          <p:nvPr/>
        </p:nvSpPr>
        <p:spPr>
          <a:xfrm>
            <a:off x="2818114" y="82268"/>
            <a:ext cx="617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400" dirty="0"/>
              <a:t>OBJETIVOS Y CRITERIOS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175390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08;p68">
            <a:extLst>
              <a:ext uri="{FF2B5EF4-FFF2-40B4-BE49-F238E27FC236}">
                <a16:creationId xmlns:a16="http://schemas.microsoft.com/office/drawing/2014/main" id="{97AB9036-C4B0-48CA-B0B3-20A12530C9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701" y="668867"/>
            <a:ext cx="11417300" cy="76411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533" dirty="0"/>
              <a:t>Las políticas públicas no son solo una cuestión técnica/racional</a:t>
            </a:r>
            <a:endParaRPr lang="es-419" sz="4533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44ABCC-61A2-4047-8FD3-35515AA2F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1" y="1819012"/>
            <a:ext cx="10814463" cy="3973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924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6000" dirty="0">
                <a:solidFill>
                  <a:schemeClr val="tx1"/>
                </a:solidFill>
                <a:latin typeface="Abadi" panose="020B0604020104020204" pitchFamily="34" charset="0"/>
              </a:rPr>
              <a:t>Actores y recursos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51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962400" y="5995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Definición de actores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0ABB8E1-FD45-48F1-BEC4-3C0D83EE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9" y="2501162"/>
            <a:ext cx="10496175" cy="4033450"/>
          </a:xfrm>
        </p:spPr>
        <p:txBody>
          <a:bodyPr anchor="t">
            <a:noAutofit/>
          </a:bodyPr>
          <a:lstStyle/>
          <a:p>
            <a:pPr>
              <a:spcAft>
                <a:spcPts val="1800"/>
              </a:spcAft>
            </a:pPr>
            <a:r>
              <a:rPr lang="es-MX" sz="2400" dirty="0">
                <a:solidFill>
                  <a:schemeClr val="tx1"/>
                </a:solidFill>
              </a:rPr>
              <a:t>Definimos como actor </a:t>
            </a:r>
            <a:r>
              <a:rPr lang="es-MX" sz="2400" b="1" dirty="0">
                <a:solidFill>
                  <a:schemeClr val="tx1"/>
                </a:solidFill>
              </a:rPr>
              <a:t>a un individuo, a uno o varios grupos de individuos, o a una organización</a:t>
            </a:r>
            <a:r>
              <a:rPr lang="es-MX" sz="2400" dirty="0">
                <a:solidFill>
                  <a:schemeClr val="tx1"/>
                </a:solidFill>
              </a:rPr>
              <a:t>, </a:t>
            </a:r>
            <a:r>
              <a:rPr lang="es-US" sz="2400" b="1" dirty="0">
                <a:solidFill>
                  <a:schemeClr val="tx1"/>
                </a:solidFill>
              </a:rPr>
              <a:t>que actúa en la dinámica de una política publica </a:t>
            </a:r>
            <a:endParaRPr lang="es-EC" sz="2400" dirty="0">
              <a:solidFill>
                <a:schemeClr val="tx1"/>
              </a:solidFill>
            </a:endParaRPr>
          </a:p>
          <a:p>
            <a:pPr>
              <a:spcAft>
                <a:spcPts val="1800"/>
              </a:spcAft>
            </a:pPr>
            <a:r>
              <a:rPr lang="es-EC" sz="2400" dirty="0">
                <a:solidFill>
                  <a:schemeClr val="tx1"/>
                </a:solidFill>
              </a:rPr>
              <a:t>Para el análisis de las políticas públicas, </a:t>
            </a:r>
            <a:r>
              <a:rPr lang="es-EC" sz="2400" b="1" dirty="0">
                <a:solidFill>
                  <a:schemeClr val="tx1"/>
                </a:solidFill>
              </a:rPr>
              <a:t>todo individuo o grupo social implicado </a:t>
            </a:r>
            <a:r>
              <a:rPr lang="es-MX" sz="2400" b="1" dirty="0">
                <a:solidFill>
                  <a:schemeClr val="tx1"/>
                </a:solidFill>
              </a:rPr>
              <a:t>en el problema colectivo que origina la política pública se considera un actor potencial que formaría parte del «espacio» de la mencionada política</a:t>
            </a:r>
            <a:r>
              <a:rPr lang="es-MX" sz="2400" dirty="0">
                <a:solidFill>
                  <a:schemeClr val="tx1"/>
                </a:solidFill>
              </a:rPr>
              <a:t>. </a:t>
            </a:r>
          </a:p>
          <a:p>
            <a:r>
              <a:rPr lang="es-MX" sz="2400" dirty="0">
                <a:solidFill>
                  <a:schemeClr val="tx1"/>
                </a:solidFill>
              </a:rPr>
              <a:t>Esta definición de actores tan amplia permite </a:t>
            </a:r>
            <a:r>
              <a:rPr lang="es-MX" sz="2400" b="1" dirty="0">
                <a:solidFill>
                  <a:schemeClr val="tx1"/>
                </a:solidFill>
              </a:rPr>
              <a:t>incorporar a todos los actores sociales a quienes concierne un problema colectivo específico.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7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¿Quiénes son los actores?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9659" y="2172326"/>
            <a:ext cx="10972800" cy="4018612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tx1"/>
                </a:solidFill>
              </a:rPr>
              <a:t>Los actores políticos son los que tienen capacidad de agencia, los que actúan en un contexto determinado. Tienen que desarrollar acciones para determinar o influir en un proceso de formación de políticas públicas</a:t>
            </a:r>
          </a:p>
          <a:p>
            <a:r>
              <a:rPr lang="es-ES" sz="2200" dirty="0">
                <a:solidFill>
                  <a:schemeClr val="tx1"/>
                </a:solidFill>
              </a:rPr>
              <a:t>Los que no actúan pueden ser parte interesada, pero no son actores</a:t>
            </a:r>
          </a:p>
          <a:p>
            <a:r>
              <a:rPr lang="es-ES" sz="2200" dirty="0">
                <a:solidFill>
                  <a:schemeClr val="tx1"/>
                </a:solidFill>
              </a:rPr>
              <a:t>Pueden ser no parte interesada y actuar a partir de un conjunto de valores y/o en solidaridad con algunos grupos afectados (ej. Movimiento ecologista)</a:t>
            </a:r>
          </a:p>
          <a:p>
            <a:r>
              <a:rPr lang="es-ES" sz="2200" dirty="0">
                <a:solidFill>
                  <a:schemeClr val="tx1"/>
                </a:solidFill>
              </a:rPr>
              <a:t>No todos los actores tienen un rol legalmente reconocido, también hay “artistas no invitados” (ej. Mediante la corrupción, expertos, movimientos sociales, etc.)</a:t>
            </a:r>
          </a:p>
        </p:txBody>
      </p:sp>
    </p:spTree>
    <p:extLst>
      <p:ext uri="{BB962C8B-B14F-4D97-AF65-F5344CB8AC3E}">
        <p14:creationId xmlns:p14="http://schemas.microsoft.com/office/powerpoint/2010/main" val="339972499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3597</Words>
  <Application>Microsoft Office PowerPoint</Application>
  <PresentationFormat>Panorámica</PresentationFormat>
  <Paragraphs>458</Paragraphs>
  <Slides>54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7" baseType="lpstr">
      <vt:lpstr>Abadi</vt:lpstr>
      <vt:lpstr>Arial</vt:lpstr>
      <vt:lpstr>Arial Nova Light</vt:lpstr>
      <vt:lpstr>Calibri</vt:lpstr>
      <vt:lpstr>Calibri Light</vt:lpstr>
      <vt:lpstr>Candara</vt:lpstr>
      <vt:lpstr>Century Gothic</vt:lpstr>
      <vt:lpstr>Poppins</vt:lpstr>
      <vt:lpstr>Raleway</vt:lpstr>
      <vt:lpstr>Roboto Condensed Light</vt:lpstr>
      <vt:lpstr>Times New Roman</vt:lpstr>
      <vt:lpstr>Wingdings</vt:lpstr>
      <vt:lpstr>Retrospección</vt:lpstr>
      <vt:lpstr>Sesión 3  Política pública, ciclo </vt:lpstr>
      <vt:lpstr>Definición de Política Publica Aguilar, 2010 </vt:lpstr>
      <vt:lpstr>Definición de Política Publica Tomassini, 2007 </vt:lpstr>
      <vt:lpstr>No es política pública:</vt:lpstr>
      <vt:lpstr>Las políticas públicas no son solo una cuestión técnica/racional</vt:lpstr>
      <vt:lpstr>Las políticas públicas no son solo una cuestión técnica/racional</vt:lpstr>
      <vt:lpstr>Actores y recursos </vt:lpstr>
      <vt:lpstr>Presentación de PowerPoint</vt:lpstr>
      <vt:lpstr>¿Quiénes son los actores?</vt:lpstr>
      <vt:lpstr>Los recursos de los actores</vt:lpstr>
      <vt:lpstr>Problema público</vt:lpstr>
      <vt:lpstr>El problema público</vt:lpstr>
      <vt:lpstr>El problema público</vt:lpstr>
      <vt:lpstr>Problemática urbana</vt:lpstr>
      <vt:lpstr>El ciclo de la política pública  </vt:lpstr>
      <vt:lpstr>El ciclo de la política</vt:lpstr>
      <vt:lpstr>Presentación de PowerPoint</vt:lpstr>
      <vt:lpstr>Presentación de PowerPoint</vt:lpstr>
      <vt:lpstr>La formación de la agenda  </vt:lpstr>
      <vt:lpstr>Presentación de PowerPoint</vt:lpstr>
      <vt:lpstr>Presentación de PowerPoint</vt:lpstr>
      <vt:lpstr>¿Qué tipos de agenda existen?</vt:lpstr>
      <vt:lpstr>Tipos de agenda</vt:lpstr>
      <vt:lpstr>Factores influyentes</vt:lpstr>
      <vt:lpstr>Presentación de PowerPoint</vt:lpstr>
      <vt:lpstr>Modelos para la inscripción en la agenda de gobierno</vt:lpstr>
      <vt:lpstr>Dimensiones analíticas del “problema”</vt:lpstr>
      <vt:lpstr>Árbol de problemas </vt:lpstr>
      <vt:lpstr>Formulación de políticas y modelos decisionales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 lógica de planificación</vt:lpstr>
      <vt:lpstr>Modelos decisionales </vt:lpstr>
      <vt:lpstr>Ejercicio: La congestión vehicular es un problema común en muchas ciudades de América Latina, afectando la movilidad, la calidad del aire y la productividad</vt:lpstr>
      <vt:lpstr>Modelo incremental</vt:lpstr>
      <vt:lpstr>Métodos y técnicas </vt:lpstr>
      <vt:lpstr>Presentación de PowerPoint</vt:lpstr>
      <vt:lpstr>Presentación de PowerPoint</vt:lpstr>
      <vt:lpstr>Presentación de PowerPoint</vt:lpstr>
      <vt:lpstr>Implementación de las políticas públicas </vt:lpstr>
      <vt:lpstr>Presentación de PowerPoint</vt:lpstr>
      <vt:lpstr>Presentación de PowerPoint</vt:lpstr>
      <vt:lpstr>Contiene.. al menos </vt:lpstr>
      <vt:lpstr>Presentación de PowerPoint</vt:lpstr>
      <vt:lpstr>Presentación de PowerPoint</vt:lpstr>
      <vt:lpstr>Evaluación de las políticas públicas </vt:lpstr>
      <vt:lpstr>Presentación de PowerPoint</vt:lpstr>
      <vt:lpstr>¿Qué es evaluar?</vt:lpstr>
      <vt:lpstr>Tipos de evaluación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Augusto Barrera</dc:creator>
  <cp:lastModifiedBy>Augusto Barrera</cp:lastModifiedBy>
  <cp:revision>6</cp:revision>
  <dcterms:created xsi:type="dcterms:W3CDTF">2026-01-15T15:51:08Z</dcterms:created>
  <dcterms:modified xsi:type="dcterms:W3CDTF">2026-01-15T23:26:27Z</dcterms:modified>
</cp:coreProperties>
</file>