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5" r:id="rId4"/>
    <p:sldId id="279" r:id="rId5"/>
    <p:sldId id="378" r:id="rId6"/>
    <p:sldId id="351" r:id="rId7"/>
    <p:sldId id="379" r:id="rId8"/>
    <p:sldId id="380" r:id="rId9"/>
    <p:sldId id="383" r:id="rId10"/>
    <p:sldId id="358" r:id="rId11"/>
    <p:sldId id="359" r:id="rId12"/>
    <p:sldId id="384" r:id="rId13"/>
    <p:sldId id="385" r:id="rId14"/>
    <p:sldId id="391" r:id="rId15"/>
    <p:sldId id="392" r:id="rId16"/>
    <p:sldId id="393" r:id="rId17"/>
    <p:sldId id="394" r:id="rId18"/>
    <p:sldId id="395" r:id="rId19"/>
    <p:sldId id="396" r:id="rId20"/>
    <p:sldId id="397" r:id="rId21"/>
    <p:sldId id="398" r:id="rId22"/>
    <p:sldId id="400" r:id="rId23"/>
    <p:sldId id="399" r:id="rId24"/>
    <p:sldId id="401" r:id="rId25"/>
    <p:sldId id="402" r:id="rId26"/>
    <p:sldId id="404" r:id="rId27"/>
    <p:sldId id="405" r:id="rId28"/>
    <p:sldId id="406" r:id="rId29"/>
    <p:sldId id="415" r:id="rId30"/>
    <p:sldId id="416" r:id="rId31"/>
    <p:sldId id="417" r:id="rId32"/>
    <p:sldId id="418" r:id="rId33"/>
    <p:sldId id="419" r:id="rId34"/>
    <p:sldId id="263" r:id="rId35"/>
    <p:sldId id="260" r:id="rId36"/>
  </p:sldIdLst>
  <p:sldSz cx="12192000" cy="6858000"/>
  <p:notesSz cx="6858000" cy="9144000"/>
  <p:defaultTextStyle>
    <a:defPPr>
      <a:defRPr lang="es-EC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ABC107-B513-41EA-8FDB-06FC19243AD6}" v="1" dt="2025-01-21T00:21:21.3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6" autoAdjust="0"/>
    <p:restoredTop sz="96405"/>
  </p:normalViewPr>
  <p:slideViewPr>
    <p:cSldViewPr snapToGrid="0" snapToObjects="1" showGuides="1">
      <p:cViewPr varScale="1">
        <p:scale>
          <a:sx n="71" d="100"/>
          <a:sy n="71" d="100"/>
        </p:scale>
        <p:origin x="4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nando Gamboa" userId="21e22752-c8e3-4f58-ab59-1717ec616fd1" providerId="ADAL" clId="{E9F2622E-552A-43B4-8D64-01F06A2B4F75}"/>
    <pc:docChg chg="undo custSel modSld">
      <pc:chgData name="Fernando Gamboa" userId="21e22752-c8e3-4f58-ab59-1717ec616fd1" providerId="ADAL" clId="{E9F2622E-552A-43B4-8D64-01F06A2B4F75}" dt="2024-12-27T02:52:29.604" v="22" actId="14734"/>
      <pc:docMkLst>
        <pc:docMk/>
      </pc:docMkLst>
      <pc:sldChg chg="modSp mod">
        <pc:chgData name="Fernando Gamboa" userId="21e22752-c8e3-4f58-ab59-1717ec616fd1" providerId="ADAL" clId="{E9F2622E-552A-43B4-8D64-01F06A2B4F75}" dt="2024-12-27T01:41:09.481" v="14"/>
        <pc:sldMkLst>
          <pc:docMk/>
          <pc:sldMk cId="2541732095" sldId="395"/>
        </pc:sldMkLst>
        <pc:spChg chg="mod">
          <ac:chgData name="Fernando Gamboa" userId="21e22752-c8e3-4f58-ab59-1717ec616fd1" providerId="ADAL" clId="{E9F2622E-552A-43B4-8D64-01F06A2B4F75}" dt="2024-12-27T01:41:09.481" v="14"/>
          <ac:spMkLst>
            <pc:docMk/>
            <pc:sldMk cId="2541732095" sldId="395"/>
            <ac:spMk id="3" creationId="{00000000-0000-0000-0000-000000000000}"/>
          </ac:spMkLst>
        </pc:spChg>
      </pc:sldChg>
      <pc:sldChg chg="modSp">
        <pc:chgData name="Fernando Gamboa" userId="21e22752-c8e3-4f58-ab59-1717ec616fd1" providerId="ADAL" clId="{E9F2622E-552A-43B4-8D64-01F06A2B4F75}" dt="2024-12-27T01:41:15.595" v="15"/>
        <pc:sldMkLst>
          <pc:docMk/>
          <pc:sldMk cId="2699884423" sldId="396"/>
        </pc:sldMkLst>
        <pc:spChg chg="mod">
          <ac:chgData name="Fernando Gamboa" userId="21e22752-c8e3-4f58-ab59-1717ec616fd1" providerId="ADAL" clId="{E9F2622E-552A-43B4-8D64-01F06A2B4F75}" dt="2024-12-27T01:41:15.595" v="15"/>
          <ac:spMkLst>
            <pc:docMk/>
            <pc:sldMk cId="2699884423" sldId="396"/>
            <ac:spMk id="3" creationId="{00000000-0000-0000-0000-000000000000}"/>
          </ac:spMkLst>
        </pc:spChg>
      </pc:sldChg>
      <pc:sldChg chg="modSp mod">
        <pc:chgData name="Fernando Gamboa" userId="21e22752-c8e3-4f58-ab59-1717ec616fd1" providerId="ADAL" clId="{E9F2622E-552A-43B4-8D64-01F06A2B4F75}" dt="2024-12-27T01:07:52.625" v="1" actId="1036"/>
        <pc:sldMkLst>
          <pc:docMk/>
          <pc:sldMk cId="3545259695" sldId="400"/>
        </pc:sldMkLst>
        <pc:picChg chg="mod">
          <ac:chgData name="Fernando Gamboa" userId="21e22752-c8e3-4f58-ab59-1717ec616fd1" providerId="ADAL" clId="{E9F2622E-552A-43B4-8D64-01F06A2B4F75}" dt="2024-12-27T01:07:52.625" v="1" actId="1036"/>
          <ac:picMkLst>
            <pc:docMk/>
            <pc:sldMk cId="3545259695" sldId="400"/>
            <ac:picMk id="6" creationId="{7A1CF309-7E95-9D47-A3E1-4DFFCBE4506F}"/>
          </ac:picMkLst>
        </pc:picChg>
      </pc:sldChg>
      <pc:sldChg chg="modSp mod">
        <pc:chgData name="Fernando Gamboa" userId="21e22752-c8e3-4f58-ab59-1717ec616fd1" providerId="ADAL" clId="{E9F2622E-552A-43B4-8D64-01F06A2B4F75}" dt="2024-12-27T02:48:41.428" v="19" actId="14734"/>
        <pc:sldMkLst>
          <pc:docMk/>
          <pc:sldMk cId="3079549040" sldId="417"/>
        </pc:sldMkLst>
        <pc:graphicFrameChg chg="modGraphic">
          <ac:chgData name="Fernando Gamboa" userId="21e22752-c8e3-4f58-ab59-1717ec616fd1" providerId="ADAL" clId="{E9F2622E-552A-43B4-8D64-01F06A2B4F75}" dt="2024-12-27T02:48:41.428" v="19" actId="14734"/>
          <ac:graphicFrameMkLst>
            <pc:docMk/>
            <pc:sldMk cId="3079549040" sldId="417"/>
            <ac:graphicFrameMk id="4" creationId="{EED9ED4E-B22A-8240-8159-D5C9EFC58C6D}"/>
          </ac:graphicFrameMkLst>
        </pc:graphicFrameChg>
      </pc:sldChg>
      <pc:sldChg chg="modSp mod">
        <pc:chgData name="Fernando Gamboa" userId="21e22752-c8e3-4f58-ab59-1717ec616fd1" providerId="ADAL" clId="{E9F2622E-552A-43B4-8D64-01F06A2B4F75}" dt="2024-12-27T02:52:29.604" v="22" actId="14734"/>
        <pc:sldMkLst>
          <pc:docMk/>
          <pc:sldMk cId="3032355836" sldId="419"/>
        </pc:sldMkLst>
        <pc:graphicFrameChg chg="modGraphic">
          <ac:chgData name="Fernando Gamboa" userId="21e22752-c8e3-4f58-ab59-1717ec616fd1" providerId="ADAL" clId="{E9F2622E-552A-43B4-8D64-01F06A2B4F75}" dt="2024-12-27T02:52:29.604" v="22" actId="14734"/>
          <ac:graphicFrameMkLst>
            <pc:docMk/>
            <pc:sldMk cId="3032355836" sldId="419"/>
            <ac:graphicFrameMk id="4" creationId="{EED9ED4E-B22A-8240-8159-D5C9EFC58C6D}"/>
          </ac:graphicFrameMkLst>
        </pc:graphicFrameChg>
      </pc:sldChg>
    </pc:docChg>
  </pc:docChgLst>
  <pc:docChgLst>
    <pc:chgData name="Fernando Gamboa" userId="21e22752-c8e3-4f58-ab59-1717ec616fd1" providerId="ADAL" clId="{8EF7AD1D-FD61-4FB2-9E95-B3CA8AF853DB}"/>
    <pc:docChg chg="custSel modSld">
      <pc:chgData name="Fernando Gamboa" userId="21e22752-c8e3-4f58-ab59-1717ec616fd1" providerId="ADAL" clId="{8EF7AD1D-FD61-4FB2-9E95-B3CA8AF853DB}" dt="2024-06-14T01:43:05.226" v="8" actId="1035"/>
      <pc:docMkLst>
        <pc:docMk/>
      </pc:docMkLst>
      <pc:sldChg chg="modSp mod">
        <pc:chgData name="Fernando Gamboa" userId="21e22752-c8e3-4f58-ab59-1717ec616fd1" providerId="ADAL" clId="{8EF7AD1D-FD61-4FB2-9E95-B3CA8AF853DB}" dt="2024-06-07T02:11:48.678" v="0" actId="1036"/>
        <pc:sldMkLst>
          <pc:docMk/>
          <pc:sldMk cId="3545259695" sldId="400"/>
        </pc:sldMkLst>
      </pc:sldChg>
      <pc:sldChg chg="modSp">
        <pc:chgData name="Fernando Gamboa" userId="21e22752-c8e3-4f58-ab59-1717ec616fd1" providerId="ADAL" clId="{8EF7AD1D-FD61-4FB2-9E95-B3CA8AF853DB}" dt="2024-06-07T02:41:16.766" v="1" actId="1036"/>
        <pc:sldMkLst>
          <pc:docMk/>
          <pc:sldMk cId="1295617233" sldId="401"/>
        </pc:sldMkLst>
      </pc:sldChg>
      <pc:sldChg chg="modSp mod">
        <pc:chgData name="Fernando Gamboa" userId="21e22752-c8e3-4f58-ab59-1717ec616fd1" providerId="ADAL" clId="{8EF7AD1D-FD61-4FB2-9E95-B3CA8AF853DB}" dt="2024-06-07T02:45:25.094" v="2" actId="207"/>
        <pc:sldMkLst>
          <pc:docMk/>
          <pc:sldMk cId="1491918043" sldId="406"/>
        </pc:sldMkLst>
      </pc:sldChg>
      <pc:sldChg chg="modSp mod">
        <pc:chgData name="Fernando Gamboa" userId="21e22752-c8e3-4f58-ab59-1717ec616fd1" providerId="ADAL" clId="{8EF7AD1D-FD61-4FB2-9E95-B3CA8AF853DB}" dt="2024-06-07T02:58:56.287" v="5" actId="20577"/>
        <pc:sldMkLst>
          <pc:docMk/>
          <pc:sldMk cId="3079549040" sldId="417"/>
        </pc:sldMkLst>
      </pc:sldChg>
      <pc:sldChg chg="modSp mod">
        <pc:chgData name="Fernando Gamboa" userId="21e22752-c8e3-4f58-ab59-1717ec616fd1" providerId="ADAL" clId="{8EF7AD1D-FD61-4FB2-9E95-B3CA8AF853DB}" dt="2024-06-14T01:43:05.226" v="8" actId="1035"/>
        <pc:sldMkLst>
          <pc:docMk/>
          <pc:sldMk cId="3032355836" sldId="419"/>
        </pc:sldMkLst>
      </pc:sldChg>
    </pc:docChg>
  </pc:docChgLst>
  <pc:docChgLst>
    <pc:chgData name="Fernando Gamboa" userId="21e22752-c8e3-4f58-ab59-1717ec616fd1" providerId="ADAL" clId="{AC47920A-46AC-4114-8EBD-7519E1474892}"/>
    <pc:docChg chg="undo redo custSel addSld delSld modSld">
      <pc:chgData name="Fernando Gamboa" userId="21e22752-c8e3-4f58-ab59-1717ec616fd1" providerId="ADAL" clId="{AC47920A-46AC-4114-8EBD-7519E1474892}" dt="2023-03-07T05:47:06.735" v="1104" actId="6549"/>
      <pc:docMkLst>
        <pc:docMk/>
      </pc:docMkLst>
      <pc:sldChg chg="modSp mod">
        <pc:chgData name="Fernando Gamboa" userId="21e22752-c8e3-4f58-ab59-1717ec616fd1" providerId="ADAL" clId="{AC47920A-46AC-4114-8EBD-7519E1474892}" dt="2022-12-20T01:23:20.044" v="1" actId="20577"/>
        <pc:sldMkLst>
          <pc:docMk/>
          <pc:sldMk cId="0" sldId="258"/>
        </pc:sldMkLst>
      </pc:sldChg>
      <pc:sldChg chg="modSp mod">
        <pc:chgData name="Fernando Gamboa" userId="21e22752-c8e3-4f58-ab59-1717ec616fd1" providerId="ADAL" clId="{AC47920A-46AC-4114-8EBD-7519E1474892}" dt="2023-01-09T20:52:57.938" v="941" actId="20577"/>
        <pc:sldMkLst>
          <pc:docMk/>
          <pc:sldMk cId="0" sldId="263"/>
        </pc:sldMkLst>
      </pc:sldChg>
      <pc:sldChg chg="modSp mod">
        <pc:chgData name="Fernando Gamboa" userId="21e22752-c8e3-4f58-ab59-1717ec616fd1" providerId="ADAL" clId="{AC47920A-46AC-4114-8EBD-7519E1474892}" dt="2022-12-20T01:23:32.463" v="3" actId="20577"/>
        <pc:sldMkLst>
          <pc:docMk/>
          <pc:sldMk cId="1514372681" sldId="265"/>
        </pc:sldMkLst>
      </pc:sldChg>
      <pc:sldChg chg="modSp mod">
        <pc:chgData name="Fernando Gamboa" userId="21e22752-c8e3-4f58-ab59-1717ec616fd1" providerId="ADAL" clId="{AC47920A-46AC-4114-8EBD-7519E1474892}" dt="2023-03-07T05:47:06.735" v="1104" actId="6549"/>
        <pc:sldMkLst>
          <pc:docMk/>
          <pc:sldMk cId="3828179500" sldId="279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2910013516" sldId="287"/>
        </pc:sldMkLst>
      </pc:sldChg>
      <pc:sldChg chg="del">
        <pc:chgData name="Fernando Gamboa" userId="21e22752-c8e3-4f58-ab59-1717ec616fd1" providerId="ADAL" clId="{AC47920A-46AC-4114-8EBD-7519E1474892}" dt="2023-01-06T03:22:44.768" v="229" actId="47"/>
        <pc:sldMkLst>
          <pc:docMk/>
          <pc:sldMk cId="3922313648" sldId="308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227407091" sldId="309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769071283" sldId="310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1458724718" sldId="311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263517357" sldId="312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1281774618" sldId="313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1621625842" sldId="314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2830776254" sldId="315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3484167776" sldId="316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1556310181" sldId="317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1364499253" sldId="318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34278701" sldId="319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3577352386" sldId="320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4152132785" sldId="321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389533496" sldId="322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754189395" sldId="323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3394195340" sldId="325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40504392" sldId="326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1837484657" sldId="327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1144276964" sldId="328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3561692467" sldId="329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430907133" sldId="331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3055246616" sldId="332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1321908557" sldId="333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2220469856" sldId="334"/>
        </pc:sldMkLst>
      </pc:sldChg>
      <pc:sldChg chg="del">
        <pc:chgData name="Fernando Gamboa" userId="21e22752-c8e3-4f58-ab59-1717ec616fd1" providerId="ADAL" clId="{AC47920A-46AC-4114-8EBD-7519E1474892}" dt="2023-01-09T16:09:14.602" v="885" actId="47"/>
        <pc:sldMkLst>
          <pc:docMk/>
          <pc:sldMk cId="3154729314" sldId="335"/>
        </pc:sldMkLst>
      </pc:sldChg>
      <pc:sldChg chg="new del">
        <pc:chgData name="Fernando Gamboa" userId="21e22752-c8e3-4f58-ab59-1717ec616fd1" providerId="ADAL" clId="{AC47920A-46AC-4114-8EBD-7519E1474892}" dt="2023-01-06T03:20:33.079" v="176" actId="47"/>
        <pc:sldMkLst>
          <pc:docMk/>
          <pc:sldMk cId="910290024" sldId="336"/>
        </pc:sldMkLst>
      </pc:sldChg>
      <pc:sldChg chg="add">
        <pc:chgData name="Fernando Gamboa" userId="21e22752-c8e3-4f58-ab59-1717ec616fd1" providerId="ADAL" clId="{AC47920A-46AC-4114-8EBD-7519E1474892}" dt="2023-01-06T03:20:54.149" v="177"/>
        <pc:sldMkLst>
          <pc:docMk/>
          <pc:sldMk cId="1251921065" sldId="351"/>
        </pc:sldMkLst>
      </pc:sldChg>
      <pc:sldChg chg="modSp add">
        <pc:chgData name="Fernando Gamboa" userId="21e22752-c8e3-4f58-ab59-1717ec616fd1" providerId="ADAL" clId="{AC47920A-46AC-4114-8EBD-7519E1474892}" dt="2023-01-06T03:21:22.864" v="210" actId="1037"/>
        <pc:sldMkLst>
          <pc:docMk/>
          <pc:sldMk cId="4209077873" sldId="358"/>
        </pc:sldMkLst>
      </pc:sldChg>
      <pc:sldChg chg="modSp add modAnim">
        <pc:chgData name="Fernando Gamboa" userId="21e22752-c8e3-4f58-ab59-1717ec616fd1" providerId="ADAL" clId="{AC47920A-46AC-4114-8EBD-7519E1474892}" dt="2023-01-06T04:22:39.677" v="231" actId="6549"/>
        <pc:sldMkLst>
          <pc:docMk/>
          <pc:sldMk cId="3169059166" sldId="359"/>
        </pc:sldMkLst>
      </pc:sldChg>
      <pc:sldChg chg="add del">
        <pc:chgData name="Fernando Gamboa" userId="21e22752-c8e3-4f58-ab59-1717ec616fd1" providerId="ADAL" clId="{AC47920A-46AC-4114-8EBD-7519E1474892}" dt="2023-01-09T16:11:46.492" v="915" actId="47"/>
        <pc:sldMkLst>
          <pc:docMk/>
          <pc:sldMk cId="919055173" sldId="360"/>
        </pc:sldMkLst>
      </pc:sldChg>
      <pc:sldChg chg="add">
        <pc:chgData name="Fernando Gamboa" userId="21e22752-c8e3-4f58-ab59-1717ec616fd1" providerId="ADAL" clId="{AC47920A-46AC-4114-8EBD-7519E1474892}" dt="2023-01-06T03:20:28.778" v="175"/>
        <pc:sldMkLst>
          <pc:docMk/>
          <pc:sldMk cId="3035950803" sldId="378"/>
        </pc:sldMkLst>
      </pc:sldChg>
      <pc:sldChg chg="add">
        <pc:chgData name="Fernando Gamboa" userId="21e22752-c8e3-4f58-ab59-1717ec616fd1" providerId="ADAL" clId="{AC47920A-46AC-4114-8EBD-7519E1474892}" dt="2023-01-06T03:20:54.149" v="177"/>
        <pc:sldMkLst>
          <pc:docMk/>
          <pc:sldMk cId="1765756890" sldId="379"/>
        </pc:sldMkLst>
      </pc:sldChg>
      <pc:sldChg chg="add">
        <pc:chgData name="Fernando Gamboa" userId="21e22752-c8e3-4f58-ab59-1717ec616fd1" providerId="ADAL" clId="{AC47920A-46AC-4114-8EBD-7519E1474892}" dt="2023-01-06T03:20:54.149" v="177"/>
        <pc:sldMkLst>
          <pc:docMk/>
          <pc:sldMk cId="670343641" sldId="380"/>
        </pc:sldMkLst>
      </pc:sldChg>
      <pc:sldChg chg="add del">
        <pc:chgData name="Fernando Gamboa" userId="21e22752-c8e3-4f58-ab59-1717ec616fd1" providerId="ADAL" clId="{AC47920A-46AC-4114-8EBD-7519E1474892}" dt="2023-01-09T16:11:46.492" v="915" actId="47"/>
        <pc:sldMkLst>
          <pc:docMk/>
          <pc:sldMk cId="3248271995" sldId="381"/>
        </pc:sldMkLst>
      </pc:sldChg>
      <pc:sldChg chg="add">
        <pc:chgData name="Fernando Gamboa" userId="21e22752-c8e3-4f58-ab59-1717ec616fd1" providerId="ADAL" clId="{AC47920A-46AC-4114-8EBD-7519E1474892}" dt="2023-01-06T03:20:54.149" v="177"/>
        <pc:sldMkLst>
          <pc:docMk/>
          <pc:sldMk cId="1885086285" sldId="383"/>
        </pc:sldMkLst>
      </pc:sldChg>
      <pc:sldChg chg="addSp delSp modSp add mod modAnim">
        <pc:chgData name="Fernando Gamboa" userId="21e22752-c8e3-4f58-ab59-1717ec616fd1" providerId="ADAL" clId="{AC47920A-46AC-4114-8EBD-7519E1474892}" dt="2023-01-06T05:23:52.103" v="876"/>
        <pc:sldMkLst>
          <pc:docMk/>
          <pc:sldMk cId="3864923642" sldId="384"/>
        </pc:sldMkLst>
      </pc:sldChg>
      <pc:sldChg chg="addSp delSp modSp add mod">
        <pc:chgData name="Fernando Gamboa" userId="21e22752-c8e3-4f58-ab59-1717ec616fd1" providerId="ADAL" clId="{AC47920A-46AC-4114-8EBD-7519E1474892}" dt="2023-01-06T05:26:58.527" v="882" actId="14100"/>
        <pc:sldMkLst>
          <pc:docMk/>
          <pc:sldMk cId="396343053" sldId="385"/>
        </pc:sldMkLst>
      </pc:sldChg>
      <pc:sldChg chg="add del">
        <pc:chgData name="Fernando Gamboa" userId="21e22752-c8e3-4f58-ab59-1717ec616fd1" providerId="ADAL" clId="{AC47920A-46AC-4114-8EBD-7519E1474892}" dt="2023-01-09T16:11:46.492" v="915" actId="47"/>
        <pc:sldMkLst>
          <pc:docMk/>
          <pc:sldMk cId="1145677479" sldId="386"/>
        </pc:sldMkLst>
      </pc:sldChg>
      <pc:sldChg chg="add del">
        <pc:chgData name="Fernando Gamboa" userId="21e22752-c8e3-4f58-ab59-1717ec616fd1" providerId="ADAL" clId="{AC47920A-46AC-4114-8EBD-7519E1474892}" dt="2023-01-09T16:11:46.492" v="915" actId="47"/>
        <pc:sldMkLst>
          <pc:docMk/>
          <pc:sldMk cId="3490226854" sldId="387"/>
        </pc:sldMkLst>
      </pc:sldChg>
      <pc:sldChg chg="add del">
        <pc:chgData name="Fernando Gamboa" userId="21e22752-c8e3-4f58-ab59-1717ec616fd1" providerId="ADAL" clId="{AC47920A-46AC-4114-8EBD-7519E1474892}" dt="2023-01-09T16:11:46.492" v="915" actId="47"/>
        <pc:sldMkLst>
          <pc:docMk/>
          <pc:sldMk cId="3549907836" sldId="388"/>
        </pc:sldMkLst>
      </pc:sldChg>
      <pc:sldChg chg="add del">
        <pc:chgData name="Fernando Gamboa" userId="21e22752-c8e3-4f58-ab59-1717ec616fd1" providerId="ADAL" clId="{AC47920A-46AC-4114-8EBD-7519E1474892}" dt="2023-01-09T16:11:46.492" v="915" actId="47"/>
        <pc:sldMkLst>
          <pc:docMk/>
          <pc:sldMk cId="89240568" sldId="389"/>
        </pc:sldMkLst>
      </pc:sldChg>
      <pc:sldChg chg="add del">
        <pc:chgData name="Fernando Gamboa" userId="21e22752-c8e3-4f58-ab59-1717ec616fd1" providerId="ADAL" clId="{AC47920A-46AC-4114-8EBD-7519E1474892}" dt="2023-01-09T16:11:46.492" v="915" actId="47"/>
        <pc:sldMkLst>
          <pc:docMk/>
          <pc:sldMk cId="3194863899" sldId="390"/>
        </pc:sldMkLst>
      </pc:sldChg>
      <pc:sldChg chg="modSp add mod">
        <pc:chgData name="Fernando Gamboa" userId="21e22752-c8e3-4f58-ab59-1717ec616fd1" providerId="ADAL" clId="{AC47920A-46AC-4114-8EBD-7519E1474892}" dt="2023-01-09T21:07:51.932" v="950" actId="11"/>
        <pc:sldMkLst>
          <pc:docMk/>
          <pc:sldMk cId="3727758123" sldId="391"/>
        </pc:sldMkLst>
      </pc:sldChg>
      <pc:sldChg chg="modSp add mod">
        <pc:chgData name="Fernando Gamboa" userId="21e22752-c8e3-4f58-ab59-1717ec616fd1" providerId="ADAL" clId="{AC47920A-46AC-4114-8EBD-7519E1474892}" dt="2023-01-09T21:08:04.115" v="951" actId="11"/>
        <pc:sldMkLst>
          <pc:docMk/>
          <pc:sldMk cId="247127788" sldId="392"/>
        </pc:sldMkLst>
      </pc:sldChg>
      <pc:sldChg chg="modSp add mod">
        <pc:chgData name="Fernando Gamboa" userId="21e22752-c8e3-4f58-ab59-1717ec616fd1" providerId="ADAL" clId="{AC47920A-46AC-4114-8EBD-7519E1474892}" dt="2023-01-09T21:08:09.971" v="952" actId="11"/>
        <pc:sldMkLst>
          <pc:docMk/>
          <pc:sldMk cId="2089324770" sldId="393"/>
        </pc:sldMkLst>
      </pc:sldChg>
      <pc:sldChg chg="modSp add mod">
        <pc:chgData name="Fernando Gamboa" userId="21e22752-c8e3-4f58-ab59-1717ec616fd1" providerId="ADAL" clId="{AC47920A-46AC-4114-8EBD-7519E1474892}" dt="2023-01-09T21:08:14.779" v="953" actId="11"/>
        <pc:sldMkLst>
          <pc:docMk/>
          <pc:sldMk cId="3172199572" sldId="394"/>
        </pc:sldMkLst>
      </pc:sldChg>
      <pc:sldChg chg="modSp add mod">
        <pc:chgData name="Fernando Gamboa" userId="21e22752-c8e3-4f58-ab59-1717ec616fd1" providerId="ADAL" clId="{AC47920A-46AC-4114-8EBD-7519E1474892}" dt="2023-01-09T21:08:20.074" v="954" actId="11"/>
        <pc:sldMkLst>
          <pc:docMk/>
          <pc:sldMk cId="2541732095" sldId="395"/>
        </pc:sldMkLst>
      </pc:sldChg>
      <pc:sldChg chg="modSp add mod">
        <pc:chgData name="Fernando Gamboa" userId="21e22752-c8e3-4f58-ab59-1717ec616fd1" providerId="ADAL" clId="{AC47920A-46AC-4114-8EBD-7519E1474892}" dt="2023-01-09T21:08:23.819" v="955" actId="11"/>
        <pc:sldMkLst>
          <pc:docMk/>
          <pc:sldMk cId="2699884423" sldId="396"/>
        </pc:sldMkLst>
      </pc:sldChg>
      <pc:sldChg chg="modSp add mod">
        <pc:chgData name="Fernando Gamboa" userId="21e22752-c8e3-4f58-ab59-1717ec616fd1" providerId="ADAL" clId="{AC47920A-46AC-4114-8EBD-7519E1474892}" dt="2023-01-09T21:08:28.370" v="956" actId="11"/>
        <pc:sldMkLst>
          <pc:docMk/>
          <pc:sldMk cId="601574132" sldId="397"/>
        </pc:sldMkLst>
      </pc:sldChg>
      <pc:sldChg chg="modSp add mod">
        <pc:chgData name="Fernando Gamboa" userId="21e22752-c8e3-4f58-ab59-1717ec616fd1" providerId="ADAL" clId="{AC47920A-46AC-4114-8EBD-7519E1474892}" dt="2023-01-09T21:08:32.051" v="957" actId="11"/>
        <pc:sldMkLst>
          <pc:docMk/>
          <pc:sldMk cId="54703162" sldId="398"/>
        </pc:sldMkLst>
      </pc:sldChg>
      <pc:sldChg chg="modSp add mod">
        <pc:chgData name="Fernando Gamboa" userId="21e22752-c8e3-4f58-ab59-1717ec616fd1" providerId="ADAL" clId="{AC47920A-46AC-4114-8EBD-7519E1474892}" dt="2023-01-09T21:08:40.498" v="959" actId="11"/>
        <pc:sldMkLst>
          <pc:docMk/>
          <pc:sldMk cId="3150087285" sldId="399"/>
        </pc:sldMkLst>
      </pc:sldChg>
      <pc:sldChg chg="modSp add mod">
        <pc:chgData name="Fernando Gamboa" userId="21e22752-c8e3-4f58-ab59-1717ec616fd1" providerId="ADAL" clId="{AC47920A-46AC-4114-8EBD-7519E1474892}" dt="2023-01-09T21:08:36.522" v="958" actId="11"/>
        <pc:sldMkLst>
          <pc:docMk/>
          <pc:sldMk cId="3545259695" sldId="400"/>
        </pc:sldMkLst>
      </pc:sldChg>
      <pc:sldChg chg="modSp add mod">
        <pc:chgData name="Fernando Gamboa" userId="21e22752-c8e3-4f58-ab59-1717ec616fd1" providerId="ADAL" clId="{AC47920A-46AC-4114-8EBD-7519E1474892}" dt="2023-01-09T21:08:44.402" v="960" actId="11"/>
        <pc:sldMkLst>
          <pc:docMk/>
          <pc:sldMk cId="1295617233" sldId="401"/>
        </pc:sldMkLst>
      </pc:sldChg>
      <pc:sldChg chg="modSp add mod">
        <pc:chgData name="Fernando Gamboa" userId="21e22752-c8e3-4f58-ab59-1717ec616fd1" providerId="ADAL" clId="{AC47920A-46AC-4114-8EBD-7519E1474892}" dt="2023-01-09T21:08:51.609" v="961" actId="11"/>
        <pc:sldMkLst>
          <pc:docMk/>
          <pc:sldMk cId="1381171439" sldId="402"/>
        </pc:sldMkLst>
      </pc:sldChg>
      <pc:sldChg chg="modSp add mod">
        <pc:chgData name="Fernando Gamboa" userId="21e22752-c8e3-4f58-ab59-1717ec616fd1" providerId="ADAL" clId="{AC47920A-46AC-4114-8EBD-7519E1474892}" dt="2023-01-09T21:08:56.282" v="962" actId="11"/>
        <pc:sldMkLst>
          <pc:docMk/>
          <pc:sldMk cId="3024831284" sldId="404"/>
        </pc:sldMkLst>
      </pc:sldChg>
      <pc:sldChg chg="modSp add mod">
        <pc:chgData name="Fernando Gamboa" userId="21e22752-c8e3-4f58-ab59-1717ec616fd1" providerId="ADAL" clId="{AC47920A-46AC-4114-8EBD-7519E1474892}" dt="2023-01-09T21:23:21.141" v="1086" actId="404"/>
        <pc:sldMkLst>
          <pc:docMk/>
          <pc:sldMk cId="2245983629" sldId="405"/>
        </pc:sldMkLst>
      </pc:sldChg>
      <pc:sldChg chg="modSp add mod">
        <pc:chgData name="Fernando Gamboa" userId="21e22752-c8e3-4f58-ab59-1717ec616fd1" providerId="ADAL" clId="{AC47920A-46AC-4114-8EBD-7519E1474892}" dt="2023-01-09T21:23:07.077" v="1083" actId="121"/>
        <pc:sldMkLst>
          <pc:docMk/>
          <pc:sldMk cId="1491918043" sldId="406"/>
        </pc:sldMkLst>
      </pc:sldChg>
      <pc:sldChg chg="delSp add del setBg delDesignElem">
        <pc:chgData name="Fernando Gamboa" userId="21e22752-c8e3-4f58-ab59-1717ec616fd1" providerId="ADAL" clId="{AC47920A-46AC-4114-8EBD-7519E1474892}" dt="2023-01-09T16:11:46.492" v="915" actId="47"/>
        <pc:sldMkLst>
          <pc:docMk/>
          <pc:sldMk cId="2585887154" sldId="413"/>
        </pc:sldMkLst>
      </pc:sldChg>
      <pc:sldChg chg="add del">
        <pc:chgData name="Fernando Gamboa" userId="21e22752-c8e3-4f58-ab59-1717ec616fd1" providerId="ADAL" clId="{AC47920A-46AC-4114-8EBD-7519E1474892}" dt="2023-01-09T16:11:46.492" v="915" actId="47"/>
        <pc:sldMkLst>
          <pc:docMk/>
          <pc:sldMk cId="177778260" sldId="414"/>
        </pc:sldMkLst>
      </pc:sldChg>
      <pc:sldChg chg="modSp add mod">
        <pc:chgData name="Fernando Gamboa" userId="21e22752-c8e3-4f58-ab59-1717ec616fd1" providerId="ADAL" clId="{AC47920A-46AC-4114-8EBD-7519E1474892}" dt="2023-01-09T21:22:56.251" v="1080" actId="121"/>
        <pc:sldMkLst>
          <pc:docMk/>
          <pc:sldMk cId="3990259585" sldId="415"/>
        </pc:sldMkLst>
      </pc:sldChg>
      <pc:sldChg chg="modSp add mod">
        <pc:chgData name="Fernando Gamboa" userId="21e22752-c8e3-4f58-ab59-1717ec616fd1" providerId="ADAL" clId="{AC47920A-46AC-4114-8EBD-7519E1474892}" dt="2023-01-09T21:22:48.393" v="1077" actId="121"/>
        <pc:sldMkLst>
          <pc:docMk/>
          <pc:sldMk cId="4181509541" sldId="416"/>
        </pc:sldMkLst>
      </pc:sldChg>
      <pc:sldChg chg="modSp add mod">
        <pc:chgData name="Fernando Gamboa" userId="21e22752-c8e3-4f58-ab59-1717ec616fd1" providerId="ADAL" clId="{AC47920A-46AC-4114-8EBD-7519E1474892}" dt="2023-01-09T21:22:37.509" v="1074" actId="122"/>
        <pc:sldMkLst>
          <pc:docMk/>
          <pc:sldMk cId="3079549040" sldId="417"/>
        </pc:sldMkLst>
      </pc:sldChg>
      <pc:sldChg chg="modSp add mod">
        <pc:chgData name="Fernando Gamboa" userId="21e22752-c8e3-4f58-ab59-1717ec616fd1" providerId="ADAL" clId="{AC47920A-46AC-4114-8EBD-7519E1474892}" dt="2023-01-09T21:22:05.197" v="1070" actId="121"/>
        <pc:sldMkLst>
          <pc:docMk/>
          <pc:sldMk cId="2494674445" sldId="418"/>
        </pc:sldMkLst>
      </pc:sldChg>
      <pc:sldChg chg="modSp add mod">
        <pc:chgData name="Fernando Gamboa" userId="21e22752-c8e3-4f58-ab59-1717ec616fd1" providerId="ADAL" clId="{AC47920A-46AC-4114-8EBD-7519E1474892}" dt="2023-01-09T21:10:31.416" v="969" actId="11"/>
        <pc:sldMkLst>
          <pc:docMk/>
          <pc:sldMk cId="3032355836" sldId="419"/>
        </pc:sldMkLst>
      </pc:sldChg>
      <pc:sldChg chg="modSp add del mod">
        <pc:chgData name="Fernando Gamboa" userId="21e22752-c8e3-4f58-ab59-1717ec616fd1" providerId="ADAL" clId="{AC47920A-46AC-4114-8EBD-7519E1474892}" dt="2023-03-07T05:46:45.265" v="1087" actId="47"/>
        <pc:sldMkLst>
          <pc:docMk/>
          <pc:sldMk cId="1111888807" sldId="420"/>
        </pc:sldMkLst>
      </pc:sldChg>
      <pc:sldChg chg="modSp add del mod">
        <pc:chgData name="Fernando Gamboa" userId="21e22752-c8e3-4f58-ab59-1717ec616fd1" providerId="ADAL" clId="{AC47920A-46AC-4114-8EBD-7519E1474892}" dt="2023-03-07T05:46:46.619" v="1088" actId="47"/>
        <pc:sldMkLst>
          <pc:docMk/>
          <pc:sldMk cId="3354388018" sldId="421"/>
        </pc:sldMkLst>
      </pc:sldChg>
      <pc:sldChg chg="modSp add del mod">
        <pc:chgData name="Fernando Gamboa" userId="21e22752-c8e3-4f58-ab59-1717ec616fd1" providerId="ADAL" clId="{AC47920A-46AC-4114-8EBD-7519E1474892}" dt="2023-03-07T05:46:47.360" v="1089" actId="47"/>
        <pc:sldMkLst>
          <pc:docMk/>
          <pc:sldMk cId="2432058715" sldId="422"/>
        </pc:sldMkLst>
      </pc:sldChg>
      <pc:sldChg chg="modSp add del mod">
        <pc:chgData name="Fernando Gamboa" userId="21e22752-c8e3-4f58-ab59-1717ec616fd1" providerId="ADAL" clId="{AC47920A-46AC-4114-8EBD-7519E1474892}" dt="2023-03-07T05:46:47.806" v="1090" actId="47"/>
        <pc:sldMkLst>
          <pc:docMk/>
          <pc:sldMk cId="2577949920" sldId="423"/>
        </pc:sldMkLst>
      </pc:sldChg>
      <pc:sldChg chg="modSp add del mod">
        <pc:chgData name="Fernando Gamboa" userId="21e22752-c8e3-4f58-ab59-1717ec616fd1" providerId="ADAL" clId="{AC47920A-46AC-4114-8EBD-7519E1474892}" dt="2023-03-07T05:46:48.277" v="1091" actId="47"/>
        <pc:sldMkLst>
          <pc:docMk/>
          <pc:sldMk cId="1123233040" sldId="424"/>
        </pc:sldMkLst>
      </pc:sldChg>
      <pc:sldChg chg="modSp add del mod">
        <pc:chgData name="Fernando Gamboa" userId="21e22752-c8e3-4f58-ab59-1717ec616fd1" providerId="ADAL" clId="{AC47920A-46AC-4114-8EBD-7519E1474892}" dt="2023-03-07T05:46:48.543" v="1092" actId="47"/>
        <pc:sldMkLst>
          <pc:docMk/>
          <pc:sldMk cId="823698646" sldId="425"/>
        </pc:sldMkLst>
      </pc:sldChg>
      <pc:sldChg chg="modSp add del mod">
        <pc:chgData name="Fernando Gamboa" userId="21e22752-c8e3-4f58-ab59-1717ec616fd1" providerId="ADAL" clId="{AC47920A-46AC-4114-8EBD-7519E1474892}" dt="2023-03-07T05:46:49.004" v="1093" actId="47"/>
        <pc:sldMkLst>
          <pc:docMk/>
          <pc:sldMk cId="1225799876" sldId="426"/>
        </pc:sldMkLst>
      </pc:sldChg>
      <pc:sldChg chg="modSp add del mod">
        <pc:chgData name="Fernando Gamboa" userId="21e22752-c8e3-4f58-ab59-1717ec616fd1" providerId="ADAL" clId="{AC47920A-46AC-4114-8EBD-7519E1474892}" dt="2023-03-07T05:46:49.291" v="1094" actId="47"/>
        <pc:sldMkLst>
          <pc:docMk/>
          <pc:sldMk cId="1154707987" sldId="427"/>
        </pc:sldMkLst>
      </pc:sldChg>
      <pc:sldChg chg="modSp add del mod">
        <pc:chgData name="Fernando Gamboa" userId="21e22752-c8e3-4f58-ab59-1717ec616fd1" providerId="ADAL" clId="{AC47920A-46AC-4114-8EBD-7519E1474892}" dt="2023-03-07T05:46:49.958" v="1095" actId="47"/>
        <pc:sldMkLst>
          <pc:docMk/>
          <pc:sldMk cId="4223575864" sldId="428"/>
        </pc:sldMkLst>
      </pc:sldChg>
      <pc:sldChg chg="modSp add del mod">
        <pc:chgData name="Fernando Gamboa" userId="21e22752-c8e3-4f58-ab59-1717ec616fd1" providerId="ADAL" clId="{AC47920A-46AC-4114-8EBD-7519E1474892}" dt="2023-03-07T05:46:51.061" v="1097" actId="47"/>
        <pc:sldMkLst>
          <pc:docMk/>
          <pc:sldMk cId="791467297" sldId="429"/>
        </pc:sldMkLst>
      </pc:sldChg>
      <pc:sldChg chg="modSp add del mod">
        <pc:chgData name="Fernando Gamboa" userId="21e22752-c8e3-4f58-ab59-1717ec616fd1" providerId="ADAL" clId="{AC47920A-46AC-4114-8EBD-7519E1474892}" dt="2023-03-07T05:46:50.470" v="1096" actId="47"/>
        <pc:sldMkLst>
          <pc:docMk/>
          <pc:sldMk cId="3132291935" sldId="430"/>
        </pc:sldMkLst>
      </pc:sldChg>
      <pc:sldChg chg="modSp add del mod">
        <pc:chgData name="Fernando Gamboa" userId="21e22752-c8e3-4f58-ab59-1717ec616fd1" providerId="ADAL" clId="{AC47920A-46AC-4114-8EBD-7519E1474892}" dt="2023-03-07T05:46:51.786" v="1098" actId="47"/>
        <pc:sldMkLst>
          <pc:docMk/>
          <pc:sldMk cId="213782766" sldId="431"/>
        </pc:sldMkLst>
      </pc:sldChg>
      <pc:sldChg chg="modSp add del mod">
        <pc:chgData name="Fernando Gamboa" userId="21e22752-c8e3-4f58-ab59-1717ec616fd1" providerId="ADAL" clId="{AC47920A-46AC-4114-8EBD-7519E1474892}" dt="2023-03-07T05:46:53.039" v="1100" actId="47"/>
        <pc:sldMkLst>
          <pc:docMk/>
          <pc:sldMk cId="1299194554" sldId="432"/>
        </pc:sldMkLst>
      </pc:sldChg>
      <pc:sldChg chg="modSp add del mod">
        <pc:chgData name="Fernando Gamboa" userId="21e22752-c8e3-4f58-ab59-1717ec616fd1" providerId="ADAL" clId="{AC47920A-46AC-4114-8EBD-7519E1474892}" dt="2023-03-07T05:46:52.433" v="1099" actId="47"/>
        <pc:sldMkLst>
          <pc:docMk/>
          <pc:sldMk cId="2514938241" sldId="433"/>
        </pc:sldMkLst>
      </pc:sldChg>
      <pc:sldChg chg="modSp add del mod">
        <pc:chgData name="Fernando Gamboa" userId="21e22752-c8e3-4f58-ab59-1717ec616fd1" providerId="ADAL" clId="{AC47920A-46AC-4114-8EBD-7519E1474892}" dt="2023-03-07T05:46:54.164" v="1102" actId="47"/>
        <pc:sldMkLst>
          <pc:docMk/>
          <pc:sldMk cId="1837219425" sldId="434"/>
        </pc:sldMkLst>
      </pc:sldChg>
      <pc:sldChg chg="modSp add del mod">
        <pc:chgData name="Fernando Gamboa" userId="21e22752-c8e3-4f58-ab59-1717ec616fd1" providerId="ADAL" clId="{AC47920A-46AC-4114-8EBD-7519E1474892}" dt="2023-03-07T05:46:53.725" v="1101" actId="47"/>
        <pc:sldMkLst>
          <pc:docMk/>
          <pc:sldMk cId="2434545385" sldId="435"/>
        </pc:sldMkLst>
      </pc:sldChg>
      <pc:sldChg chg="modSp add del mod">
        <pc:chgData name="Fernando Gamboa" userId="21e22752-c8e3-4f58-ab59-1717ec616fd1" providerId="ADAL" clId="{AC47920A-46AC-4114-8EBD-7519E1474892}" dt="2023-03-07T05:46:55.043" v="1103" actId="47"/>
        <pc:sldMkLst>
          <pc:docMk/>
          <pc:sldMk cId="1877553912" sldId="436"/>
        </pc:sldMkLst>
      </pc:sldChg>
    </pc:docChg>
  </pc:docChgLst>
  <pc:docChgLst>
    <pc:chgData name="Fernando Gamboa" userId="21e22752-c8e3-4f58-ab59-1717ec616fd1" providerId="ADAL" clId="{DBABC107-B513-41EA-8FDB-06FC19243AD6}"/>
    <pc:docChg chg="modSld">
      <pc:chgData name="Fernando Gamboa" userId="21e22752-c8e3-4f58-ab59-1717ec616fd1" providerId="ADAL" clId="{DBABC107-B513-41EA-8FDB-06FC19243AD6}" dt="2025-01-21T00:21:21.353" v="0" actId="1036"/>
      <pc:docMkLst>
        <pc:docMk/>
      </pc:docMkLst>
      <pc:sldChg chg="modSp">
        <pc:chgData name="Fernando Gamboa" userId="21e22752-c8e3-4f58-ab59-1717ec616fd1" providerId="ADAL" clId="{DBABC107-B513-41EA-8FDB-06FC19243AD6}" dt="2025-01-21T00:21:21.353" v="0" actId="1036"/>
        <pc:sldMkLst>
          <pc:docMk/>
          <pc:sldMk cId="4209077873" sldId="358"/>
        </pc:sldMkLst>
        <pc:picChg chg="mod">
          <ac:chgData name="Fernando Gamboa" userId="21e22752-c8e3-4f58-ab59-1717ec616fd1" providerId="ADAL" clId="{DBABC107-B513-41EA-8FDB-06FC19243AD6}" dt="2025-01-21T00:21:21.353" v="0" actId="1036"/>
          <ac:picMkLst>
            <pc:docMk/>
            <pc:sldMk cId="4209077873" sldId="358"/>
            <ac:picMk id="5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CONTROL DE GESTIÓN</a:t>
            </a:r>
          </a:p>
          <a:p>
            <a:pPr>
              <a:defRPr/>
            </a:pPr>
            <a:r>
              <a:rPr lang="en-US" b="1"/>
              <a:t>INGRESOS</a:t>
            </a:r>
            <a:r>
              <a:rPr lang="en-US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Ingresos!$F$2</c:f>
              <c:strCache>
                <c:ptCount val="1"/>
                <c:pt idx="0">
                  <c:v>Real Año ACTUAL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Ingresos!$B$3:$B$32</c:f>
              <c:numCache>
                <c:formatCode>_-* #,##0_-;\-* #,##0_-;_-* "-"??_-;_-@_-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Ingresos!$F$3:$F$32</c:f>
              <c:numCache>
                <c:formatCode>General</c:formatCode>
                <c:ptCount val="30"/>
                <c:pt idx="0">
                  <c:v>1</c:v>
                </c:pt>
                <c:pt idx="1">
                  <c:v>9</c:v>
                </c:pt>
                <c:pt idx="2">
                  <c:v>9</c:v>
                </c:pt>
                <c:pt idx="3">
                  <c:v>10</c:v>
                </c:pt>
                <c:pt idx="4">
                  <c:v>6</c:v>
                </c:pt>
                <c:pt idx="5">
                  <c:v>2</c:v>
                </c:pt>
                <c:pt idx="6">
                  <c:v>6</c:v>
                </c:pt>
                <c:pt idx="7">
                  <c:v>4</c:v>
                </c:pt>
                <c:pt idx="8">
                  <c:v>9</c:v>
                </c:pt>
                <c:pt idx="9">
                  <c:v>2</c:v>
                </c:pt>
                <c:pt idx="10">
                  <c:v>4</c:v>
                </c:pt>
                <c:pt idx="11">
                  <c:v>5</c:v>
                </c:pt>
                <c:pt idx="12">
                  <c:v>4</c:v>
                </c:pt>
                <c:pt idx="13">
                  <c:v>5</c:v>
                </c:pt>
                <c:pt idx="14">
                  <c:v>3</c:v>
                </c:pt>
                <c:pt idx="15">
                  <c:v>4</c:v>
                </c:pt>
                <c:pt idx="16">
                  <c:v>6</c:v>
                </c:pt>
                <c:pt idx="17">
                  <c:v>3</c:v>
                </c:pt>
                <c:pt idx="18">
                  <c:v>9</c:v>
                </c:pt>
                <c:pt idx="19">
                  <c:v>5</c:v>
                </c:pt>
                <c:pt idx="20">
                  <c:v>2</c:v>
                </c:pt>
                <c:pt idx="21">
                  <c:v>2</c:v>
                </c:pt>
                <c:pt idx="22">
                  <c:v>1</c:v>
                </c:pt>
                <c:pt idx="23">
                  <c:v>1</c:v>
                </c:pt>
                <c:pt idx="24">
                  <c:v>6</c:v>
                </c:pt>
                <c:pt idx="25">
                  <c:v>3</c:v>
                </c:pt>
                <c:pt idx="26">
                  <c:v>2</c:v>
                </c:pt>
                <c:pt idx="27">
                  <c:v>10</c:v>
                </c:pt>
                <c:pt idx="28">
                  <c:v>2</c:v>
                </c:pt>
                <c:pt idx="29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05-4071-ABC3-D08644E0AC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3039856"/>
        <c:axId val="2043037776"/>
      </c:barChart>
      <c:lineChart>
        <c:grouping val="standard"/>
        <c:varyColors val="0"/>
        <c:ser>
          <c:idx val="0"/>
          <c:order val="0"/>
          <c:tx>
            <c:strRef>
              <c:f>Ingresos!$C$1</c:f>
              <c:strCache>
                <c:ptCount val="1"/>
                <c:pt idx="0">
                  <c:v>Presupuesto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Ingresos!$B$3:$B$32</c:f>
              <c:numCache>
                <c:formatCode>_-* #,##0_-;\-* #,##0_-;_-* "-"??_-;_-@_-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Ingresos!$C$3:$C$32</c:f>
              <c:numCache>
                <c:formatCode>General</c:formatCode>
                <c:ptCount val="30"/>
                <c:pt idx="0">
                  <c:v>200</c:v>
                </c:pt>
                <c:pt idx="1">
                  <c:v>200</c:v>
                </c:pt>
                <c:pt idx="2">
                  <c:v>200</c:v>
                </c:pt>
                <c:pt idx="3">
                  <c:v>200</c:v>
                </c:pt>
                <c:pt idx="4">
                  <c:v>200</c:v>
                </c:pt>
                <c:pt idx="5">
                  <c:v>200</c:v>
                </c:pt>
                <c:pt idx="6">
                  <c:v>200</c:v>
                </c:pt>
                <c:pt idx="7">
                  <c:v>200</c:v>
                </c:pt>
                <c:pt idx="8">
                  <c:v>200</c:v>
                </c:pt>
                <c:pt idx="9">
                  <c:v>200</c:v>
                </c:pt>
                <c:pt idx="10">
                  <c:v>200</c:v>
                </c:pt>
                <c:pt idx="11">
                  <c:v>200</c:v>
                </c:pt>
                <c:pt idx="12">
                  <c:v>200</c:v>
                </c:pt>
                <c:pt idx="13">
                  <c:v>200</c:v>
                </c:pt>
                <c:pt idx="14">
                  <c:v>200</c:v>
                </c:pt>
                <c:pt idx="15">
                  <c:v>200</c:v>
                </c:pt>
                <c:pt idx="16">
                  <c:v>200</c:v>
                </c:pt>
                <c:pt idx="17">
                  <c:v>200</c:v>
                </c:pt>
                <c:pt idx="18">
                  <c:v>200</c:v>
                </c:pt>
                <c:pt idx="19">
                  <c:v>200</c:v>
                </c:pt>
                <c:pt idx="20">
                  <c:v>200</c:v>
                </c:pt>
                <c:pt idx="21">
                  <c:v>200</c:v>
                </c:pt>
                <c:pt idx="22">
                  <c:v>200</c:v>
                </c:pt>
                <c:pt idx="23">
                  <c:v>200</c:v>
                </c:pt>
                <c:pt idx="24">
                  <c:v>200</c:v>
                </c:pt>
                <c:pt idx="25">
                  <c:v>200</c:v>
                </c:pt>
                <c:pt idx="26">
                  <c:v>200</c:v>
                </c:pt>
                <c:pt idx="27">
                  <c:v>200</c:v>
                </c:pt>
                <c:pt idx="28">
                  <c:v>200</c:v>
                </c:pt>
                <c:pt idx="29">
                  <c:v>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05-4071-ABC3-D08644E0AC4B}"/>
            </c:ext>
          </c:extLst>
        </c:ser>
        <c:ser>
          <c:idx val="2"/>
          <c:order val="2"/>
          <c:tx>
            <c:strRef>
              <c:f>Ingresos!$G$2</c:f>
              <c:strCache>
                <c:ptCount val="1"/>
                <c:pt idx="0">
                  <c:v>Acumulado Año ACTUAL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Ingresos!$B$3:$B$32</c:f>
              <c:numCache>
                <c:formatCode>_-* #,##0_-;\-* #,##0_-;_-* "-"??_-;_-@_-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Ingresos!$G$3:$G$32</c:f>
              <c:numCache>
                <c:formatCode>General</c:formatCode>
                <c:ptCount val="30"/>
                <c:pt idx="0">
                  <c:v>1</c:v>
                </c:pt>
                <c:pt idx="1">
                  <c:v>10</c:v>
                </c:pt>
                <c:pt idx="2">
                  <c:v>19</c:v>
                </c:pt>
                <c:pt idx="3">
                  <c:v>29</c:v>
                </c:pt>
                <c:pt idx="4">
                  <c:v>35</c:v>
                </c:pt>
                <c:pt idx="5">
                  <c:v>37</c:v>
                </c:pt>
                <c:pt idx="6">
                  <c:v>43</c:v>
                </c:pt>
                <c:pt idx="7">
                  <c:v>47</c:v>
                </c:pt>
                <c:pt idx="8">
                  <c:v>56</c:v>
                </c:pt>
                <c:pt idx="9">
                  <c:v>58</c:v>
                </c:pt>
                <c:pt idx="10">
                  <c:v>62</c:v>
                </c:pt>
                <c:pt idx="11">
                  <c:v>67</c:v>
                </c:pt>
                <c:pt idx="12">
                  <c:v>71</c:v>
                </c:pt>
                <c:pt idx="13">
                  <c:v>76</c:v>
                </c:pt>
                <c:pt idx="14">
                  <c:v>79</c:v>
                </c:pt>
                <c:pt idx="15">
                  <c:v>83</c:v>
                </c:pt>
                <c:pt idx="16">
                  <c:v>89</c:v>
                </c:pt>
                <c:pt idx="17">
                  <c:v>92</c:v>
                </c:pt>
                <c:pt idx="18">
                  <c:v>101</c:v>
                </c:pt>
                <c:pt idx="19">
                  <c:v>106</c:v>
                </c:pt>
                <c:pt idx="20">
                  <c:v>108</c:v>
                </c:pt>
                <c:pt idx="21">
                  <c:v>110</c:v>
                </c:pt>
                <c:pt idx="22">
                  <c:v>111</c:v>
                </c:pt>
                <c:pt idx="23">
                  <c:v>112</c:v>
                </c:pt>
                <c:pt idx="24">
                  <c:v>118</c:v>
                </c:pt>
                <c:pt idx="25">
                  <c:v>121</c:v>
                </c:pt>
                <c:pt idx="26">
                  <c:v>123</c:v>
                </c:pt>
                <c:pt idx="27">
                  <c:v>133</c:v>
                </c:pt>
                <c:pt idx="28">
                  <c:v>135</c:v>
                </c:pt>
                <c:pt idx="29">
                  <c:v>144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705-4071-ABC3-D08644E0AC4B}"/>
            </c:ext>
          </c:extLst>
        </c:ser>
        <c:ser>
          <c:idx val="3"/>
          <c:order val="3"/>
          <c:tx>
            <c:strRef>
              <c:f>Ingresos!$E$2</c:f>
              <c:strCache>
                <c:ptCount val="1"/>
                <c:pt idx="0">
                  <c:v>Acumulado Año ANTERIOR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Ingresos!$E$3:$E$32</c:f>
              <c:numCache>
                <c:formatCode>General</c:formatCode>
                <c:ptCount val="30"/>
                <c:pt idx="0">
                  <c:v>6</c:v>
                </c:pt>
                <c:pt idx="1">
                  <c:v>8</c:v>
                </c:pt>
                <c:pt idx="2">
                  <c:v>11</c:v>
                </c:pt>
                <c:pt idx="3">
                  <c:v>13</c:v>
                </c:pt>
                <c:pt idx="4">
                  <c:v>23</c:v>
                </c:pt>
                <c:pt idx="5">
                  <c:v>24</c:v>
                </c:pt>
                <c:pt idx="6">
                  <c:v>34</c:v>
                </c:pt>
                <c:pt idx="7">
                  <c:v>36</c:v>
                </c:pt>
                <c:pt idx="8">
                  <c:v>43</c:v>
                </c:pt>
                <c:pt idx="9">
                  <c:v>51</c:v>
                </c:pt>
                <c:pt idx="10">
                  <c:v>60</c:v>
                </c:pt>
                <c:pt idx="11">
                  <c:v>68</c:v>
                </c:pt>
                <c:pt idx="12">
                  <c:v>69</c:v>
                </c:pt>
                <c:pt idx="13">
                  <c:v>78</c:v>
                </c:pt>
                <c:pt idx="14">
                  <c:v>84</c:v>
                </c:pt>
                <c:pt idx="15">
                  <c:v>88</c:v>
                </c:pt>
                <c:pt idx="16">
                  <c:v>90</c:v>
                </c:pt>
                <c:pt idx="17">
                  <c:v>96</c:v>
                </c:pt>
                <c:pt idx="18">
                  <c:v>101</c:v>
                </c:pt>
                <c:pt idx="19">
                  <c:v>105</c:v>
                </c:pt>
                <c:pt idx="20">
                  <c:v>114</c:v>
                </c:pt>
                <c:pt idx="21">
                  <c:v>124</c:v>
                </c:pt>
                <c:pt idx="22">
                  <c:v>126</c:v>
                </c:pt>
                <c:pt idx="23">
                  <c:v>128</c:v>
                </c:pt>
                <c:pt idx="24">
                  <c:v>134</c:v>
                </c:pt>
                <c:pt idx="25">
                  <c:v>143</c:v>
                </c:pt>
                <c:pt idx="26">
                  <c:v>147</c:v>
                </c:pt>
                <c:pt idx="27">
                  <c:v>149</c:v>
                </c:pt>
                <c:pt idx="28">
                  <c:v>158</c:v>
                </c:pt>
                <c:pt idx="29">
                  <c:v>164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705-4071-ABC3-D08644E0AC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6044351"/>
        <c:axId val="1675869455"/>
      </c:lineChart>
      <c:catAx>
        <c:axId val="1676044351"/>
        <c:scaling>
          <c:orientation val="minMax"/>
        </c:scaling>
        <c:delete val="0"/>
        <c:axPos val="b"/>
        <c:numFmt formatCode="_-* #,##0_-;\-* #,##0_-;_-* &quot;-&quot;??_-;_-@_-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675869455"/>
        <c:crosses val="autoZero"/>
        <c:auto val="1"/>
        <c:lblAlgn val="ctr"/>
        <c:lblOffset val="100"/>
        <c:noMultiLvlLbl val="0"/>
      </c:catAx>
      <c:valAx>
        <c:axId val="1675869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676044351"/>
        <c:crosses val="autoZero"/>
        <c:crossBetween val="between"/>
      </c:valAx>
      <c:valAx>
        <c:axId val="204303777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43039856"/>
        <c:crosses val="max"/>
        <c:crossBetween val="between"/>
      </c:valAx>
      <c:catAx>
        <c:axId val="2043039856"/>
        <c:scaling>
          <c:orientation val="minMax"/>
        </c:scaling>
        <c:delete val="1"/>
        <c:axPos val="b"/>
        <c:numFmt formatCode="_-* #,##0_-;\-* #,##0_-;_-* &quot;-&quot;??_-;_-@_-" sourceLinked="1"/>
        <c:majorTickMark val="out"/>
        <c:minorTickMark val="none"/>
        <c:tickLblPos val="nextTo"/>
        <c:crossAx val="20430377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5595EF-174B-8CA3-43D6-0DD66E0A4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0E34-4ECF-4FFE-BE0B-7278FA1D0CAB}" type="datetimeFigureOut">
              <a:rPr lang="es-EC"/>
              <a:pPr>
                <a:defRPr/>
              </a:pPr>
              <a:t>20/1/2025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3302DA-DBDA-4D45-398D-9AB696291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0915BA-B5BE-386C-905D-DC35E661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0AA6C-F65E-48B2-B013-192883527930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3626322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265CE5-6AD6-53F8-7B5C-37597F5C5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09A04-503F-424E-BC00-3C28F01118D5}" type="datetimeFigureOut">
              <a:rPr lang="es-EC"/>
              <a:pPr>
                <a:defRPr/>
              </a:pPr>
              <a:t>20/1/2025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173D95-55A6-BCA8-64A6-608B08A6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D1D927-DEFD-80F6-1910-5FF5C70A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7F9F76-E43A-48E8-AA32-BEB393AD9210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3422467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CE57D6-5FBD-F867-CD36-D54775B4E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7A047-A160-4013-A38E-B2517BB7F6EC}" type="datetimeFigureOut">
              <a:rPr lang="es-EC"/>
              <a:pPr>
                <a:defRPr/>
              </a:pPr>
              <a:t>20/1/2025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FB85F2-AA54-4DB7-B7A8-1CC7BE6DF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24A952-0FB9-8D80-6494-037A3CA13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45A70-9692-4114-B506-71838D7B9C5D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927528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79C271-42EC-7E77-8FCD-833B79326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968DC-AF42-43CC-920E-11C9AB784D37}" type="datetimeFigureOut">
              <a:rPr lang="es-EC"/>
              <a:pPr>
                <a:defRPr/>
              </a:pPr>
              <a:t>20/1/2025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23354F-FD50-C1CA-CDC6-20D0D5638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9F3A52-1D11-B7E5-1F38-36EA432D0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6DB3D-5261-4C98-9D0A-5DF2F95C2790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2979069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602DA-89EB-2EF0-8AD9-5444E45CB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861C1-CC2C-4F39-9D09-D1764BD65BE6}" type="datetimeFigureOut">
              <a:rPr lang="es-EC"/>
              <a:pPr>
                <a:defRPr/>
              </a:pPr>
              <a:t>20/1/2025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C166BC-3EFC-92FC-B059-91DB18358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E0778A-6652-69B2-2C77-8274949F9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F265A-7634-411F-9CC3-B754BD03A114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3974076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052C6855-E63E-7ADD-CE05-4CB1A4B6D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FEAC4-2EAC-4EB0-BCEC-84D416CBC7AD}" type="datetimeFigureOut">
              <a:rPr lang="es-EC"/>
              <a:pPr>
                <a:defRPr/>
              </a:pPr>
              <a:t>20/1/2025</a:t>
            </a:fld>
            <a:endParaRPr lang="es-EC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8F00734B-73D6-AED8-A532-32B277947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6CC4436C-E8A1-5471-4555-BB658339C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AE46C5-7224-4F9D-91D8-3FD237F662F3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1212730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91619F19-6C7D-54F2-3CF1-9615AD7D4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0103E-F183-4CB3-8F1E-C64B02A2B02F}" type="datetimeFigureOut">
              <a:rPr lang="es-EC"/>
              <a:pPr>
                <a:defRPr/>
              </a:pPr>
              <a:t>20/1/2025</a:t>
            </a:fld>
            <a:endParaRPr lang="es-EC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BD9D272-A7F0-9603-6396-815A1B33E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513F2B2E-0FF8-9BBA-8BE6-093E804D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368AA-5DF9-4C35-AA45-45B1EE78C5C6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1077531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145AE50F-4C3A-51F8-6BD8-CFAD18FB3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DBDE9-7683-4617-9C7D-24D8AEC23975}" type="datetimeFigureOut">
              <a:rPr lang="es-EC"/>
              <a:pPr>
                <a:defRPr/>
              </a:pPr>
              <a:t>20/1/2025</a:t>
            </a:fld>
            <a:endParaRPr lang="es-EC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BD4E6DA8-C3A0-3388-1F1F-BC137FD8B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23C39F8F-B9DB-6436-CD38-06BA16FB7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E4B34-2877-4D02-AECB-A77F76B2249C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85218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9BF6D3FD-076C-F445-48FA-46D4CFA1D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333B1-B38B-49CF-9E99-8951908A54EB}" type="datetimeFigureOut">
              <a:rPr lang="es-EC"/>
              <a:pPr>
                <a:defRPr/>
              </a:pPr>
              <a:t>20/1/2025</a:t>
            </a:fld>
            <a:endParaRPr lang="es-EC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B0F3BD58-76DB-236D-A434-F412580C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44E77E91-3247-7385-4B7D-0CFA142DB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FD175-56AF-44D9-BDDB-1302068AD76A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3621888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42117D23-910D-75F5-CA97-874201005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107FD-5DD0-4D7B-BC8A-BE6F6F97737F}" type="datetimeFigureOut">
              <a:rPr lang="es-EC"/>
              <a:pPr>
                <a:defRPr/>
              </a:pPr>
              <a:t>20/1/2025</a:t>
            </a:fld>
            <a:endParaRPr lang="es-EC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DF85C0C1-B919-F510-FED5-8087CBFF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169EDF4D-3052-DAF1-2DE1-8D1A64F06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F7329-EC57-4067-9FDF-3D470C065D26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1004880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E8AE8CDC-B223-3BE8-BC3A-CF754C5CE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2EE63-A515-44B8-A864-66E8B9C4D044}" type="datetimeFigureOut">
              <a:rPr lang="es-EC"/>
              <a:pPr>
                <a:defRPr/>
              </a:pPr>
              <a:t>20/1/2025</a:t>
            </a:fld>
            <a:endParaRPr lang="es-EC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3CA3CB21-83CA-607F-0876-0281480D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09C9CDB7-E466-B30E-8E89-09F41F9C4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DE3C40-9139-4950-B8E0-ADF38129FF84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2126659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8F394347-35CF-3CCF-E390-01115242F46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VE"/>
              <a:t>Haga clic para modificar el estilo de título del patrón</a:t>
            </a:r>
            <a:endParaRPr lang="es-EC" altLang="es-VE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9CE65C1A-23E5-D185-A179-9B6B75C76A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VE"/>
              <a:t>Haga clic para modificar los estilos de texto del patrón</a:t>
            </a:r>
          </a:p>
          <a:p>
            <a:pPr lvl="1"/>
            <a:r>
              <a:rPr lang="es-ES" altLang="es-VE"/>
              <a:t>Segundo nivel</a:t>
            </a:r>
          </a:p>
          <a:p>
            <a:pPr lvl="2"/>
            <a:r>
              <a:rPr lang="es-ES" altLang="es-VE"/>
              <a:t>Tercer nivel</a:t>
            </a:r>
          </a:p>
          <a:p>
            <a:pPr lvl="3"/>
            <a:r>
              <a:rPr lang="es-ES" altLang="es-VE"/>
              <a:t>Cuarto nivel</a:t>
            </a:r>
          </a:p>
          <a:p>
            <a:pPr lvl="4"/>
            <a:r>
              <a:rPr lang="es-ES" altLang="es-VE"/>
              <a:t>Quinto nivel</a:t>
            </a:r>
            <a:endParaRPr lang="es-EC" altLang="es-V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C2B1A1-82DF-DF86-F108-9A61BE4AE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AF8801-057A-4A24-84CC-9A3F62D6E91A}" type="datetimeFigureOut">
              <a:rPr lang="es-EC"/>
              <a:pPr>
                <a:defRPr/>
              </a:pPr>
              <a:t>20/1/2025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46836F-C350-CD6F-FCED-58695E6A3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1B6AA5-2D03-7BBE-74CF-24DDB15FC0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FC6BB4E-6CAC-4651-B7DA-1C022B3103AA}" type="slidenum">
              <a:rPr lang="es-EC" altLang="es-VE"/>
              <a:pPr/>
              <a:t>‹Nº›</a:t>
            </a:fld>
            <a:endParaRPr lang="es-EC" altLang="es-V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s.audioblocks.com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BFB22C-81E9-E0E3-1F69-3A72BEDD8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713" y="193675"/>
            <a:ext cx="6997700" cy="747713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C" sz="3600" b="1" dirty="0">
                <a:solidFill>
                  <a:schemeClr val="bg1"/>
                </a:solidFill>
                <a:latin typeface="+mn-lt"/>
              </a:rPr>
              <a:t>Recursos educativos multimedia</a:t>
            </a:r>
          </a:p>
        </p:txBody>
      </p:sp>
      <p:sp>
        <p:nvSpPr>
          <p:cNvPr id="2051" name="Subtítulo 2">
            <a:extLst>
              <a:ext uri="{FF2B5EF4-FFF2-40B4-BE49-F238E27FC236}">
                <a16:creationId xmlns:a16="http://schemas.microsoft.com/office/drawing/2014/main" id="{C94E75C4-6140-ADF8-D0C8-BD829C1A6A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713" y="912813"/>
            <a:ext cx="4954587" cy="385762"/>
          </a:xfrm>
        </p:spPr>
        <p:txBody>
          <a:bodyPr/>
          <a:lstStyle/>
          <a:p>
            <a:pPr algn="l" eaLnBrk="1" hangingPunct="1"/>
            <a:r>
              <a:rPr lang="es-EC" altLang="es-VE" sz="2000">
                <a:solidFill>
                  <a:schemeClr val="bg1"/>
                </a:solidFill>
              </a:rPr>
              <a:t>Formato de entrega de contenido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96958" y="-66675"/>
            <a:ext cx="10515600" cy="1325563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s-ES" dirty="0"/>
              <a:t>Fundamentos teóricos.- PRESUPUESTOS</a:t>
            </a:r>
            <a:endParaRPr lang="es-EC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868680"/>
            <a:ext cx="8746067" cy="602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7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660963"/>
            <a:ext cx="10515600" cy="682010"/>
          </a:xfrm>
        </p:spPr>
        <p:txBody>
          <a:bodyPr>
            <a:normAutofit fontScale="90000"/>
          </a:bodyPr>
          <a:lstStyle/>
          <a:p>
            <a:pPr marL="742950" lvl="0" indent="-742950">
              <a:buFont typeface="+mj-lt"/>
              <a:buAutoNum type="arabicPeriod" startAt="2"/>
            </a:pPr>
            <a:r>
              <a:rPr lang="es-ES" dirty="0"/>
              <a:t>Control de Gestión de Ingresos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97000"/>
            <a:ext cx="10515600" cy="4779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s-EC" dirty="0"/>
          </a:p>
          <a:p>
            <a:pPr lvl="1"/>
            <a:r>
              <a:rPr lang="es-ES" dirty="0"/>
              <a:t>Periodicidad del control</a:t>
            </a:r>
          </a:p>
          <a:p>
            <a:pPr marL="914400" lvl="1" indent="-457200">
              <a:buFont typeface="+mj-lt"/>
              <a:buAutoNum type="alphaLcParenR"/>
            </a:pPr>
            <a:endParaRPr lang="es-ES" dirty="0"/>
          </a:p>
          <a:p>
            <a:pPr marL="457200" lvl="1" indent="0">
              <a:buNone/>
            </a:pPr>
            <a:r>
              <a:rPr lang="es-EC" dirty="0"/>
              <a:t>Diaria</a:t>
            </a:r>
          </a:p>
          <a:p>
            <a:pPr marL="457200" lvl="1" indent="0">
              <a:buNone/>
            </a:pPr>
            <a:r>
              <a:rPr lang="es-EC" dirty="0"/>
              <a:t>Semanal</a:t>
            </a:r>
          </a:p>
          <a:p>
            <a:pPr marL="457200" lvl="1" indent="0">
              <a:buNone/>
            </a:pPr>
            <a:r>
              <a:rPr lang="es-EC" dirty="0"/>
              <a:t>Mensual</a:t>
            </a:r>
          </a:p>
          <a:p>
            <a:pPr marL="457200" lvl="1" indent="0">
              <a:buNone/>
            </a:pPr>
            <a:r>
              <a:rPr lang="es-EC" dirty="0"/>
              <a:t>Trimestral</a:t>
            </a:r>
          </a:p>
          <a:p>
            <a:pPr marL="457200" lvl="1" indent="0">
              <a:buNone/>
            </a:pPr>
            <a:r>
              <a:rPr lang="es-EC" dirty="0"/>
              <a:t>Semestral</a:t>
            </a:r>
          </a:p>
          <a:p>
            <a:pPr marL="457200" lvl="1" indent="0">
              <a:buNone/>
            </a:pPr>
            <a:r>
              <a:rPr lang="es-EC" dirty="0"/>
              <a:t>Anual.</a:t>
            </a:r>
          </a:p>
          <a:p>
            <a:pPr marL="457200" lvl="1" indent="0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6905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27514" y="-51810"/>
            <a:ext cx="10515600" cy="682010"/>
          </a:xfrm>
        </p:spPr>
        <p:txBody>
          <a:bodyPr>
            <a:normAutofit fontScale="90000"/>
          </a:bodyPr>
          <a:lstStyle/>
          <a:p>
            <a:pPr marL="742950" lvl="0" indent="-742950">
              <a:buFont typeface="+mj-lt"/>
              <a:buAutoNum type="arabicPeriod" startAt="2"/>
            </a:pPr>
            <a:r>
              <a:rPr lang="es-ES" dirty="0"/>
              <a:t>Control de Gestión de Ingresos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415851"/>
            <a:ext cx="10515600" cy="1995655"/>
          </a:xfrm>
        </p:spPr>
        <p:txBody>
          <a:bodyPr>
            <a:normAutofit/>
          </a:bodyPr>
          <a:lstStyle/>
          <a:p>
            <a:pPr lvl="1" algn="ctr"/>
            <a:r>
              <a:rPr lang="es-EC" dirty="0"/>
              <a:t>Ejercicio de aplicación</a:t>
            </a:r>
          </a:p>
        </p:txBody>
      </p:sp>
      <p:graphicFrame>
        <p:nvGraphicFramePr>
          <p:cNvPr id="11" name="Tabla 11">
            <a:extLst>
              <a:ext uri="{FF2B5EF4-FFF2-40B4-BE49-F238E27FC236}">
                <a16:creationId xmlns:a16="http://schemas.microsoft.com/office/drawing/2014/main" id="{E282D599-DFE6-C6F3-1B74-8EC25602D7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855651"/>
              </p:ext>
            </p:extLst>
          </p:nvPr>
        </p:nvGraphicFramePr>
        <p:xfrm>
          <a:off x="125507" y="854141"/>
          <a:ext cx="12024000" cy="6026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4000">
                  <a:extLst>
                    <a:ext uri="{9D8B030D-6E8A-4147-A177-3AD203B41FA5}">
                      <a16:colId xmlns:a16="http://schemas.microsoft.com/office/drawing/2014/main" val="1513060285"/>
                    </a:ext>
                  </a:extLst>
                </a:gridCol>
                <a:gridCol w="2004000">
                  <a:extLst>
                    <a:ext uri="{9D8B030D-6E8A-4147-A177-3AD203B41FA5}">
                      <a16:colId xmlns:a16="http://schemas.microsoft.com/office/drawing/2014/main" val="2344649125"/>
                    </a:ext>
                  </a:extLst>
                </a:gridCol>
                <a:gridCol w="2004000">
                  <a:extLst>
                    <a:ext uri="{9D8B030D-6E8A-4147-A177-3AD203B41FA5}">
                      <a16:colId xmlns:a16="http://schemas.microsoft.com/office/drawing/2014/main" val="1459250422"/>
                    </a:ext>
                  </a:extLst>
                </a:gridCol>
                <a:gridCol w="2004000">
                  <a:extLst>
                    <a:ext uri="{9D8B030D-6E8A-4147-A177-3AD203B41FA5}">
                      <a16:colId xmlns:a16="http://schemas.microsoft.com/office/drawing/2014/main" val="3011956178"/>
                    </a:ext>
                  </a:extLst>
                </a:gridCol>
                <a:gridCol w="2004000">
                  <a:extLst>
                    <a:ext uri="{9D8B030D-6E8A-4147-A177-3AD203B41FA5}">
                      <a16:colId xmlns:a16="http://schemas.microsoft.com/office/drawing/2014/main" val="4287443138"/>
                    </a:ext>
                  </a:extLst>
                </a:gridCol>
                <a:gridCol w="2004000">
                  <a:extLst>
                    <a:ext uri="{9D8B030D-6E8A-4147-A177-3AD203B41FA5}">
                      <a16:colId xmlns:a16="http://schemas.microsoft.com/office/drawing/2014/main" val="725133762"/>
                    </a:ext>
                  </a:extLst>
                </a:gridCol>
              </a:tblGrid>
              <a:tr h="1878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Día</a:t>
                      </a:r>
                    </a:p>
                  </a:txBody>
                  <a:tcPr marL="5443" marR="5443" marT="5443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Presupuesto del Mes</a:t>
                      </a:r>
                    </a:p>
                  </a:txBody>
                  <a:tcPr marL="5443" marR="5443" marT="5443" marB="0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Año anterior</a:t>
                      </a:r>
                    </a:p>
                  </a:txBody>
                  <a:tcPr marL="5443" marR="5443" marT="5443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Año Actual</a:t>
                      </a:r>
                    </a:p>
                  </a:txBody>
                  <a:tcPr marL="5443" marR="5443" marT="5443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713325"/>
                  </a:ext>
                </a:extLst>
              </a:tr>
              <a:tr h="18787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Real Año ANTERIOR</a:t>
                      </a:r>
                    </a:p>
                  </a:txBody>
                  <a:tcPr marL="5443" marR="5443" marT="5443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Acumulado Año ANTERIOR</a:t>
                      </a:r>
                    </a:p>
                  </a:txBody>
                  <a:tcPr marL="5443" marR="5443" marT="5443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Real Año ACTUAL</a:t>
                      </a:r>
                    </a:p>
                  </a:txBody>
                  <a:tcPr marL="5443" marR="5443" marT="5443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Acumulado Año ACTUAL</a:t>
                      </a:r>
                    </a:p>
                  </a:txBody>
                  <a:tcPr marL="5443" marR="5443" marT="5443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844872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728090612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583152900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3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3938066318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4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77505804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5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3923402425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6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4155758809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7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785574720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8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3636478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9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429850976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10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957803618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11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3626365268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12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608927371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13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352881999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14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424805029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15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4121548942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16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232915106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17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794479786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18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473164352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19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537092376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20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60740778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21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915822066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22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3114367346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23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427759576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24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645252258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25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402311559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26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4190484968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27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212522498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28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169374255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29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885510088"/>
                  </a:ext>
                </a:extLst>
              </a:tr>
              <a:tr h="18787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30 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448910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492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27514" y="-51810"/>
            <a:ext cx="10515600" cy="682010"/>
          </a:xfrm>
        </p:spPr>
        <p:txBody>
          <a:bodyPr>
            <a:normAutofit fontScale="90000"/>
          </a:bodyPr>
          <a:lstStyle/>
          <a:p>
            <a:pPr marL="742950" lvl="0" indent="-742950">
              <a:buFont typeface="+mj-lt"/>
              <a:buAutoNum type="arabicPeriod" startAt="2"/>
            </a:pPr>
            <a:r>
              <a:rPr lang="es-ES" dirty="0"/>
              <a:t>Control de Gestión de Ingresos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415851"/>
            <a:ext cx="10515600" cy="1995655"/>
          </a:xfrm>
        </p:spPr>
        <p:txBody>
          <a:bodyPr>
            <a:normAutofit/>
          </a:bodyPr>
          <a:lstStyle/>
          <a:p>
            <a:pPr lvl="1" algn="ctr"/>
            <a:r>
              <a:rPr lang="es-EC" dirty="0"/>
              <a:t>Ejercicio de aplicación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BDC70200-4099-8735-0C24-6AFB2D0943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5919"/>
              </p:ext>
            </p:extLst>
          </p:nvPr>
        </p:nvGraphicFramePr>
        <p:xfrm>
          <a:off x="1441896" y="1097860"/>
          <a:ext cx="9638480" cy="5657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34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1875"/>
          </a:xfrm>
        </p:spPr>
        <p:txBody>
          <a:bodyPr>
            <a:normAutofit/>
          </a:bodyPr>
          <a:lstStyle/>
          <a:p>
            <a:pPr marL="742950" lvl="0" indent="-742950">
              <a:buFont typeface="+mj-lt"/>
              <a:buAutoNum type="arabicPeriod" startAt="3"/>
            </a:pPr>
            <a:r>
              <a:rPr lang="es-ES" dirty="0"/>
              <a:t>Control de Gestión en el Área Comercial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12108"/>
                <a:ext cx="10515600" cy="5745892"/>
              </a:xfrm>
              <a:ln>
                <a:solidFill>
                  <a:schemeClr val="accent1"/>
                </a:solidFill>
              </a:ln>
            </p:spPr>
            <p:txBody>
              <a:bodyPr>
                <a:normAutofit lnSpcReduction="10000"/>
              </a:bodyPr>
              <a:lstStyle/>
              <a:p>
                <a:pPr marL="514350" indent="-514350">
                  <a:buFont typeface="+mj-lt"/>
                  <a:buAutoNum type="arabicPeriod"/>
                </a:pPr>
                <a:endParaRPr lang="es-EC" dirty="0"/>
              </a:p>
              <a:p>
                <a:pPr lvl="1"/>
                <a14:m>
                  <m:oMath xmlns:m="http://schemas.openxmlformats.org/officeDocument/2006/math">
                    <m:r>
                      <a:rPr lang="es-ES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𝑂𝑏𝑗𝑒𝑡𝑖𝑣𝑜</m:t>
                    </m:r>
                    <m:r>
                      <a:rPr lang="es-ES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 −</m:t>
                    </m:r>
                    <m:r>
                      <a:rPr lang="es-ES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𝑅𝑒𝑎𝑙𝑖𝑑𝑎𝑑</m:t>
                    </m:r>
                    <m:r>
                      <a:rPr lang="es-ES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𝐷𝑒𝑠𝑣𝑖𝑎𝑐𝑖</m:t>
                    </m:r>
                    <m:r>
                      <a:rPr lang="es-ES" i="1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ó</m:t>
                    </m:r>
                    <m:r>
                      <a:rPr lang="es-ES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s-ES" b="0" dirty="0">
                  <a:highlight>
                    <a:srgbClr val="FFFF00"/>
                  </a:highlight>
                </a:endParaRPr>
              </a:p>
              <a:p>
                <a:pPr lvl="1"/>
                <a:endParaRPr lang="es-EC" dirty="0"/>
              </a:p>
              <a:p>
                <a:pPr marL="457200" lvl="1" indent="0">
                  <a:buNone/>
                </a:pPr>
                <a:r>
                  <a:rPr lang="es-EC" dirty="0"/>
                  <a:t>CASO Análisis de Variaciones.- </a:t>
                </a:r>
              </a:p>
              <a:p>
                <a:pPr lvl="1"/>
                <a:r>
                  <a:rPr lang="es-EC" dirty="0"/>
                  <a:t>La empresa produce y vende los siguientes tipos de Neumáticos:</a:t>
                </a:r>
              </a:p>
              <a:p>
                <a:pPr lvl="1"/>
                <a:endParaRPr lang="es-EC" dirty="0"/>
              </a:p>
              <a:p>
                <a:pPr lvl="1"/>
                <a:endParaRPr lang="es-EC" dirty="0"/>
              </a:p>
              <a:p>
                <a:pPr lvl="1"/>
                <a:endParaRPr lang="es-EC" dirty="0"/>
              </a:p>
              <a:p>
                <a:pPr lvl="1"/>
                <a:endParaRPr lang="es-EC" dirty="0"/>
              </a:p>
              <a:p>
                <a:pPr lvl="1"/>
                <a:endParaRPr lang="es-EC" dirty="0"/>
              </a:p>
              <a:p>
                <a:pPr lvl="1"/>
                <a:endParaRPr lang="es-EC" dirty="0"/>
              </a:p>
              <a:p>
                <a:pPr lvl="1"/>
                <a:r>
                  <a:rPr lang="es-EC" dirty="0"/>
                  <a:t>El mercado donde opera la empresa ha tenido una demanda global de 200.000 neumáticos Tipo 1 y 600.000 neumáticos tipo 2. </a:t>
                </a:r>
              </a:p>
              <a:p>
                <a:pPr lvl="1"/>
                <a:r>
                  <a:rPr lang="es-EC" dirty="0"/>
                  <a:t>Las participaciones previstas en el mercado eran 25% y 6% para los neumáticos tipo 1 y 2 respectivamente.</a:t>
                </a:r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12108"/>
                <a:ext cx="10515600" cy="5745892"/>
              </a:xfr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FDAB53D0-EBED-854E-9B4B-8A62BFBA0992}"/>
              </a:ext>
            </a:extLst>
          </p:cNvPr>
          <p:cNvGraphicFramePr>
            <a:graphicFrameLocks noGrp="1"/>
          </p:cNvGraphicFramePr>
          <p:nvPr/>
        </p:nvGraphicFramePr>
        <p:xfrm>
          <a:off x="2953264" y="3215957"/>
          <a:ext cx="593124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7081">
                  <a:extLst>
                    <a:ext uri="{9D8B030D-6E8A-4147-A177-3AD203B41FA5}">
                      <a16:colId xmlns:a16="http://schemas.microsoft.com/office/drawing/2014/main" val="3655997525"/>
                    </a:ext>
                  </a:extLst>
                </a:gridCol>
                <a:gridCol w="1977081">
                  <a:extLst>
                    <a:ext uri="{9D8B030D-6E8A-4147-A177-3AD203B41FA5}">
                      <a16:colId xmlns:a16="http://schemas.microsoft.com/office/drawing/2014/main" val="2638689966"/>
                    </a:ext>
                  </a:extLst>
                </a:gridCol>
                <a:gridCol w="1977081">
                  <a:extLst>
                    <a:ext uri="{9D8B030D-6E8A-4147-A177-3AD203B41FA5}">
                      <a16:colId xmlns:a16="http://schemas.microsoft.com/office/drawing/2014/main" val="37110649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Tipo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Tipo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433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Precio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927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Costo de Venta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904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Margen Bruto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773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775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1875"/>
          </a:xfrm>
        </p:spPr>
        <p:txBody>
          <a:bodyPr>
            <a:normAutofit/>
          </a:bodyPr>
          <a:lstStyle/>
          <a:p>
            <a:pPr marL="742950" lvl="0" indent="-742950">
              <a:buFont typeface="+mj-lt"/>
              <a:buAutoNum type="arabicPeriod" startAt="3"/>
            </a:pPr>
            <a:r>
              <a:rPr lang="es-ES" dirty="0"/>
              <a:t>Control de Gestión en el Área Comercial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112108"/>
            <a:ext cx="10515600" cy="574589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s-EC" dirty="0"/>
              <a:t>EJERCICIO.- </a:t>
            </a:r>
          </a:p>
          <a:p>
            <a:pPr lvl="1"/>
            <a:r>
              <a:rPr lang="es-EC" dirty="0"/>
              <a:t>Con respecto a las ventas se dispone de los siguientes datos para el año 2019</a:t>
            </a:r>
          </a:p>
          <a:p>
            <a:pPr marL="457200" lvl="1" indent="0">
              <a:buNone/>
            </a:pPr>
            <a:endParaRPr lang="es-EC" dirty="0"/>
          </a:p>
          <a:p>
            <a:pPr lvl="1"/>
            <a:endParaRPr lang="es-EC" dirty="0"/>
          </a:p>
          <a:p>
            <a:pPr lvl="1"/>
            <a:endParaRPr lang="es-EC" dirty="0"/>
          </a:p>
          <a:p>
            <a:pPr lvl="1"/>
            <a:endParaRPr lang="es-EC" dirty="0"/>
          </a:p>
          <a:p>
            <a:pPr lvl="1"/>
            <a:endParaRPr lang="es-EC" dirty="0"/>
          </a:p>
          <a:p>
            <a:pPr lvl="1"/>
            <a:endParaRPr lang="es-EC" dirty="0"/>
          </a:p>
          <a:p>
            <a:pPr lvl="1"/>
            <a:endParaRPr lang="es-EC" dirty="0"/>
          </a:p>
          <a:p>
            <a:pPr lvl="1"/>
            <a:endParaRPr lang="es-EC" dirty="0"/>
          </a:p>
          <a:p>
            <a:pPr lvl="1"/>
            <a:endParaRPr lang="es-EC" dirty="0"/>
          </a:p>
          <a:p>
            <a:pPr lvl="1"/>
            <a:r>
              <a:rPr lang="es-EC" dirty="0"/>
              <a:t>Analice y explique las desviaciones obtenidas.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FDAB53D0-EBED-854E-9B4B-8A62BFBA0992}"/>
              </a:ext>
            </a:extLst>
          </p:cNvPr>
          <p:cNvGraphicFramePr>
            <a:graphicFrameLocks noGrp="1"/>
          </p:cNvGraphicFramePr>
          <p:nvPr/>
        </p:nvGraphicFramePr>
        <p:xfrm>
          <a:off x="1631092" y="2143983"/>
          <a:ext cx="766118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8422">
                  <a:extLst>
                    <a:ext uri="{9D8B030D-6E8A-4147-A177-3AD203B41FA5}">
                      <a16:colId xmlns:a16="http://schemas.microsoft.com/office/drawing/2014/main" val="3655997525"/>
                    </a:ext>
                  </a:extLst>
                </a:gridCol>
                <a:gridCol w="1396313">
                  <a:extLst>
                    <a:ext uri="{9D8B030D-6E8A-4147-A177-3AD203B41FA5}">
                      <a16:colId xmlns:a16="http://schemas.microsoft.com/office/drawing/2014/main" val="2638689966"/>
                    </a:ext>
                  </a:extLst>
                </a:gridCol>
                <a:gridCol w="1767016">
                  <a:extLst>
                    <a:ext uri="{9D8B030D-6E8A-4147-A177-3AD203B41FA5}">
                      <a16:colId xmlns:a16="http://schemas.microsoft.com/office/drawing/2014/main" val="3711064948"/>
                    </a:ext>
                  </a:extLst>
                </a:gridCol>
                <a:gridCol w="1989438">
                  <a:extLst>
                    <a:ext uri="{9D8B030D-6E8A-4147-A177-3AD203B41FA5}">
                      <a16:colId xmlns:a16="http://schemas.microsoft.com/office/drawing/2014/main" val="1885448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Ventas Presupuestadas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Tipo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Tipo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433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Unidades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40.000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60.000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100.000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927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Ventas en USD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8.000.000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7.200.000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15.200.000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904492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11F1492B-4E5F-334F-8808-A1093EFA0E6A}"/>
              </a:ext>
            </a:extLst>
          </p:cNvPr>
          <p:cNvGraphicFramePr>
            <a:graphicFrameLocks noGrp="1"/>
          </p:cNvGraphicFramePr>
          <p:nvPr/>
        </p:nvGraphicFramePr>
        <p:xfrm>
          <a:off x="1631092" y="3944731"/>
          <a:ext cx="766118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8422">
                  <a:extLst>
                    <a:ext uri="{9D8B030D-6E8A-4147-A177-3AD203B41FA5}">
                      <a16:colId xmlns:a16="http://schemas.microsoft.com/office/drawing/2014/main" val="3655997525"/>
                    </a:ext>
                  </a:extLst>
                </a:gridCol>
                <a:gridCol w="1396313">
                  <a:extLst>
                    <a:ext uri="{9D8B030D-6E8A-4147-A177-3AD203B41FA5}">
                      <a16:colId xmlns:a16="http://schemas.microsoft.com/office/drawing/2014/main" val="2638689966"/>
                    </a:ext>
                  </a:extLst>
                </a:gridCol>
                <a:gridCol w="1767016">
                  <a:extLst>
                    <a:ext uri="{9D8B030D-6E8A-4147-A177-3AD203B41FA5}">
                      <a16:colId xmlns:a16="http://schemas.microsoft.com/office/drawing/2014/main" val="3711064948"/>
                    </a:ext>
                  </a:extLst>
                </a:gridCol>
                <a:gridCol w="1989438">
                  <a:extLst>
                    <a:ext uri="{9D8B030D-6E8A-4147-A177-3AD203B41FA5}">
                      <a16:colId xmlns:a16="http://schemas.microsoft.com/office/drawing/2014/main" val="1885448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Ventas REALES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Tipo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Tipo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433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Unidades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38.000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64.000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102.000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927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Ventas en USD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7.410.000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7.616.000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15.026.000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904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12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1875"/>
          </a:xfrm>
        </p:spPr>
        <p:txBody>
          <a:bodyPr>
            <a:normAutofit/>
          </a:bodyPr>
          <a:lstStyle/>
          <a:p>
            <a:pPr marL="742950" lvl="0" indent="-742950">
              <a:buFont typeface="+mj-lt"/>
              <a:buAutoNum type="arabicPeriod" startAt="3"/>
            </a:pPr>
            <a:r>
              <a:rPr lang="es-ES" dirty="0"/>
              <a:t>Control de Gestión en el Área Comercial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12108"/>
                <a:ext cx="10515600" cy="5745892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endParaRPr lang="es-EC" dirty="0"/>
              </a:p>
              <a:p>
                <a:r>
                  <a:rPr lang="es-EC" dirty="0"/>
                  <a:t>CÁLCULO DE LAS DESVIACIONES:</a:t>
                </a:r>
              </a:p>
              <a:p>
                <a:endParaRPr lang="es-EC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s-EC" dirty="0"/>
                  <a:t>Desviaciones en precios de venta </a:t>
                </a:r>
              </a:p>
              <a:p>
                <a:pPr marL="914400" lvl="1" indent="-457200">
                  <a:buFont typeface="+mj-lt"/>
                  <a:buAutoNum type="arabicPeriod"/>
                </a:pPr>
                <a:endParaRPr lang="es-EC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𝑃𝑅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𝑃𝑃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𝑄𝑅</m:t>
                      </m:r>
                    </m:oMath>
                  </m:oMathPara>
                </a14:m>
                <a:endParaRPr lang="es-ES" b="0" dirty="0"/>
              </a:p>
              <a:p>
                <a:pPr marL="914400" lvl="2" indent="0">
                  <a:buNone/>
                </a:pPr>
                <a:r>
                  <a:rPr lang="es-EC" dirty="0"/>
                  <a:t>PR.- Precio Real</a:t>
                </a:r>
              </a:p>
              <a:p>
                <a:pPr marL="914400" lvl="2" indent="0">
                  <a:buNone/>
                </a:pPr>
                <a:r>
                  <a:rPr lang="es-EC" dirty="0"/>
                  <a:t>PP.- Precio Presupuestado</a:t>
                </a:r>
              </a:p>
              <a:p>
                <a:pPr marL="914400" lvl="2" indent="0">
                  <a:buNone/>
                </a:pPr>
                <a:r>
                  <a:rPr lang="es-EC" dirty="0"/>
                  <a:t>QR.- Cantidad Real Vendida</a:t>
                </a:r>
              </a:p>
              <a:p>
                <a:pPr lvl="1"/>
                <a:endParaRPr lang="es-EC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12108"/>
                <a:ext cx="10515600" cy="5745892"/>
              </a:xfrm>
              <a:blipFill>
                <a:blip r:embed="rId2"/>
                <a:stretch>
                  <a:fillRect l="-965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9324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1875"/>
          </a:xfrm>
        </p:spPr>
        <p:txBody>
          <a:bodyPr>
            <a:normAutofit/>
          </a:bodyPr>
          <a:lstStyle/>
          <a:p>
            <a:pPr marL="742950" lvl="0" indent="-742950">
              <a:buFont typeface="+mj-lt"/>
              <a:buAutoNum type="arabicPeriod" startAt="3"/>
            </a:pPr>
            <a:r>
              <a:rPr lang="es-ES" dirty="0"/>
              <a:t>Control de Gestión en el Área Comercial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12108"/>
                <a:ext cx="10515600" cy="5745892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endParaRPr lang="es-EC" dirty="0"/>
              </a:p>
              <a:p>
                <a:r>
                  <a:rPr lang="es-EC" dirty="0"/>
                  <a:t>CÁLCULO DE LAS DESVIACIONES:</a:t>
                </a:r>
              </a:p>
              <a:p>
                <a:endParaRPr lang="es-EC" dirty="0"/>
              </a:p>
              <a:p>
                <a:pPr marL="914400" lvl="1" indent="-457200">
                  <a:buFont typeface="+mj-lt"/>
                  <a:buAutoNum type="arabicPeriod" startAt="2"/>
                </a:pPr>
                <a:r>
                  <a:rPr lang="es-EC" dirty="0"/>
                  <a:t>Desviaciones en el volumen de venta </a:t>
                </a:r>
              </a:p>
              <a:p>
                <a:pPr marL="914400" lvl="1" indent="-457200">
                  <a:buFont typeface="+mj-lt"/>
                  <a:buAutoNum type="arabicPeriod" startAt="2"/>
                </a:pPr>
                <a:endParaRPr lang="es-EC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𝑄𝑅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𝑄𝑃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𝑃𝑃</m:t>
                      </m:r>
                    </m:oMath>
                  </m:oMathPara>
                </a14:m>
                <a:endParaRPr lang="es-ES" b="0" dirty="0"/>
              </a:p>
              <a:p>
                <a:pPr marL="914400" lvl="2" indent="0">
                  <a:buNone/>
                </a:pPr>
                <a:endParaRPr lang="es-EC" dirty="0"/>
              </a:p>
              <a:p>
                <a:pPr marL="914400" lvl="2" indent="0">
                  <a:buNone/>
                </a:pPr>
                <a:r>
                  <a:rPr lang="es-EC" dirty="0"/>
                  <a:t>QR.- Cantidad Real Vendida</a:t>
                </a:r>
              </a:p>
              <a:p>
                <a:pPr marL="914400" lvl="2" indent="0">
                  <a:buNone/>
                </a:pPr>
                <a:r>
                  <a:rPr lang="es-EC" dirty="0"/>
                  <a:t>QP.-Cantidad Presupuestada</a:t>
                </a:r>
              </a:p>
              <a:p>
                <a:pPr marL="914400" lvl="2" indent="0">
                  <a:buNone/>
                </a:pPr>
                <a:r>
                  <a:rPr lang="es-EC" dirty="0"/>
                  <a:t>PP.- Precio Presupuestado</a:t>
                </a:r>
              </a:p>
              <a:p>
                <a:pPr lvl="1"/>
                <a:endParaRPr lang="es-EC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12108"/>
                <a:ext cx="10515600" cy="5745892"/>
              </a:xfrm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2199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1875"/>
          </a:xfrm>
        </p:spPr>
        <p:txBody>
          <a:bodyPr>
            <a:normAutofit/>
          </a:bodyPr>
          <a:lstStyle/>
          <a:p>
            <a:pPr marL="742950" lvl="0" indent="-742950">
              <a:buFont typeface="+mj-lt"/>
              <a:buAutoNum type="arabicPeriod" startAt="3"/>
            </a:pPr>
            <a:r>
              <a:rPr lang="es-ES" dirty="0"/>
              <a:t>Control de Gestión en el Área Comercial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12108"/>
                <a:ext cx="10515600" cy="5745892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endParaRPr lang="es-EC" dirty="0"/>
              </a:p>
              <a:p>
                <a:r>
                  <a:rPr lang="es-EC" dirty="0"/>
                  <a:t>CÁLCULO DE LAS DESVIACIONES:</a:t>
                </a:r>
              </a:p>
              <a:p>
                <a:endParaRPr lang="es-EC" dirty="0"/>
              </a:p>
              <a:p>
                <a:pPr lvl="1"/>
                <a:r>
                  <a:rPr lang="es-EC" dirty="0"/>
                  <a:t>2.1 Desglose del volumen de venta </a:t>
                </a:r>
              </a:p>
              <a:p>
                <a:pPr lvl="2"/>
                <a:r>
                  <a:rPr lang="es-EC" dirty="0"/>
                  <a:t>Efecto Cantidad</a:t>
                </a:r>
              </a:p>
              <a:p>
                <a:pPr marL="914400" lvl="1" indent="-457200">
                  <a:buFont typeface="+mj-lt"/>
                  <a:buAutoNum type="arabicPeriod" startAt="2"/>
                </a:pPr>
                <a:endParaRPr lang="es-EC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𝑄𝑅</m:t>
                          </m:r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𝑄𝑃</m:t>
                          </m:r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𝐶𝑃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𝑃𝑃</m:t>
                      </m:r>
                    </m:oMath>
                  </m:oMathPara>
                </a14:m>
                <a:endParaRPr lang="es-ES" b="0" dirty="0"/>
              </a:p>
              <a:p>
                <a:pPr marL="914400" lvl="2" indent="0">
                  <a:buNone/>
                </a:pPr>
                <a:endParaRPr lang="es-EC" dirty="0"/>
              </a:p>
              <a:p>
                <a:pPr marL="914400" lvl="2" indent="0">
                  <a:buNone/>
                </a:pPr>
                <a:r>
                  <a:rPr lang="es-EC" dirty="0"/>
                  <a:t>QR.- Cantidad Real Vendida</a:t>
                </a:r>
              </a:p>
              <a:p>
                <a:pPr marL="914400" lvl="2" indent="0">
                  <a:buNone/>
                </a:pPr>
                <a:r>
                  <a:rPr lang="es-EC" dirty="0"/>
                  <a:t>QP.-Cantidad Presupuestada</a:t>
                </a:r>
              </a:p>
              <a:p>
                <a:pPr marL="914400" lvl="2" indent="0">
                  <a:buNone/>
                </a:pPr>
                <a:r>
                  <a:rPr lang="es-EC" dirty="0"/>
                  <a:t>CP.- Composición Presupuestada</a:t>
                </a:r>
              </a:p>
              <a:p>
                <a:pPr marL="914400" lvl="2" indent="0">
                  <a:buNone/>
                </a:pPr>
                <a:r>
                  <a:rPr lang="es-EC" dirty="0"/>
                  <a:t>PP.- Precio Presupuestado</a:t>
                </a:r>
              </a:p>
              <a:p>
                <a:pPr marL="914400" lvl="2" indent="0">
                  <a:buNone/>
                </a:pPr>
                <a:endParaRPr lang="es-EC" dirty="0"/>
              </a:p>
              <a:p>
                <a:pPr lvl="1"/>
                <a:endParaRPr lang="es-EC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12108"/>
                <a:ext cx="10515600" cy="5745892"/>
              </a:xfrm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1732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1875"/>
          </a:xfrm>
        </p:spPr>
        <p:txBody>
          <a:bodyPr>
            <a:normAutofit/>
          </a:bodyPr>
          <a:lstStyle/>
          <a:p>
            <a:pPr marL="742950" lvl="0" indent="-742950">
              <a:buFont typeface="+mj-lt"/>
              <a:buAutoNum type="arabicPeriod" startAt="3"/>
            </a:pPr>
            <a:r>
              <a:rPr lang="es-ES" dirty="0"/>
              <a:t>Control de Gestión en el Área Comercial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12108"/>
                <a:ext cx="10515600" cy="5745892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endParaRPr lang="es-EC" dirty="0"/>
              </a:p>
              <a:p>
                <a:r>
                  <a:rPr lang="es-EC" dirty="0"/>
                  <a:t>CÁLCULO DE LAS DESVIACIONES:</a:t>
                </a:r>
              </a:p>
              <a:p>
                <a:endParaRPr lang="es-EC" dirty="0"/>
              </a:p>
              <a:p>
                <a:pPr lvl="1"/>
                <a:r>
                  <a:rPr lang="es-EC" dirty="0"/>
                  <a:t>2.1 Desglose del volumen de venta </a:t>
                </a:r>
              </a:p>
              <a:p>
                <a:pPr lvl="2"/>
                <a:r>
                  <a:rPr lang="es-EC" dirty="0"/>
                  <a:t>Efecto Mezcla</a:t>
                </a:r>
              </a:p>
              <a:p>
                <a:pPr marL="914400" lvl="1" indent="-457200">
                  <a:buFont typeface="+mj-lt"/>
                  <a:buAutoNum type="arabicPeriod" startAt="2"/>
                </a:pPr>
                <a:endParaRPr lang="es-EC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𝐶𝑅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𝐶𝑃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𝑄𝑅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𝑡𝑜𝑡𝑎𝑙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)∗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𝑃𝑃</m:t>
                      </m:r>
                    </m:oMath>
                  </m:oMathPara>
                </a14:m>
                <a:endParaRPr lang="es-ES" b="0" dirty="0"/>
              </a:p>
              <a:p>
                <a:pPr marL="914400" lvl="2" indent="0">
                  <a:buNone/>
                </a:pPr>
                <a:endParaRPr lang="es-EC" dirty="0"/>
              </a:p>
              <a:p>
                <a:pPr marL="914400" lvl="2" indent="0">
                  <a:buNone/>
                </a:pPr>
                <a:r>
                  <a:rPr lang="es-EC" dirty="0"/>
                  <a:t>CR.- Composición Real</a:t>
                </a:r>
              </a:p>
              <a:p>
                <a:pPr marL="914400" lvl="2" indent="0">
                  <a:buNone/>
                </a:pPr>
                <a:r>
                  <a:rPr lang="es-EC" dirty="0"/>
                  <a:t>CP.- Composición Presupuestada </a:t>
                </a:r>
              </a:p>
              <a:p>
                <a:pPr marL="914400" lvl="2" indent="0">
                  <a:buNone/>
                </a:pPr>
                <a:r>
                  <a:rPr lang="es-EC" dirty="0"/>
                  <a:t>QR.- Cantidad Real Vendida</a:t>
                </a:r>
              </a:p>
              <a:p>
                <a:pPr marL="914400" lvl="2" indent="0">
                  <a:buNone/>
                </a:pPr>
                <a:r>
                  <a:rPr lang="es-EC" dirty="0"/>
                  <a:t>PP.- Precio Presupuestado</a:t>
                </a:r>
              </a:p>
              <a:p>
                <a:pPr marL="914400" lvl="2" indent="0">
                  <a:buNone/>
                </a:pPr>
                <a:endParaRPr lang="es-EC" dirty="0"/>
              </a:p>
              <a:p>
                <a:pPr lvl="1"/>
                <a:endParaRPr lang="es-EC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12108"/>
                <a:ext cx="10515600" cy="5745892"/>
              </a:xfrm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9884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>
            <a:extLst>
              <a:ext uri="{FF2B5EF4-FFF2-40B4-BE49-F238E27FC236}">
                <a16:creationId xmlns:a16="http://schemas.microsoft.com/office/drawing/2014/main" id="{E77B9F51-DD2C-5B82-3E4D-70885B571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538" y="898525"/>
            <a:ext cx="3932237" cy="1028700"/>
          </a:xfrm>
        </p:spPr>
        <p:txBody>
          <a:bodyPr/>
          <a:lstStyle/>
          <a:p>
            <a:pPr algn="ctr" eaLnBrk="1" hangingPunct="1"/>
            <a:r>
              <a:rPr lang="es-E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Maestría en Finanzas con mención en Dirección Financiera</a:t>
            </a:r>
            <a:endParaRPr lang="es-EC" altLang="es-VE" b="1" dirty="0">
              <a:solidFill>
                <a:srgbClr val="7030A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11DC2F-2672-A4AC-4F68-1F519B516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14400"/>
            <a:ext cx="6172200" cy="46069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C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Este formato nos ayudará en la creación de los recursos educativos multimedia de su materia.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C" sz="2400" b="1" dirty="0"/>
              <a:t>Indicaciones generales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C" sz="1800" dirty="0"/>
              <a:t>Existen varios tipos de recursos multimedia, por favor especifique una sugerencia del tipo de recurso desea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C" sz="2000" b="1" dirty="0"/>
              <a:t>Genial.ly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C" sz="2000" b="1" dirty="0"/>
              <a:t>Powtoon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C" sz="2000" b="1" dirty="0"/>
              <a:t>Podcast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C" sz="2000" b="1" dirty="0"/>
              <a:t>Video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C" sz="2000" b="1" dirty="0"/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C" sz="2000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C" sz="1900" dirty="0"/>
              <a:t>Cada imagen, gráfico o texto debe estar correctamente citado y referenciado en APA 7 Edición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s-EC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EC" b="1" dirty="0"/>
          </a:p>
          <a:p>
            <a:pPr lvl="1" eaLnBrk="1" fontAlgn="auto" hangingPunct="1">
              <a:spcAft>
                <a:spcPts val="0"/>
              </a:spcAft>
              <a:defRPr/>
            </a:pPr>
            <a:endParaRPr lang="es-EC" b="1" dirty="0"/>
          </a:p>
        </p:txBody>
      </p:sp>
      <p:pic>
        <p:nvPicPr>
          <p:cNvPr id="3076" name="Imagen 4">
            <a:extLst>
              <a:ext uri="{FF2B5EF4-FFF2-40B4-BE49-F238E27FC236}">
                <a16:creationId xmlns:a16="http://schemas.microsoft.com/office/drawing/2014/main" id="{F1DB67E3-6178-AFDA-8BA3-04D358A7E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4138613"/>
            <a:ext cx="301942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63DBEF0-1EBE-E778-1EDA-83B2CD5C2E24}"/>
              </a:ext>
            </a:extLst>
          </p:cNvPr>
          <p:cNvSpPr txBox="1"/>
          <p:nvPr/>
        </p:nvSpPr>
        <p:spPr>
          <a:xfrm>
            <a:off x="839788" y="2046288"/>
            <a:ext cx="3741737" cy="646331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Contabilidad de Gestión y análisis Financiero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532BE17-E275-B439-0E95-019562B51BBE}"/>
              </a:ext>
            </a:extLst>
          </p:cNvPr>
          <p:cNvSpPr txBox="1"/>
          <p:nvPr/>
        </p:nvSpPr>
        <p:spPr>
          <a:xfrm>
            <a:off x="839788" y="3249613"/>
            <a:ext cx="3736975" cy="369887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Presentación </a:t>
            </a:r>
            <a:r>
              <a:rPr lang="es-ES_tradn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ppt</a:t>
            </a:r>
            <a:endParaRPr lang="es-ES_tradn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20FEF7C-5063-9E09-9765-A18393B5B1C1}"/>
              </a:ext>
            </a:extLst>
          </p:cNvPr>
          <p:cNvSpPr txBox="1"/>
          <p:nvPr/>
        </p:nvSpPr>
        <p:spPr>
          <a:xfrm>
            <a:off x="839788" y="2647950"/>
            <a:ext cx="3736975" cy="369888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Módulo 4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03627D8-EB95-9F76-C954-47730AF664D7}"/>
              </a:ext>
            </a:extLst>
          </p:cNvPr>
          <p:cNvSpPr txBox="1"/>
          <p:nvPr/>
        </p:nvSpPr>
        <p:spPr>
          <a:xfrm>
            <a:off x="5154613" y="5449888"/>
            <a:ext cx="6197600" cy="738187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 desea musicalización de fondo, especifique aquí el estilo o algún ejemplo de música deseada, la biblioteca musical disponible en web es </a:t>
            </a:r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https://es.audioblocks.com</a:t>
            </a:r>
            <a:endParaRPr lang="es-ES_tradn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1875"/>
          </a:xfrm>
        </p:spPr>
        <p:txBody>
          <a:bodyPr>
            <a:normAutofit/>
          </a:bodyPr>
          <a:lstStyle/>
          <a:p>
            <a:pPr marL="742950" lvl="0" indent="-742950">
              <a:buFont typeface="+mj-lt"/>
              <a:buAutoNum type="arabicPeriod" startAt="3"/>
            </a:pPr>
            <a:r>
              <a:rPr lang="es-ES" dirty="0"/>
              <a:t>Control de Gestión en el Área Comercial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12108"/>
                <a:ext cx="10515600" cy="5745892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endParaRPr lang="es-EC" dirty="0"/>
              </a:p>
              <a:p>
                <a:r>
                  <a:rPr lang="es-EC" dirty="0"/>
                  <a:t>CÁLCULO DE LAS DESVIACIONES:</a:t>
                </a:r>
              </a:p>
              <a:p>
                <a:endParaRPr lang="es-EC" dirty="0"/>
              </a:p>
              <a:p>
                <a:pPr lvl="1"/>
                <a:r>
                  <a:rPr lang="es-EC" dirty="0"/>
                  <a:t>2.1 Desglose del volumen de venta </a:t>
                </a:r>
              </a:p>
              <a:p>
                <a:pPr lvl="2"/>
                <a:r>
                  <a:rPr lang="es-EC" dirty="0"/>
                  <a:t>Efecto Tamaño del Mercado</a:t>
                </a:r>
              </a:p>
              <a:p>
                <a:pPr marL="914400" lvl="1" indent="-457200">
                  <a:buFont typeface="+mj-lt"/>
                  <a:buAutoNum type="arabicPeriod" startAt="2"/>
                </a:pPr>
                <a:endParaRPr lang="es-EC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𝑇𝑀𝑅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𝑇𝑀𝑃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𝑀𝑃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𝑃𝑃</m:t>
                      </m:r>
                    </m:oMath>
                  </m:oMathPara>
                </a14:m>
                <a:endParaRPr lang="es-ES" b="0" dirty="0"/>
              </a:p>
              <a:p>
                <a:pPr marL="914400" lvl="2" indent="0">
                  <a:buNone/>
                </a:pPr>
                <a:endParaRPr lang="es-EC" dirty="0"/>
              </a:p>
              <a:p>
                <a:pPr marL="914400" lvl="2" indent="0">
                  <a:buNone/>
                </a:pPr>
                <a:r>
                  <a:rPr lang="es-EC" dirty="0"/>
                  <a:t>TMR.- Mercado Real</a:t>
                </a:r>
              </a:p>
              <a:p>
                <a:pPr marL="914400" lvl="2" indent="0">
                  <a:buNone/>
                </a:pPr>
                <a:r>
                  <a:rPr lang="es-EC" dirty="0"/>
                  <a:t>TMP.- Mercado Presupuestado</a:t>
                </a:r>
              </a:p>
              <a:p>
                <a:pPr marL="914400" lvl="2" indent="0">
                  <a:buNone/>
                </a:pPr>
                <a:r>
                  <a:rPr lang="es-EC" dirty="0"/>
                  <a:t>MP.- Participación de mercado Presupuestada</a:t>
                </a:r>
              </a:p>
              <a:p>
                <a:pPr marL="914400" lvl="2" indent="0">
                  <a:buNone/>
                </a:pPr>
                <a:r>
                  <a:rPr lang="es-EC" dirty="0"/>
                  <a:t>PP.- Precio Presupuestado</a:t>
                </a:r>
              </a:p>
              <a:p>
                <a:pPr marL="914400" lvl="2" indent="0">
                  <a:buNone/>
                </a:pPr>
                <a:endParaRPr lang="es-EC" dirty="0"/>
              </a:p>
              <a:p>
                <a:pPr lvl="1"/>
                <a:endParaRPr lang="es-EC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12108"/>
                <a:ext cx="10515600" cy="5745892"/>
              </a:xfrm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1574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1875"/>
          </a:xfrm>
        </p:spPr>
        <p:txBody>
          <a:bodyPr>
            <a:normAutofit/>
          </a:bodyPr>
          <a:lstStyle/>
          <a:p>
            <a:pPr marL="742950" lvl="0" indent="-742950">
              <a:buFont typeface="+mj-lt"/>
              <a:buAutoNum type="arabicPeriod" startAt="3"/>
            </a:pPr>
            <a:r>
              <a:rPr lang="es-ES" dirty="0"/>
              <a:t>Control de Gestión en el Área Comercial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12108"/>
                <a:ext cx="10515600" cy="5745892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endParaRPr lang="es-EC" dirty="0"/>
              </a:p>
              <a:p>
                <a:r>
                  <a:rPr lang="es-EC" dirty="0"/>
                  <a:t>CÁLCULO DE LAS DESVIACIONES:</a:t>
                </a:r>
              </a:p>
              <a:p>
                <a:endParaRPr lang="es-EC" dirty="0"/>
              </a:p>
              <a:p>
                <a:pPr lvl="1"/>
                <a:r>
                  <a:rPr lang="es-EC" dirty="0"/>
                  <a:t>2.1 Desglose del volumen de venta </a:t>
                </a:r>
              </a:p>
              <a:p>
                <a:pPr lvl="2"/>
                <a:r>
                  <a:rPr lang="es-EC" dirty="0"/>
                  <a:t>Efecto Participación en el Mercado</a:t>
                </a:r>
              </a:p>
              <a:p>
                <a:pPr marL="914400" lvl="1" indent="-457200">
                  <a:buFont typeface="+mj-lt"/>
                  <a:buAutoNum type="arabicPeriod" startAt="2"/>
                </a:pPr>
                <a:endParaRPr lang="es-EC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𝑀𝑅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𝑀𝑃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𝑇𝑀𝑅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𝑃𝑃</m:t>
                      </m:r>
                    </m:oMath>
                  </m:oMathPara>
                </a14:m>
                <a:endParaRPr lang="es-ES" b="0" dirty="0"/>
              </a:p>
              <a:p>
                <a:pPr marL="914400" lvl="2" indent="0">
                  <a:buNone/>
                </a:pPr>
                <a:endParaRPr lang="es-EC" dirty="0"/>
              </a:p>
              <a:p>
                <a:pPr marL="914400" lvl="2" indent="0">
                  <a:buNone/>
                </a:pPr>
                <a:r>
                  <a:rPr lang="es-EC" dirty="0"/>
                  <a:t>MR.- Participación de mercado Real</a:t>
                </a:r>
              </a:p>
              <a:p>
                <a:pPr marL="914400" lvl="2" indent="0">
                  <a:buNone/>
                </a:pPr>
                <a:r>
                  <a:rPr lang="es-EC" dirty="0"/>
                  <a:t>MP.- Participación de mercado Presupuestada</a:t>
                </a:r>
              </a:p>
              <a:p>
                <a:pPr marL="914400" lvl="2" indent="0">
                  <a:buNone/>
                </a:pPr>
                <a:r>
                  <a:rPr lang="es-EC" dirty="0"/>
                  <a:t>TMR.- Mercado Real</a:t>
                </a:r>
              </a:p>
              <a:p>
                <a:pPr marL="914400" lvl="2" indent="0">
                  <a:buNone/>
                </a:pPr>
                <a:r>
                  <a:rPr lang="es-EC" dirty="0"/>
                  <a:t>PP.- Precio Presupuestado</a:t>
                </a:r>
              </a:p>
              <a:p>
                <a:pPr marL="914400" lvl="2" indent="0">
                  <a:buNone/>
                </a:pPr>
                <a:endParaRPr lang="es-EC" dirty="0"/>
              </a:p>
              <a:p>
                <a:pPr lvl="1"/>
                <a:endParaRPr lang="es-EC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12108"/>
                <a:ext cx="10515600" cy="5745892"/>
              </a:xfrm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703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1875"/>
          </a:xfrm>
        </p:spPr>
        <p:txBody>
          <a:bodyPr>
            <a:normAutofit/>
          </a:bodyPr>
          <a:lstStyle/>
          <a:p>
            <a:pPr marL="742950" lvl="0" indent="-742950">
              <a:buFont typeface="+mj-lt"/>
              <a:buAutoNum type="arabicPeriod" startAt="3"/>
            </a:pPr>
            <a:r>
              <a:rPr lang="es-ES" dirty="0"/>
              <a:t>Control de Gestión en el Área Comercial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112108"/>
            <a:ext cx="10515600" cy="5745892"/>
          </a:xfrm>
        </p:spPr>
        <p:txBody>
          <a:bodyPr>
            <a:normAutofit/>
          </a:bodyPr>
          <a:lstStyle/>
          <a:p>
            <a:r>
              <a:rPr lang="es-EC" dirty="0"/>
              <a:t>CÁLCULO DE LAS DESVIACIONES:</a:t>
            </a:r>
          </a:p>
          <a:p>
            <a:endParaRPr lang="es-EC" dirty="0"/>
          </a:p>
          <a:p>
            <a:pPr marL="457200" lvl="1" indent="0">
              <a:buNone/>
            </a:pPr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A1CF309-7E95-9D47-A3E1-4DFFCBE45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06357"/>
            <a:ext cx="11595100" cy="501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59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1875"/>
          </a:xfrm>
        </p:spPr>
        <p:txBody>
          <a:bodyPr>
            <a:normAutofit/>
          </a:bodyPr>
          <a:lstStyle/>
          <a:p>
            <a:pPr marL="742950" lvl="0" indent="-742950">
              <a:buFont typeface="+mj-lt"/>
              <a:buAutoNum type="arabicPeriod" startAt="3"/>
            </a:pPr>
            <a:r>
              <a:rPr lang="es-ES" dirty="0"/>
              <a:t>Control de Gestión en el Área Comercial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112108"/>
            <a:ext cx="10515600" cy="5745892"/>
          </a:xfrm>
        </p:spPr>
        <p:txBody>
          <a:bodyPr>
            <a:normAutofit/>
          </a:bodyPr>
          <a:lstStyle/>
          <a:p>
            <a:r>
              <a:rPr lang="es-EC" dirty="0"/>
              <a:t>CÁLCULO DE LAS DESVIACIONES:</a:t>
            </a:r>
          </a:p>
          <a:p>
            <a:endParaRPr lang="es-EC" dirty="0"/>
          </a:p>
          <a:p>
            <a:pPr marL="457200" lvl="1" indent="0">
              <a:buNone/>
            </a:pPr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1CDC197-68CE-2E44-A209-FFBB83F3D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25601"/>
            <a:ext cx="117856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87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1875"/>
          </a:xfrm>
        </p:spPr>
        <p:txBody>
          <a:bodyPr>
            <a:normAutofit/>
          </a:bodyPr>
          <a:lstStyle/>
          <a:p>
            <a:pPr marL="742950" lvl="0" indent="-742950">
              <a:buFont typeface="+mj-lt"/>
              <a:buAutoNum type="arabicPeriod" startAt="3"/>
            </a:pPr>
            <a:r>
              <a:rPr lang="es-ES" dirty="0"/>
              <a:t>Control de Gestión en el Área Comercial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120986"/>
            <a:ext cx="10515600" cy="5745892"/>
          </a:xfrm>
        </p:spPr>
        <p:txBody>
          <a:bodyPr>
            <a:normAutofit/>
          </a:bodyPr>
          <a:lstStyle/>
          <a:p>
            <a:r>
              <a:rPr lang="es-EC" dirty="0"/>
              <a:t>Caso.- Rentabilidad de la mezcla de productos:</a:t>
            </a:r>
          </a:p>
          <a:p>
            <a:pPr marL="914400" lvl="2" indent="0">
              <a:buNone/>
            </a:pPr>
            <a:r>
              <a:rPr lang="es-EC" dirty="0"/>
              <a:t>La empresa vende tres productos, cada uno de los productos tiene el mismo precio de venta. Los resultados </a:t>
            </a:r>
            <a:r>
              <a:rPr lang="es-EC" b="1" u="sng" dirty="0"/>
              <a:t>presupuestados</a:t>
            </a:r>
            <a:r>
              <a:rPr lang="es-EC" dirty="0"/>
              <a:t> para enero de 2020 fueron los siguientes.</a:t>
            </a:r>
          </a:p>
          <a:p>
            <a:pPr lvl="1"/>
            <a:endParaRPr lang="es-EC" dirty="0"/>
          </a:p>
          <a:p>
            <a:pPr lvl="1"/>
            <a:endParaRPr lang="es-EC" dirty="0"/>
          </a:p>
          <a:p>
            <a:pPr lvl="1"/>
            <a:endParaRPr lang="es-EC" dirty="0"/>
          </a:p>
          <a:p>
            <a:pPr lvl="1"/>
            <a:endParaRPr lang="es-EC" dirty="0"/>
          </a:p>
          <a:p>
            <a:pPr lvl="1"/>
            <a:endParaRPr lang="es-EC" dirty="0"/>
          </a:p>
          <a:p>
            <a:pPr lvl="1"/>
            <a:endParaRPr lang="es-EC" dirty="0"/>
          </a:p>
          <a:p>
            <a:pPr lvl="1"/>
            <a:endParaRPr lang="es-EC" dirty="0"/>
          </a:p>
          <a:p>
            <a:pPr lvl="1"/>
            <a:endParaRPr lang="es-EC" dirty="0"/>
          </a:p>
          <a:p>
            <a:pPr lvl="1"/>
            <a:r>
              <a:rPr lang="es-EC" dirty="0"/>
              <a:t>Precio USD 1</a:t>
            </a:r>
          </a:p>
          <a:p>
            <a:pPr lvl="1"/>
            <a:endParaRPr lang="es-EC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00A6296-1B16-B343-94AB-3333C63D5759}"/>
              </a:ext>
            </a:extLst>
          </p:cNvPr>
          <p:cNvGraphicFramePr>
            <a:graphicFrameLocks noGrp="1"/>
          </p:cNvGraphicFramePr>
          <p:nvPr/>
        </p:nvGraphicFramePr>
        <p:xfrm>
          <a:off x="1917700" y="2337955"/>
          <a:ext cx="8128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2445">
                  <a:extLst>
                    <a:ext uri="{9D8B030D-6E8A-4147-A177-3AD203B41FA5}">
                      <a16:colId xmlns:a16="http://schemas.microsoft.com/office/drawing/2014/main" val="2805196232"/>
                    </a:ext>
                  </a:extLst>
                </a:gridCol>
                <a:gridCol w="1278082">
                  <a:extLst>
                    <a:ext uri="{9D8B030D-6E8A-4147-A177-3AD203B41FA5}">
                      <a16:colId xmlns:a16="http://schemas.microsoft.com/office/drawing/2014/main" val="1568282859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888703157"/>
                    </a:ext>
                  </a:extLst>
                </a:gridCol>
                <a:gridCol w="1215737">
                  <a:extLst>
                    <a:ext uri="{9D8B030D-6E8A-4147-A177-3AD203B41FA5}">
                      <a16:colId xmlns:a16="http://schemas.microsoft.com/office/drawing/2014/main" val="3021258631"/>
                    </a:ext>
                  </a:extLst>
                </a:gridCol>
                <a:gridCol w="974436">
                  <a:extLst>
                    <a:ext uri="{9D8B030D-6E8A-4147-A177-3AD203B41FA5}">
                      <a16:colId xmlns:a16="http://schemas.microsoft.com/office/drawing/2014/main" val="26836713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Producto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/>
                        <a:t>Producto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/>
                        <a:t>Producto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227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Ventas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50.000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30.000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20.000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100.000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798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Costo Variables de producción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30.000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21.000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16.000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67.000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899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Otros variables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7.500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4.500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3.000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15.000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06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Total Costos Variables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37.500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25.500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19.000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82.000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328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Margen de Contribución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12.500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4.500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1.000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18.000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221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Costos Fijos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13.140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878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Utilidad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4.860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090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561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1875"/>
          </a:xfrm>
        </p:spPr>
        <p:txBody>
          <a:bodyPr>
            <a:normAutofit/>
          </a:bodyPr>
          <a:lstStyle/>
          <a:p>
            <a:pPr marL="742950" lvl="0" indent="-742950">
              <a:buFont typeface="+mj-lt"/>
              <a:buAutoNum type="arabicPeriod" startAt="3"/>
            </a:pPr>
            <a:r>
              <a:rPr lang="es-ES" dirty="0"/>
              <a:t>Control de Gestión en el Área Comercial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112108"/>
            <a:ext cx="10515600" cy="5745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dirty="0"/>
              <a:t>CONTINUACIÓN</a:t>
            </a:r>
          </a:p>
          <a:p>
            <a:r>
              <a:rPr lang="es-EC" dirty="0"/>
              <a:t>Caso.- Rentabilidad de la mezcla de productos:</a:t>
            </a:r>
          </a:p>
          <a:p>
            <a:pPr marL="457200" lvl="1" indent="0">
              <a:buNone/>
            </a:pPr>
            <a:r>
              <a:rPr lang="es-EC" dirty="0"/>
              <a:t>Al fin del mes de enero de 2020 los resultado reales fueron:</a:t>
            </a:r>
          </a:p>
          <a:p>
            <a:pPr marL="457200" lvl="1" indent="0">
              <a:buNone/>
            </a:pPr>
            <a:r>
              <a:rPr lang="es-EC" dirty="0"/>
              <a:t>Ventas USD 110.000 y Utilidad USD 360.</a:t>
            </a:r>
          </a:p>
          <a:p>
            <a:pPr marL="457200" lvl="1" indent="0">
              <a:buNone/>
            </a:pPr>
            <a:r>
              <a:rPr lang="es-EC" dirty="0"/>
              <a:t>La descomposición por producto de estas ventas fueron:</a:t>
            </a:r>
          </a:p>
          <a:p>
            <a:pPr marL="914400" lvl="2" indent="0">
              <a:buNone/>
            </a:pPr>
            <a:endParaRPr lang="es-EC" dirty="0"/>
          </a:p>
          <a:p>
            <a:pPr lvl="1"/>
            <a:endParaRPr lang="es-EC" dirty="0"/>
          </a:p>
          <a:p>
            <a:pPr lvl="1"/>
            <a:endParaRPr lang="es-EC" dirty="0"/>
          </a:p>
          <a:p>
            <a:pPr marL="457200" lvl="1" indent="0">
              <a:buNone/>
            </a:pPr>
            <a:r>
              <a:rPr lang="es-EC" dirty="0"/>
              <a:t>El precio, los costos unitarios variables y los costos fijos no se han modificado.</a:t>
            </a:r>
          </a:p>
          <a:p>
            <a:pPr lvl="1"/>
            <a:endParaRPr lang="es-EC" dirty="0"/>
          </a:p>
          <a:p>
            <a:pPr marL="457200" lvl="1" indent="0">
              <a:buNone/>
            </a:pPr>
            <a:r>
              <a:rPr lang="es-EC" dirty="0"/>
              <a:t>Explique por qué los resultados son tan bajos, a pesar de que las ventas totales son mayores que las presupuestadas.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00A6296-1B16-B343-94AB-3333C63D5759}"/>
              </a:ext>
            </a:extLst>
          </p:cNvPr>
          <p:cNvGraphicFramePr>
            <a:graphicFrameLocks noGrp="1"/>
          </p:cNvGraphicFramePr>
          <p:nvPr/>
        </p:nvGraphicFramePr>
        <p:xfrm>
          <a:off x="1907309" y="3466639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2445">
                  <a:extLst>
                    <a:ext uri="{9D8B030D-6E8A-4147-A177-3AD203B41FA5}">
                      <a16:colId xmlns:a16="http://schemas.microsoft.com/office/drawing/2014/main" val="2805196232"/>
                    </a:ext>
                  </a:extLst>
                </a:gridCol>
                <a:gridCol w="1278082">
                  <a:extLst>
                    <a:ext uri="{9D8B030D-6E8A-4147-A177-3AD203B41FA5}">
                      <a16:colId xmlns:a16="http://schemas.microsoft.com/office/drawing/2014/main" val="1568282859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888703157"/>
                    </a:ext>
                  </a:extLst>
                </a:gridCol>
                <a:gridCol w="1215737">
                  <a:extLst>
                    <a:ext uri="{9D8B030D-6E8A-4147-A177-3AD203B41FA5}">
                      <a16:colId xmlns:a16="http://schemas.microsoft.com/office/drawing/2014/main" val="3021258631"/>
                    </a:ext>
                  </a:extLst>
                </a:gridCol>
                <a:gridCol w="974436">
                  <a:extLst>
                    <a:ext uri="{9D8B030D-6E8A-4147-A177-3AD203B41FA5}">
                      <a16:colId xmlns:a16="http://schemas.microsoft.com/office/drawing/2014/main" val="26836713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Producto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/>
                        <a:t>Producto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/>
                        <a:t>Producto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227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Ventas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30.000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20.000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60.000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110.000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798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117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1875"/>
          </a:xfrm>
        </p:spPr>
        <p:txBody>
          <a:bodyPr>
            <a:normAutofit/>
          </a:bodyPr>
          <a:lstStyle/>
          <a:p>
            <a:pPr marL="742950" lvl="0" indent="-742950">
              <a:buFont typeface="+mj-lt"/>
              <a:buAutoNum type="arabicPeriod" startAt="3"/>
            </a:pPr>
            <a:r>
              <a:rPr lang="es-ES" dirty="0"/>
              <a:t>Control de Gestión en el Área Comercial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112108"/>
            <a:ext cx="10515600" cy="5745892"/>
          </a:xfrm>
        </p:spPr>
        <p:txBody>
          <a:bodyPr>
            <a:normAutofit/>
          </a:bodyPr>
          <a:lstStyle/>
          <a:p>
            <a:r>
              <a:rPr lang="es-EC" dirty="0"/>
              <a:t>Caso.- Rentabilidad de los canales de venta:</a:t>
            </a:r>
          </a:p>
          <a:p>
            <a:pPr marL="457200" lvl="1" indent="0">
              <a:buNone/>
            </a:pPr>
            <a:r>
              <a:rPr lang="es-EC" dirty="0"/>
              <a:t>La empresa fabrica herramientas y las comercializa mediante tres canales:</a:t>
            </a:r>
          </a:p>
          <a:p>
            <a:pPr marL="457200" lvl="1" indent="0">
              <a:buNone/>
            </a:pPr>
            <a:r>
              <a:rPr lang="es-EC" dirty="0"/>
              <a:t>Tiendas - Distribuidores  - Exportaciones</a:t>
            </a:r>
          </a:p>
          <a:p>
            <a:pPr marL="457200" lvl="1" indent="0">
              <a:buNone/>
            </a:pPr>
            <a:endParaRPr lang="es-EC" dirty="0"/>
          </a:p>
          <a:p>
            <a:pPr marL="457200" lvl="1" indent="0">
              <a:buNone/>
            </a:pPr>
            <a:r>
              <a:rPr lang="es-EC" dirty="0"/>
              <a:t>Durante los tres últimos años el canal de exportaciones generó pérdidas y se está evaluando eliminarlo al realizar el presupuesto para el año siguiente.</a:t>
            </a:r>
          </a:p>
          <a:p>
            <a:pPr marL="457200" lvl="1" indent="0">
              <a:buNone/>
            </a:pPr>
            <a:endParaRPr lang="es-EC" dirty="0"/>
          </a:p>
          <a:p>
            <a:pPr marL="457200" lvl="1" indent="0">
              <a:buNone/>
            </a:pPr>
            <a:r>
              <a:rPr lang="es-EC" dirty="0"/>
              <a:t>Si se eliminan las exportaciones, el 75% del espacio lo ocupará el canal de Tiendas y el resto el canal de Distribuidores. Sin embargo no se modificarán las ventas ni los resultados de estos dos canales con la eliminación de Exportaciones.</a:t>
            </a:r>
          </a:p>
          <a:p>
            <a:pPr marL="457200" lvl="1" indent="0">
              <a:buNone/>
            </a:pPr>
            <a:endParaRPr lang="es-EC" dirty="0"/>
          </a:p>
          <a:p>
            <a:pPr marL="457200" lvl="1" indent="0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2483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1875"/>
          </a:xfrm>
        </p:spPr>
        <p:txBody>
          <a:bodyPr>
            <a:normAutofit/>
          </a:bodyPr>
          <a:lstStyle/>
          <a:p>
            <a:pPr marL="742950" lvl="0" indent="-742950" algn="r">
              <a:buFont typeface="+mj-lt"/>
              <a:buAutoNum type="arabicPeriod" startAt="5"/>
            </a:pPr>
            <a:r>
              <a:rPr lang="es-ES" sz="3600" dirty="0"/>
              <a:t>Control de Gestión en el Área Comercial</a:t>
            </a:r>
            <a:endParaRPr lang="es-EC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112108"/>
            <a:ext cx="10515600" cy="5745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dirty="0"/>
              <a:t>CONTINUACIÓN</a:t>
            </a:r>
          </a:p>
          <a:p>
            <a:r>
              <a:rPr lang="es-EC" dirty="0"/>
              <a:t>Caso.- Rentabilidad de los canales de venta:</a:t>
            </a:r>
          </a:p>
          <a:p>
            <a:pPr marL="457200" lvl="1" indent="0">
              <a:buNone/>
            </a:pPr>
            <a:r>
              <a:rPr lang="es-EC" dirty="0"/>
              <a:t>Se dispone de la siguiente información adicional:</a:t>
            </a:r>
          </a:p>
          <a:p>
            <a:pPr marL="457200" lvl="1" indent="0">
              <a:buNone/>
            </a:pPr>
            <a:r>
              <a:rPr lang="es-EC" dirty="0"/>
              <a:t>Los costos de administración son USD 30.000 y se reparten por igual entre los tres canales</a:t>
            </a:r>
          </a:p>
          <a:p>
            <a:pPr marL="457200" lvl="1" indent="0">
              <a:buNone/>
            </a:pPr>
            <a:r>
              <a:rPr lang="es-EC" dirty="0"/>
              <a:t>Exportaciones tiene un gerente que sería transferido a Tiendas y un vendedor que sería despedido, el vendedor cuesta anualmente USD 12.000.</a:t>
            </a:r>
          </a:p>
          <a:p>
            <a:pPr marL="457200" lvl="1" indent="0">
              <a:buNone/>
            </a:pPr>
            <a:r>
              <a:rPr lang="es-EC" dirty="0"/>
              <a:t>Los gastos de oficina son repartidos a los canales en función de las ventas. Si se eliminan las exportaciones estos gastos disminuirían en USD 1.000.</a:t>
            </a:r>
          </a:p>
          <a:p>
            <a:pPr marL="457200" lvl="1" indent="0">
              <a:buNone/>
            </a:pPr>
            <a:r>
              <a:rPr lang="es-EC" dirty="0"/>
              <a:t>El arriendo se distribuye a los canales de acuerdo con los metros cuadrados de utilizados por cada canal y en total no cambiaría con la eliminación de Exportaciones</a:t>
            </a:r>
          </a:p>
          <a:p>
            <a:pPr marL="457200" lvl="1" indent="0">
              <a:buNone/>
            </a:pPr>
            <a:endParaRPr lang="es-EC" dirty="0"/>
          </a:p>
          <a:p>
            <a:pPr marL="457200" lvl="1" indent="0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4598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031875"/>
          </a:xfrm>
        </p:spPr>
        <p:txBody>
          <a:bodyPr>
            <a:normAutofit/>
          </a:bodyPr>
          <a:lstStyle/>
          <a:p>
            <a:pPr marL="742950" lvl="0" indent="-742950" algn="r">
              <a:buFont typeface="+mj-lt"/>
              <a:buAutoNum type="arabicPeriod" startAt="3"/>
            </a:pPr>
            <a:r>
              <a:rPr lang="es-ES" sz="3600" dirty="0"/>
              <a:t>Control de Gestión en el Área Comercial</a:t>
            </a:r>
            <a:endParaRPr lang="es-EC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826885"/>
            <a:ext cx="10515600" cy="6031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dirty="0"/>
              <a:t>CONTINUACIÓN</a:t>
            </a:r>
          </a:p>
          <a:p>
            <a:r>
              <a:rPr lang="es-EC" dirty="0"/>
              <a:t>Caso.- Rentabilidad de los canales de venta:</a:t>
            </a:r>
          </a:p>
          <a:p>
            <a:pPr marL="457200" lvl="1" indent="0">
              <a:buNone/>
            </a:pPr>
            <a:r>
              <a:rPr lang="es-EC" dirty="0"/>
              <a:t>Los datos por canal se presentan a continuación:</a:t>
            </a:r>
          </a:p>
          <a:p>
            <a:pPr lvl="1"/>
            <a:endParaRPr lang="es-EC" dirty="0"/>
          </a:p>
          <a:p>
            <a:pPr lvl="1"/>
            <a:endParaRPr lang="es-EC" dirty="0"/>
          </a:p>
          <a:p>
            <a:pPr lvl="1"/>
            <a:endParaRPr lang="es-EC" dirty="0"/>
          </a:p>
          <a:p>
            <a:pPr lvl="1"/>
            <a:endParaRPr lang="es-EC" dirty="0"/>
          </a:p>
          <a:p>
            <a:pPr lvl="1"/>
            <a:endParaRPr lang="es-EC" dirty="0"/>
          </a:p>
          <a:p>
            <a:pPr lvl="1"/>
            <a:endParaRPr lang="es-EC" dirty="0"/>
          </a:p>
          <a:p>
            <a:pPr lvl="1"/>
            <a:endParaRPr lang="es-EC" dirty="0"/>
          </a:p>
          <a:p>
            <a:pPr lvl="1"/>
            <a:endParaRPr lang="es-EC" dirty="0"/>
          </a:p>
          <a:p>
            <a:pPr lvl="1"/>
            <a:endParaRPr lang="es-EC" dirty="0"/>
          </a:p>
          <a:p>
            <a:pPr lvl="1"/>
            <a:endParaRPr lang="es-EC" dirty="0"/>
          </a:p>
          <a:p>
            <a:pPr lvl="1"/>
            <a:r>
              <a:rPr lang="es-EC" dirty="0"/>
              <a:t>Evalúe la posibilidad de eliminar Exportaciones con el fin de mejorar el presupuesto para el año siguiente.</a:t>
            </a:r>
          </a:p>
          <a:p>
            <a:pPr lvl="1"/>
            <a:endParaRPr lang="es-EC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00A6296-1B16-B343-94AB-3333C63D57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3319"/>
              </p:ext>
            </p:extLst>
          </p:nvPr>
        </p:nvGraphicFramePr>
        <p:xfrm>
          <a:off x="1917700" y="2226195"/>
          <a:ext cx="812800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2445">
                  <a:extLst>
                    <a:ext uri="{9D8B030D-6E8A-4147-A177-3AD203B41FA5}">
                      <a16:colId xmlns:a16="http://schemas.microsoft.com/office/drawing/2014/main" val="2805196232"/>
                    </a:ext>
                  </a:extLst>
                </a:gridCol>
                <a:gridCol w="1278082">
                  <a:extLst>
                    <a:ext uri="{9D8B030D-6E8A-4147-A177-3AD203B41FA5}">
                      <a16:colId xmlns:a16="http://schemas.microsoft.com/office/drawing/2014/main" val="1568282859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888703157"/>
                    </a:ext>
                  </a:extLst>
                </a:gridCol>
                <a:gridCol w="1215737">
                  <a:extLst>
                    <a:ext uri="{9D8B030D-6E8A-4147-A177-3AD203B41FA5}">
                      <a16:colId xmlns:a16="http://schemas.microsoft.com/office/drawing/2014/main" val="3021258631"/>
                    </a:ext>
                  </a:extLst>
                </a:gridCol>
                <a:gridCol w="974436">
                  <a:extLst>
                    <a:ext uri="{9D8B030D-6E8A-4147-A177-3AD203B41FA5}">
                      <a16:colId xmlns:a16="http://schemas.microsoft.com/office/drawing/2014/main" val="26836713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Tiendas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/>
                        <a:t>Distribuidores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/>
                        <a:t>Exportaciones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227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Ventas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171.600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92.400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45.500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309.500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798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Costo Variables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79.850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43.150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13.650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136.650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899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Margen de Contribución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91.750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49.250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31.850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172.850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06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Gastos: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328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Salarios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51.000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29.000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35.000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115.000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221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De Oficina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19.750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14.220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5.520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39.490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878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Arriendo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8.000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4.500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3.500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16.000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98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Utilidad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13.000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1.530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>
                          <a:solidFill>
                            <a:srgbClr val="FF0000"/>
                          </a:solidFill>
                        </a:rPr>
                        <a:t>(12.170)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2.360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090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191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0"/>
            <a:ext cx="10919460" cy="1031875"/>
          </a:xfrm>
        </p:spPr>
        <p:txBody>
          <a:bodyPr>
            <a:normAutofit/>
          </a:bodyPr>
          <a:lstStyle/>
          <a:p>
            <a:pPr marL="742950" lvl="0" indent="-742950" algn="r">
              <a:buFont typeface="+mj-lt"/>
              <a:buAutoNum type="arabicPeriod" startAt="4"/>
            </a:pPr>
            <a:r>
              <a:rPr lang="es-ES" sz="3600" dirty="0"/>
              <a:t>Control de Gestión en el Área de Producción</a:t>
            </a:r>
            <a:endParaRPr lang="es-EC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826885"/>
                <a:ext cx="10515600" cy="603111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s-EC" dirty="0"/>
                  <a:t>Presupuestos Fijos vs Presupuestos Flexibles</a:t>
                </a:r>
              </a:p>
              <a:p>
                <a:pPr marL="457200" lvl="1" indent="0">
                  <a:buNone/>
                </a:pPr>
                <a:endParaRPr lang="es-EC" dirty="0"/>
              </a:p>
              <a:p>
                <a:pPr marL="457200" lvl="1" indent="0">
                  <a:buNone/>
                </a:pPr>
                <a:endParaRPr lang="es-EC" dirty="0"/>
              </a:p>
              <a:p>
                <a:r>
                  <a:rPr lang="es-EC" dirty="0"/>
                  <a:t>Presupuesto Fijo.- se elabora para el nivel de producción y ventas planificado, también se conoce como presupuesto original.</a:t>
                </a:r>
              </a:p>
              <a:p>
                <a:pPr marL="457200" lvl="1" indent="0">
                  <a:buNone/>
                </a:pPr>
                <a:endParaRPr lang="es-EC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𝑄𝑃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𝐶𝑉𝑃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𝐶𝐹𝑃</m:t>
                      </m:r>
                    </m:oMath>
                  </m:oMathPara>
                </a14:m>
                <a:endParaRPr lang="es-EC" dirty="0"/>
              </a:p>
              <a:p>
                <a:pPr marL="457200" lvl="1" indent="0">
                  <a:buNone/>
                </a:pPr>
                <a:endParaRPr lang="es-EC" dirty="0"/>
              </a:p>
              <a:p>
                <a:pPr marL="457200" lvl="1" indent="0">
                  <a:buNone/>
                </a:pPr>
                <a:r>
                  <a:rPr lang="es-EC" dirty="0"/>
                  <a:t>QP.- Cantidad Presupuestada</a:t>
                </a:r>
              </a:p>
              <a:p>
                <a:pPr marL="457200" lvl="1" indent="0">
                  <a:buNone/>
                </a:pPr>
                <a:r>
                  <a:rPr lang="es-EC" dirty="0"/>
                  <a:t>CVP.- Costos Variables Presupuestados</a:t>
                </a:r>
              </a:p>
              <a:p>
                <a:pPr marL="457200" lvl="1" indent="0">
                  <a:buNone/>
                </a:pPr>
                <a:r>
                  <a:rPr lang="es-EC" dirty="0"/>
                  <a:t>CFP.- Costos Fijos Presupuestados</a:t>
                </a:r>
              </a:p>
              <a:p>
                <a:pPr marL="457200" lvl="1" indent="0">
                  <a:buNone/>
                </a:pPr>
                <a:endParaRPr lang="es-EC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26885"/>
                <a:ext cx="10515600" cy="6031115"/>
              </a:xfrm>
              <a:blipFill>
                <a:blip r:embed="rId2"/>
                <a:stretch>
                  <a:fillRect l="-1086" t="-1471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025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ídeo 4" descr="Un hombre sentado en una silla en la mano&#10;&#10;Descripción generada automáticamente con confianza baja">
            <a:extLst>
              <a:ext uri="{FF2B5EF4-FFF2-40B4-BE49-F238E27FC236}">
                <a16:creationId xmlns:a16="http://schemas.microsoft.com/office/drawing/2014/main" id="{80E7FD6C-CBE1-2FC6-9B1E-1262F8DC98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FF1D9E4-CF5A-442C-E74C-2BA300D57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49"/>
            <a:ext cx="10058400" cy="41481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sz="5200" b="1" dirty="0">
                <a:solidFill>
                  <a:srgbClr val="FFFFFF"/>
                </a:solidFill>
              </a:rPr>
              <a:t>Contabilidad de Gestión y Análisis Financiero</a:t>
            </a:r>
            <a:br>
              <a:rPr lang="es-ES" sz="5200" b="1" dirty="0">
                <a:solidFill>
                  <a:srgbClr val="FFFFFF"/>
                </a:solidFill>
              </a:rPr>
            </a:br>
            <a:r>
              <a:rPr lang="es-ES" sz="5200" b="1" dirty="0">
                <a:solidFill>
                  <a:srgbClr val="FFFFFF"/>
                </a:solidFill>
              </a:rPr>
              <a:t>MÓDULO 4</a:t>
            </a:r>
            <a:endParaRPr lang="es-EC" sz="5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7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0"/>
            <a:ext cx="10919460" cy="1031875"/>
          </a:xfrm>
        </p:spPr>
        <p:txBody>
          <a:bodyPr>
            <a:normAutofit/>
          </a:bodyPr>
          <a:lstStyle/>
          <a:p>
            <a:pPr marL="742950" lvl="0" indent="-742950" algn="r">
              <a:buFont typeface="+mj-lt"/>
              <a:buAutoNum type="arabicPeriod" startAt="4"/>
            </a:pPr>
            <a:r>
              <a:rPr lang="es-ES" sz="3600" dirty="0"/>
              <a:t>Control de Gestión en el Área de Producción</a:t>
            </a:r>
            <a:endParaRPr lang="es-EC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826885"/>
                <a:ext cx="10515600" cy="603111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s-EC" dirty="0"/>
                  <a:t>Presupuestos Fijos vs Presupuestos Flexibles</a:t>
                </a:r>
              </a:p>
              <a:p>
                <a:pPr marL="457200" lvl="1" indent="0">
                  <a:buNone/>
                </a:pPr>
                <a:endParaRPr lang="es-EC" dirty="0"/>
              </a:p>
              <a:p>
                <a:pPr marL="457200" lvl="1" indent="0">
                  <a:buNone/>
                </a:pPr>
                <a:endParaRPr lang="es-EC" dirty="0"/>
              </a:p>
              <a:p>
                <a:r>
                  <a:rPr lang="es-EC" dirty="0"/>
                  <a:t>Presupuesto Flexible.- se elabora a posteriori, cuando se conocen los niveles de producción y ventas reales. Estas producciones y ventas reales se valoran a los costos y precios unitarios presupuestados.</a:t>
                </a:r>
              </a:p>
              <a:p>
                <a:endParaRPr lang="es-EC" dirty="0"/>
              </a:p>
              <a:p>
                <a:pPr marL="457200" lvl="1" indent="0">
                  <a:buNone/>
                </a:pPr>
                <a:endParaRPr lang="es-EC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𝐶𝑉𝑃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𝐶𝐹𝑃</m:t>
                      </m:r>
                    </m:oMath>
                  </m:oMathPara>
                </a14:m>
                <a:endParaRPr lang="es-EC" dirty="0"/>
              </a:p>
              <a:p>
                <a:pPr marL="457200" lvl="1" indent="0">
                  <a:buNone/>
                </a:pPr>
                <a:endParaRPr lang="es-EC" dirty="0"/>
              </a:p>
              <a:p>
                <a:pPr marL="457200" lvl="1" indent="0">
                  <a:buNone/>
                </a:pPr>
                <a:r>
                  <a:rPr lang="es-EC" dirty="0"/>
                  <a:t>QR.- Cantidad Real</a:t>
                </a:r>
              </a:p>
              <a:p>
                <a:pPr marL="457200" lvl="1" indent="0">
                  <a:buNone/>
                </a:pPr>
                <a:r>
                  <a:rPr lang="es-EC" dirty="0"/>
                  <a:t>CVP.- Costos Variables Presupuestados</a:t>
                </a:r>
              </a:p>
              <a:p>
                <a:pPr marL="457200" lvl="1" indent="0">
                  <a:buNone/>
                </a:pPr>
                <a:r>
                  <a:rPr lang="es-EC" dirty="0"/>
                  <a:t>CFP.- Costos Fijos Presupuestados</a:t>
                </a:r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26885"/>
                <a:ext cx="10515600" cy="6031115"/>
              </a:xfrm>
              <a:blipFill>
                <a:blip r:embed="rId2"/>
                <a:stretch>
                  <a:fillRect l="-1217" t="-171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150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6270" y="-204990"/>
            <a:ext cx="10919460" cy="1031875"/>
          </a:xfrm>
        </p:spPr>
        <p:txBody>
          <a:bodyPr>
            <a:normAutofit/>
          </a:bodyPr>
          <a:lstStyle/>
          <a:p>
            <a:pPr marL="742950" lvl="0" indent="-742950" algn="r">
              <a:buFont typeface="+mj-lt"/>
              <a:buAutoNum type="arabicPeriod" startAt="4"/>
            </a:pPr>
            <a:r>
              <a:rPr lang="es-ES" sz="3600" dirty="0"/>
              <a:t>Control de Gestión en el Área de Producción</a:t>
            </a:r>
            <a:endParaRPr lang="es-EC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413442"/>
            <a:ext cx="10515600" cy="60311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dirty="0"/>
              <a:t>Evaluación con presupuesto Fijo</a:t>
            </a:r>
          </a:p>
          <a:p>
            <a:pPr marL="0" indent="0">
              <a:buNone/>
            </a:pPr>
            <a:endParaRPr lang="es-EC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ED9ED4E-B22A-8240-8159-D5C9EFC58C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135079"/>
              </p:ext>
            </p:extLst>
          </p:nvPr>
        </p:nvGraphicFramePr>
        <p:xfrm>
          <a:off x="2194560" y="822959"/>
          <a:ext cx="7086600" cy="6052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880">
                  <a:extLst>
                    <a:ext uri="{9D8B030D-6E8A-4147-A177-3AD203B41FA5}">
                      <a16:colId xmlns:a16="http://schemas.microsoft.com/office/drawing/2014/main" val="2146086794"/>
                    </a:ext>
                  </a:extLst>
                </a:gridCol>
                <a:gridCol w="2072640">
                  <a:extLst>
                    <a:ext uri="{9D8B030D-6E8A-4147-A177-3AD203B41FA5}">
                      <a16:colId xmlns:a16="http://schemas.microsoft.com/office/drawing/2014/main" val="765057710"/>
                    </a:ext>
                  </a:extLst>
                </a:gridCol>
                <a:gridCol w="929640">
                  <a:extLst>
                    <a:ext uri="{9D8B030D-6E8A-4147-A177-3AD203B41FA5}">
                      <a16:colId xmlns:a16="http://schemas.microsoft.com/office/drawing/2014/main" val="2033775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1065135267"/>
                    </a:ext>
                  </a:extLst>
                </a:gridCol>
              </a:tblGrid>
              <a:tr h="354771">
                <a:tc>
                  <a:txBody>
                    <a:bodyPr/>
                    <a:lstStyle/>
                    <a:p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Presupuesto Original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Real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Variaciones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945934"/>
                  </a:ext>
                </a:extLst>
              </a:tr>
              <a:tr h="354771">
                <a:tc>
                  <a:txBody>
                    <a:bodyPr/>
                    <a:lstStyle/>
                    <a:p>
                      <a:r>
                        <a:rPr lang="es-ES_tradnl" sz="1600" dirty="0"/>
                        <a:t>Unidades Producidas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25.000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20.000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(5.000)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937753"/>
                  </a:ext>
                </a:extLst>
              </a:tr>
              <a:tr h="376198"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/>
                        <a:t>Costos Variables: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289999"/>
                  </a:ext>
                </a:extLst>
              </a:tr>
              <a:tr h="354771">
                <a:tc>
                  <a:txBody>
                    <a:bodyPr/>
                    <a:lstStyle/>
                    <a:p>
                      <a:r>
                        <a:rPr lang="es-ES_tradnl" sz="1600" dirty="0"/>
                        <a:t>Material Directo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150.000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132.000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18.000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282694"/>
                  </a:ext>
                </a:extLst>
              </a:tr>
              <a:tr h="354771">
                <a:tc>
                  <a:txBody>
                    <a:bodyPr/>
                    <a:lstStyle/>
                    <a:p>
                      <a:r>
                        <a:rPr lang="es-ES_tradnl" sz="1600" dirty="0"/>
                        <a:t>Material Directo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360.000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312.000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48.000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815537"/>
                  </a:ext>
                </a:extLst>
              </a:tr>
              <a:tr h="354771">
                <a:tc>
                  <a:txBody>
                    <a:bodyPr/>
                    <a:lstStyle/>
                    <a:p>
                      <a:r>
                        <a:rPr lang="es-ES_tradnl" sz="1600" dirty="0"/>
                        <a:t>Material Indirecto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15.000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13.680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1.320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679207"/>
                  </a:ext>
                </a:extLst>
              </a:tr>
              <a:tr h="3547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/>
                        <a:t>Material Indirecto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22.500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19.440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3.060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107028"/>
                  </a:ext>
                </a:extLst>
              </a:tr>
              <a:tr h="354771">
                <a:tc>
                  <a:txBody>
                    <a:bodyPr/>
                    <a:lstStyle/>
                    <a:p>
                      <a:r>
                        <a:rPr lang="es-ES_tradnl" sz="1600" dirty="0"/>
                        <a:t>Combustible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37.500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29.520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7.980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537048"/>
                  </a:ext>
                </a:extLst>
              </a:tr>
              <a:tr h="354771">
                <a:tc>
                  <a:txBody>
                    <a:bodyPr/>
                    <a:lstStyle/>
                    <a:p>
                      <a:r>
                        <a:rPr lang="es-ES_tradnl" sz="1600" b="1" dirty="0"/>
                        <a:t>Total Costo 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1" dirty="0"/>
                        <a:t>585.000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1" dirty="0"/>
                        <a:t>506.640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1" dirty="0"/>
                        <a:t>78.360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641440"/>
                  </a:ext>
                </a:extLst>
              </a:tr>
              <a:tr h="354771"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/>
                        <a:t>Costos Fijos: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499785"/>
                  </a:ext>
                </a:extLst>
              </a:tr>
              <a:tr h="354771">
                <a:tc>
                  <a:txBody>
                    <a:bodyPr/>
                    <a:lstStyle/>
                    <a:p>
                      <a:r>
                        <a:rPr lang="es-ES_tradnl" sz="1600" dirty="0"/>
                        <a:t>Mano de Obra Directa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72.600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73.680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(1.080)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775898"/>
                  </a:ext>
                </a:extLst>
              </a:tr>
              <a:tr h="354771">
                <a:tc>
                  <a:txBody>
                    <a:bodyPr/>
                    <a:lstStyle/>
                    <a:p>
                      <a:r>
                        <a:rPr lang="es-ES_tradnl" sz="1600" dirty="0"/>
                        <a:t>Supervisión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10.440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10.440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447736"/>
                  </a:ext>
                </a:extLst>
              </a:tr>
              <a:tr h="354771">
                <a:tc>
                  <a:txBody>
                    <a:bodyPr/>
                    <a:lstStyle/>
                    <a:p>
                      <a:r>
                        <a:rPr lang="es-ES_tradnl" sz="1600" dirty="0"/>
                        <a:t>Seguros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6.240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6.360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(120)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346695"/>
                  </a:ext>
                </a:extLst>
              </a:tr>
              <a:tr h="354771">
                <a:tc>
                  <a:txBody>
                    <a:bodyPr/>
                    <a:lstStyle/>
                    <a:p>
                      <a:r>
                        <a:rPr lang="es-ES_tradnl" sz="1600" dirty="0"/>
                        <a:t>Mantenimiento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5.640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5.340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664561"/>
                  </a:ext>
                </a:extLst>
              </a:tr>
              <a:tr h="354771">
                <a:tc>
                  <a:txBody>
                    <a:bodyPr/>
                    <a:lstStyle/>
                    <a:p>
                      <a:r>
                        <a:rPr lang="es-ES_tradnl" sz="1600" dirty="0"/>
                        <a:t>Depreciaciones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18.360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18.360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011257"/>
                  </a:ext>
                </a:extLst>
              </a:tr>
              <a:tr h="354771">
                <a:tc>
                  <a:txBody>
                    <a:bodyPr/>
                    <a:lstStyle/>
                    <a:p>
                      <a:r>
                        <a:rPr lang="es-ES_tradnl" sz="1600" b="1" dirty="0"/>
                        <a:t>Total Costos Fijos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1" dirty="0"/>
                        <a:t>113.280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1" dirty="0"/>
                        <a:t>114.180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1" dirty="0"/>
                        <a:t>(900)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451484"/>
                  </a:ext>
                </a:extLst>
              </a:tr>
              <a:tr h="354771">
                <a:tc>
                  <a:txBody>
                    <a:bodyPr/>
                    <a:lstStyle/>
                    <a:p>
                      <a:r>
                        <a:rPr lang="es-ES_tradnl" sz="1600" dirty="0"/>
                        <a:t>Total Costos de Producción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698.280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620.820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77.460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34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54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0"/>
            <a:ext cx="10919460" cy="1031875"/>
          </a:xfrm>
        </p:spPr>
        <p:txBody>
          <a:bodyPr>
            <a:normAutofit/>
          </a:bodyPr>
          <a:lstStyle/>
          <a:p>
            <a:pPr marL="742950" lvl="0" indent="-742950" algn="r">
              <a:buFont typeface="+mj-lt"/>
              <a:buAutoNum type="arabicPeriod" startAt="4"/>
            </a:pPr>
            <a:r>
              <a:rPr lang="es-ES" sz="3600" dirty="0"/>
              <a:t>Control de Gestión en el Área de Producción</a:t>
            </a:r>
            <a:endParaRPr lang="es-EC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826885"/>
            <a:ext cx="10515600" cy="6031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dirty="0"/>
              <a:t>CONTINUACIÓN</a:t>
            </a:r>
          </a:p>
          <a:p>
            <a:r>
              <a:rPr lang="es-EC" dirty="0"/>
              <a:t>Los Costos Variables Unitarios utilizados en el presupuesto original se presentan a continuación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F49C4303-FA17-794E-B65C-331DB02DAFF4}"/>
              </a:ext>
            </a:extLst>
          </p:cNvPr>
          <p:cNvGraphicFramePr>
            <a:graphicFrameLocks noGrp="1"/>
          </p:cNvGraphicFramePr>
          <p:nvPr/>
        </p:nvGraphicFramePr>
        <p:xfrm>
          <a:off x="2788920" y="2304626"/>
          <a:ext cx="5288280" cy="2755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4140">
                  <a:extLst>
                    <a:ext uri="{9D8B030D-6E8A-4147-A177-3AD203B41FA5}">
                      <a16:colId xmlns:a16="http://schemas.microsoft.com/office/drawing/2014/main" val="2912249000"/>
                    </a:ext>
                  </a:extLst>
                </a:gridCol>
                <a:gridCol w="2644140">
                  <a:extLst>
                    <a:ext uri="{9D8B030D-6E8A-4147-A177-3AD203B41FA5}">
                      <a16:colId xmlns:a16="http://schemas.microsoft.com/office/drawing/2014/main" val="1533010685"/>
                    </a:ext>
                  </a:extLst>
                </a:gridCol>
              </a:tblGrid>
              <a:tr h="393579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Costo Variable Unitario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615477"/>
                  </a:ext>
                </a:extLst>
              </a:tr>
              <a:tr h="393579">
                <a:tc>
                  <a:txBody>
                    <a:bodyPr/>
                    <a:lstStyle/>
                    <a:p>
                      <a:r>
                        <a:rPr lang="es-ES_tradnl" sz="1800" dirty="0"/>
                        <a:t>Material Directo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6,00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0588356"/>
                  </a:ext>
                </a:extLst>
              </a:tr>
              <a:tr h="393579">
                <a:tc>
                  <a:txBody>
                    <a:bodyPr/>
                    <a:lstStyle/>
                    <a:p>
                      <a:r>
                        <a:rPr lang="es-ES_tradnl" sz="1800" dirty="0"/>
                        <a:t>Material Directo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14,40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214978"/>
                  </a:ext>
                </a:extLst>
              </a:tr>
              <a:tr h="393579">
                <a:tc>
                  <a:txBody>
                    <a:bodyPr/>
                    <a:lstStyle/>
                    <a:p>
                      <a:r>
                        <a:rPr lang="es-ES_tradnl" sz="1800" dirty="0"/>
                        <a:t>Material Indirecto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0,60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927363"/>
                  </a:ext>
                </a:extLst>
              </a:tr>
              <a:tr h="3935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dirty="0"/>
                        <a:t>Material Indirecto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0,90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042284"/>
                  </a:ext>
                </a:extLst>
              </a:tr>
              <a:tr h="393579">
                <a:tc>
                  <a:txBody>
                    <a:bodyPr/>
                    <a:lstStyle/>
                    <a:p>
                      <a:r>
                        <a:rPr lang="es-ES_tradnl" sz="1800" dirty="0"/>
                        <a:t>Combustible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1,50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292534"/>
                  </a:ext>
                </a:extLst>
              </a:tr>
              <a:tr h="39357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23,40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1251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467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6270" y="-204990"/>
            <a:ext cx="10919460" cy="1031875"/>
          </a:xfrm>
        </p:spPr>
        <p:txBody>
          <a:bodyPr>
            <a:normAutofit/>
          </a:bodyPr>
          <a:lstStyle/>
          <a:p>
            <a:pPr marL="742950" lvl="0" indent="-742950">
              <a:buFont typeface="+mj-lt"/>
              <a:buAutoNum type="arabicPeriod" startAt="4"/>
            </a:pPr>
            <a:r>
              <a:rPr lang="es-ES" dirty="0"/>
              <a:t>Control de Gestión en el Área de Producción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826885"/>
            <a:ext cx="10515600" cy="6031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dirty="0"/>
              <a:t>Evaluación con presupuesto Flexible</a:t>
            </a:r>
          </a:p>
          <a:p>
            <a:pPr marL="0" indent="0">
              <a:buNone/>
            </a:pPr>
            <a:endParaRPr lang="es-EC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ED9ED4E-B22A-8240-8159-D5C9EFC58C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809733"/>
              </p:ext>
            </p:extLst>
          </p:nvPr>
        </p:nvGraphicFramePr>
        <p:xfrm>
          <a:off x="2194560" y="1642871"/>
          <a:ext cx="6922546" cy="4551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0347">
                  <a:extLst>
                    <a:ext uri="{9D8B030D-6E8A-4147-A177-3AD203B41FA5}">
                      <a16:colId xmlns:a16="http://schemas.microsoft.com/office/drawing/2014/main" val="2146086794"/>
                    </a:ext>
                  </a:extLst>
                </a:gridCol>
                <a:gridCol w="1958952">
                  <a:extLst>
                    <a:ext uri="{9D8B030D-6E8A-4147-A177-3AD203B41FA5}">
                      <a16:colId xmlns:a16="http://schemas.microsoft.com/office/drawing/2014/main" val="765057710"/>
                    </a:ext>
                  </a:extLst>
                </a:gridCol>
                <a:gridCol w="1290917">
                  <a:extLst>
                    <a:ext uri="{9D8B030D-6E8A-4147-A177-3AD203B41FA5}">
                      <a16:colId xmlns:a16="http://schemas.microsoft.com/office/drawing/2014/main" val="2033775"/>
                    </a:ext>
                  </a:extLst>
                </a:gridCol>
                <a:gridCol w="932330">
                  <a:extLst>
                    <a:ext uri="{9D8B030D-6E8A-4147-A177-3AD203B41FA5}">
                      <a16:colId xmlns:a16="http://schemas.microsoft.com/office/drawing/2014/main" val="1065135267"/>
                    </a:ext>
                  </a:extLst>
                </a:gridCol>
              </a:tblGrid>
              <a:tr h="397269">
                <a:tc>
                  <a:txBody>
                    <a:bodyPr/>
                    <a:lstStyle/>
                    <a:p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Presupuesto Flexible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Real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Variaciones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945934"/>
                  </a:ext>
                </a:extLst>
              </a:tr>
              <a:tr h="397269">
                <a:tc>
                  <a:txBody>
                    <a:bodyPr/>
                    <a:lstStyle/>
                    <a:p>
                      <a:r>
                        <a:rPr lang="es-ES_tradnl" sz="1600" dirty="0"/>
                        <a:t>Unidades Producidas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20.000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20.000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(5.000)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937753"/>
                  </a:ext>
                </a:extLst>
              </a:tr>
              <a:tr h="397269"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/>
                        <a:t>Costos Variables: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289999"/>
                  </a:ext>
                </a:extLst>
              </a:tr>
              <a:tr h="397269">
                <a:tc>
                  <a:txBody>
                    <a:bodyPr/>
                    <a:lstStyle/>
                    <a:p>
                      <a:r>
                        <a:rPr lang="es-ES_tradnl" sz="1600" dirty="0"/>
                        <a:t>Material Directo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120.000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132.000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(12.000)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282694"/>
                  </a:ext>
                </a:extLst>
              </a:tr>
              <a:tr h="397269">
                <a:tc>
                  <a:txBody>
                    <a:bodyPr/>
                    <a:lstStyle/>
                    <a:p>
                      <a:r>
                        <a:rPr lang="es-ES_tradnl" sz="1600" dirty="0"/>
                        <a:t>Material Directo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288.000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312.000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(24.000)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815537"/>
                  </a:ext>
                </a:extLst>
              </a:tr>
              <a:tr h="397269">
                <a:tc>
                  <a:txBody>
                    <a:bodyPr/>
                    <a:lstStyle/>
                    <a:p>
                      <a:r>
                        <a:rPr lang="es-ES_tradnl" sz="1600" dirty="0"/>
                        <a:t>Material Indirecto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12.000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13.680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(1.680)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679207"/>
                  </a:ext>
                </a:extLst>
              </a:tr>
              <a:tr h="3972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/>
                        <a:t>Material Indirecto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18.500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19.440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(1.440)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107028"/>
                  </a:ext>
                </a:extLst>
              </a:tr>
              <a:tr h="397269">
                <a:tc>
                  <a:txBody>
                    <a:bodyPr/>
                    <a:lstStyle/>
                    <a:p>
                      <a:r>
                        <a:rPr lang="es-ES_tradnl" sz="1600" dirty="0"/>
                        <a:t>Combustible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30.000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29.520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480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537048"/>
                  </a:ext>
                </a:extLst>
              </a:tr>
              <a:tr h="397269">
                <a:tc>
                  <a:txBody>
                    <a:bodyPr/>
                    <a:lstStyle/>
                    <a:p>
                      <a:r>
                        <a:rPr lang="es-ES_tradnl" sz="1600" b="1" dirty="0"/>
                        <a:t>Total Costo 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1" dirty="0"/>
                        <a:t>468.000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1" dirty="0"/>
                        <a:t>506.640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1" dirty="0"/>
                        <a:t>(38.640)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641440"/>
                  </a:ext>
                </a:extLst>
              </a:tr>
              <a:tr h="397269">
                <a:tc>
                  <a:txBody>
                    <a:bodyPr/>
                    <a:lstStyle/>
                    <a:p>
                      <a:r>
                        <a:rPr lang="es-ES_tradnl" sz="1600" b="1" dirty="0"/>
                        <a:t>Total Costos Fijos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1" dirty="0"/>
                        <a:t>113.280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1" dirty="0"/>
                        <a:t>114.180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b="1" dirty="0"/>
                        <a:t>(900)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451484"/>
                  </a:ext>
                </a:extLst>
              </a:tr>
              <a:tr h="397269">
                <a:tc>
                  <a:txBody>
                    <a:bodyPr/>
                    <a:lstStyle/>
                    <a:p>
                      <a:r>
                        <a:rPr lang="es-ES_tradnl" sz="1600" dirty="0"/>
                        <a:t>Total Costos de Producción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581.280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620.820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sz="1600" dirty="0"/>
                        <a:t>(39.540)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34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235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5">
            <a:extLst>
              <a:ext uri="{FF2B5EF4-FFF2-40B4-BE49-F238E27FC236}">
                <a16:creationId xmlns:a16="http://schemas.microsoft.com/office/drawing/2014/main" id="{E096F93E-20F3-7C3D-DED6-23D5EE636ECA}"/>
              </a:ext>
            </a:extLst>
          </p:cNvPr>
          <p:cNvSpPr txBox="1">
            <a:spLocks/>
          </p:cNvSpPr>
          <p:nvPr/>
        </p:nvSpPr>
        <p:spPr>
          <a:xfrm>
            <a:off x="4824156" y="2344738"/>
            <a:ext cx="5267325" cy="2119312"/>
          </a:xfrm>
          <a:prstGeom prst="rect">
            <a:avLst/>
          </a:prstGeom>
        </p:spPr>
        <p:txBody>
          <a:bodyPr/>
          <a:lstStyle/>
          <a:p>
            <a:pPr algn="just" eaLnBrk="1" hangingPunct="1">
              <a:defRPr/>
            </a:pPr>
            <a:r>
              <a:rPr lang="es-VE" sz="1600" dirty="0">
                <a:latin typeface="+mn-lt"/>
                <a:cs typeface="+mn-cs"/>
              </a:rPr>
              <a:t>Charles T. Horngren, </a:t>
            </a:r>
            <a:r>
              <a:rPr lang="es-VE" sz="1600" dirty="0" err="1">
                <a:latin typeface="+mn-lt"/>
                <a:cs typeface="+mn-cs"/>
              </a:rPr>
              <a:t>Srikant</a:t>
            </a:r>
            <a:r>
              <a:rPr lang="es-VE" sz="1600" dirty="0">
                <a:latin typeface="+mn-lt"/>
                <a:cs typeface="+mn-cs"/>
              </a:rPr>
              <a:t> M. Datar y </a:t>
            </a:r>
            <a:r>
              <a:rPr lang="es-VE" sz="1600" dirty="0" err="1">
                <a:latin typeface="+mn-lt"/>
                <a:cs typeface="+mn-cs"/>
              </a:rPr>
              <a:t>Madhav</a:t>
            </a:r>
            <a:r>
              <a:rPr lang="es-VE" sz="1600" dirty="0">
                <a:latin typeface="+mn-lt"/>
                <a:cs typeface="+mn-cs"/>
              </a:rPr>
              <a:t> V. Rajan (2012). Contabilidad de costos Un enfoque gerencial. Pearson.</a:t>
            </a:r>
          </a:p>
          <a:p>
            <a:pPr algn="just" eaLnBrk="1" hangingPunct="1">
              <a:buFont typeface="Arial" charset="0"/>
              <a:buNone/>
              <a:defRPr/>
            </a:pPr>
            <a:endParaRPr lang="es-VE" sz="1600" dirty="0">
              <a:latin typeface="+mn-lt"/>
              <a:cs typeface="+mn-cs"/>
            </a:endParaRPr>
          </a:p>
          <a:p>
            <a:pPr algn="just" eaLnBrk="1" hangingPunct="1">
              <a:buFont typeface="Arial" charset="0"/>
              <a:buNone/>
              <a:defRPr/>
            </a:pPr>
            <a:r>
              <a:rPr lang="es-VE" sz="1600" dirty="0">
                <a:latin typeface="+mn-lt"/>
                <a:cs typeface="+mn-cs"/>
              </a:rPr>
              <a:t>Carlos Mallo y José Merlo( 1995). Control de Gestión y Control Presupuestario.</a:t>
            </a:r>
          </a:p>
          <a:p>
            <a:pPr algn="just" eaLnBrk="1" hangingPunct="1">
              <a:buFont typeface="Arial" charset="0"/>
              <a:buNone/>
              <a:defRPr/>
            </a:pPr>
            <a:endParaRPr lang="es-VE" sz="1600" dirty="0">
              <a:latin typeface="+mn-lt"/>
              <a:cs typeface="+mn-cs"/>
            </a:endParaRPr>
          </a:p>
          <a:p>
            <a:r>
              <a:rPr lang="es-EC" sz="1600" dirty="0">
                <a:latin typeface="+mn-lt"/>
                <a:cs typeface="+mn-cs"/>
              </a:rPr>
              <a:t>Besley y Brigham (2016). </a:t>
            </a:r>
            <a:r>
              <a:rPr lang="es-EC" sz="1600" dirty="0" err="1">
                <a:latin typeface="+mn-lt"/>
                <a:cs typeface="+mn-cs"/>
              </a:rPr>
              <a:t>FINC</a:t>
            </a:r>
            <a:r>
              <a:rPr lang="es-EC" sz="1600" dirty="0">
                <a:latin typeface="+mn-lt"/>
                <a:cs typeface="+mn-cs"/>
              </a:rPr>
              <a:t> Finanzas Corporativas</a:t>
            </a:r>
          </a:p>
          <a:p>
            <a:endParaRPr lang="es-EC" sz="1600" dirty="0">
              <a:latin typeface="+mn-lt"/>
              <a:cs typeface="+mn-cs"/>
            </a:endParaRPr>
          </a:p>
          <a:p>
            <a:r>
              <a:rPr lang="es-EC" sz="1600" dirty="0">
                <a:latin typeface="+mn-lt"/>
                <a:cs typeface="+mn-cs"/>
              </a:rPr>
              <a:t>Eugene F. Brigham, Phillip R. </a:t>
            </a:r>
            <a:r>
              <a:rPr lang="es-EC" sz="1600" dirty="0" err="1">
                <a:latin typeface="+mn-lt"/>
                <a:cs typeface="+mn-cs"/>
              </a:rPr>
              <a:t>Daves</a:t>
            </a:r>
            <a:r>
              <a:rPr lang="es-EC" sz="1600" dirty="0">
                <a:latin typeface="+mn-lt"/>
                <a:cs typeface="+mn-cs"/>
              </a:rPr>
              <a:t> (2013). </a:t>
            </a:r>
            <a:r>
              <a:rPr lang="es-EC" sz="1600" dirty="0" err="1">
                <a:latin typeface="+mn-lt"/>
                <a:cs typeface="+mn-cs"/>
              </a:rPr>
              <a:t>Intermediate</a:t>
            </a:r>
            <a:r>
              <a:rPr lang="es-EC" sz="1600" dirty="0">
                <a:latin typeface="+mn-lt"/>
                <a:cs typeface="+mn-cs"/>
              </a:rPr>
              <a:t> </a:t>
            </a:r>
            <a:r>
              <a:rPr lang="es-EC" sz="1600" dirty="0" err="1">
                <a:latin typeface="+mn-lt"/>
                <a:cs typeface="+mn-cs"/>
              </a:rPr>
              <a:t>financial</a:t>
            </a:r>
            <a:r>
              <a:rPr lang="es-EC" sz="1600" dirty="0">
                <a:latin typeface="+mn-lt"/>
                <a:cs typeface="+mn-cs"/>
              </a:rPr>
              <a:t> </a:t>
            </a:r>
            <a:r>
              <a:rPr lang="es-EC" sz="1600" dirty="0" err="1">
                <a:latin typeface="+mn-lt"/>
                <a:cs typeface="+mn-cs"/>
              </a:rPr>
              <a:t>management</a:t>
            </a:r>
            <a:endParaRPr lang="es-EC" sz="1600" dirty="0">
              <a:latin typeface="+mn-lt"/>
              <a:cs typeface="+mn-cs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4255EE5-5409-D590-1079-3685C52EBF0C}"/>
              </a:ext>
            </a:extLst>
          </p:cNvPr>
          <p:cNvSpPr txBox="1">
            <a:spLocks/>
          </p:cNvSpPr>
          <p:nvPr/>
        </p:nvSpPr>
        <p:spPr>
          <a:xfrm>
            <a:off x="4162425" y="1365250"/>
            <a:ext cx="3808413" cy="722313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s-VE" sz="44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Referencias</a:t>
            </a:r>
            <a:endParaRPr lang="es-EC" sz="44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196" name="Picture 2" descr="d:\Documents and Settings\ARENASAC\Mis documentos\Varios\Diseño Instruccional Materiales de Apoyo\Actividades y Recursos a Consignar\Imágenes para Infografías\Sistemas.PNG">
            <a:extLst>
              <a:ext uri="{FF2B5EF4-FFF2-40B4-BE49-F238E27FC236}">
                <a16:creationId xmlns:a16="http://schemas.microsoft.com/office/drawing/2014/main" id="{F43D943A-86C1-8C26-09C0-B63ACD55A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2344738"/>
            <a:ext cx="2517775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D95CE3-0B90-87F7-1230-1A5D4989A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pPr algn="ctr"/>
            <a:r>
              <a:rPr lang="es-ES" sz="4800" b="1" dirty="0"/>
              <a:t>Control de Gestión</a:t>
            </a:r>
            <a:endParaRPr lang="es-EC" sz="48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D7D0D7-FA11-E868-7395-534DD0FBF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es-ES" sz="3200" b="1" dirty="0"/>
              <a:t>PRESUPUESTOS EN EL CONTROL DE GESTIÓN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800" b="1" dirty="0"/>
              <a:t>EN EL ÁREA COMERCIAL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800" b="1" dirty="0"/>
              <a:t>EN EL ÁREA </a:t>
            </a:r>
            <a:r>
              <a:rPr lang="es-ES" sz="2800" b="1"/>
              <a:t>DE PRODUCCIÓN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3828179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s-ES" dirty="0"/>
              <a:t>Fundamentos teóricos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97000"/>
            <a:ext cx="10515600" cy="509587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s-ES_tradnl" dirty="0"/>
          </a:p>
          <a:p>
            <a:pPr lvl="1"/>
            <a:r>
              <a:rPr lang="es-ES_tradnl" dirty="0"/>
              <a:t>Gestión.-Actividades coordinadas para dirigir y controlar una organización (ISO 9001)</a:t>
            </a:r>
          </a:p>
          <a:p>
            <a:pPr marL="457200" lvl="1" indent="0">
              <a:buNone/>
            </a:pPr>
            <a:endParaRPr lang="es-ES_tradnl" dirty="0"/>
          </a:p>
          <a:p>
            <a:pPr lvl="1"/>
            <a:r>
              <a:rPr lang="es-ES_tradnl" dirty="0"/>
              <a:t>Control.- Comparar el plan con la realidad</a:t>
            </a:r>
          </a:p>
          <a:p>
            <a:pPr marL="457200" lvl="1" indent="0">
              <a:buNone/>
            </a:pPr>
            <a:endParaRPr lang="es-ES_tradnl" dirty="0"/>
          </a:p>
          <a:p>
            <a:pPr lvl="1"/>
            <a:r>
              <a:rPr lang="es-ES_tradnl" dirty="0"/>
              <a:t>Sistema.-Conjunto de elementos interrelacionados o que interactúan. (ISO 9001)</a:t>
            </a:r>
          </a:p>
          <a:p>
            <a:pPr marL="457200" lvl="1" indent="0">
              <a:buNone/>
            </a:pPr>
            <a:endParaRPr lang="es-ES_tradnl" dirty="0"/>
          </a:p>
          <a:p>
            <a:pPr lvl="1"/>
            <a:r>
              <a:rPr lang="es-ES_tradnl" dirty="0"/>
              <a:t>Información.-Datos que poseen significado. (ISO 9001)</a:t>
            </a:r>
          </a:p>
          <a:p>
            <a:pPr marL="457200" lvl="1" indent="0">
              <a:buNone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03595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s-ES" dirty="0"/>
              <a:t>Fundamentos teóricos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97000"/>
            <a:ext cx="10515600" cy="4779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s-EC" dirty="0"/>
          </a:p>
          <a:p>
            <a:pPr marL="457200" lvl="1" indent="0">
              <a:buNone/>
            </a:pPr>
            <a:r>
              <a:rPr lang="es-ES" sz="3200" b="1" u="sng" dirty="0"/>
              <a:t>Control de Gestión</a:t>
            </a:r>
            <a:r>
              <a:rPr lang="es-ES" dirty="0"/>
              <a:t>.-</a:t>
            </a:r>
          </a:p>
          <a:p>
            <a:pPr marL="914400" lvl="1" indent="-457200">
              <a:buFont typeface="+mj-lt"/>
              <a:buAutoNum type="alphaLcParenR"/>
            </a:pPr>
            <a:endParaRPr lang="es-ES" dirty="0"/>
          </a:p>
          <a:p>
            <a:r>
              <a:rPr lang="es-ES" dirty="0"/>
              <a:t>Es un sistema que utiliza información periódica (diaria, semanal, mensual, trimestral, semestral, anual, etc.)</a:t>
            </a:r>
          </a:p>
          <a:p>
            <a:r>
              <a:rPr lang="es-ES" dirty="0"/>
              <a:t>desde distintas fuentes de información relevante (internas, externas) </a:t>
            </a:r>
          </a:p>
          <a:p>
            <a:r>
              <a:rPr lang="es-ES" dirty="0"/>
              <a:t>de diferentes áreas (contabilidad, ventas, mercado, presupuestos, etc.)</a:t>
            </a:r>
          </a:p>
          <a:p>
            <a:r>
              <a:rPr lang="es-ES" dirty="0"/>
              <a:t>para poder evaluar e incidir en la consecución de objetivos de la compañía.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5192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s-ES" dirty="0"/>
              <a:t>Fundamentos teóricos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97000"/>
            <a:ext cx="10515600" cy="4779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s-EC" dirty="0"/>
          </a:p>
          <a:p>
            <a:pPr marL="457200" lvl="1" indent="0">
              <a:buNone/>
            </a:pPr>
            <a:r>
              <a:rPr lang="es-ES" sz="3200" b="1" u="sng" dirty="0"/>
              <a:t>Control de Gestión</a:t>
            </a:r>
            <a:r>
              <a:rPr lang="es-ES" b="1" u="sng" dirty="0"/>
              <a:t>.-</a:t>
            </a:r>
          </a:p>
          <a:p>
            <a:pPr marL="457200" lvl="1" indent="0">
              <a:buNone/>
            </a:pPr>
            <a:endParaRPr lang="es-ES" b="1" u="sng" dirty="0"/>
          </a:p>
          <a:p>
            <a:r>
              <a:rPr lang="es-ES" dirty="0"/>
              <a:t>Tiene la intención de inducir comportamientos en la gente, para lo cual debe entender como y porque se comporta la gente.</a:t>
            </a:r>
          </a:p>
          <a:p>
            <a:endParaRPr lang="es-ES" dirty="0"/>
          </a:p>
          <a:p>
            <a:r>
              <a:rPr lang="es-ES" dirty="0"/>
              <a:t>Es el proceso que sirve para evaluar el grado de cumplimiento de los objetivos. Mide la calidad del desempeño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6575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42449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s-ES" dirty="0"/>
              <a:t>Fundamentos teóricos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97000"/>
            <a:ext cx="10886768" cy="532826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s-ES" sz="3200" b="1" u="sng" dirty="0"/>
              <a:t>Niveles del Control de Gestión</a:t>
            </a:r>
            <a:r>
              <a:rPr lang="es-ES" b="1" u="sng" dirty="0"/>
              <a:t>.-</a:t>
            </a:r>
          </a:p>
          <a:p>
            <a:pPr marL="457200" lvl="1" indent="0">
              <a:buNone/>
            </a:pPr>
            <a:endParaRPr lang="es-ES" b="1" u="sng" dirty="0"/>
          </a:p>
        </p:txBody>
      </p:sp>
      <p:pic>
        <p:nvPicPr>
          <p:cNvPr id="4" name="Imagen 3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6648EE00-5133-D944-8DFB-8070106330D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32" y="1961535"/>
            <a:ext cx="11493910" cy="4763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034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s-ES" dirty="0"/>
              <a:t>Fundamentos teóricos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97000"/>
            <a:ext cx="10515600" cy="5095875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endParaRPr lang="es-EC" dirty="0"/>
          </a:p>
          <a:p>
            <a:pPr marL="457200" lvl="1" indent="0">
              <a:buNone/>
            </a:pPr>
            <a:r>
              <a:rPr lang="es-ES" sz="3200" b="1" u="sng" dirty="0"/>
              <a:t>Mitos en el Control de Gestión</a:t>
            </a:r>
            <a:r>
              <a:rPr lang="es-ES" b="1" u="sng" dirty="0"/>
              <a:t>.-</a:t>
            </a:r>
          </a:p>
          <a:p>
            <a:pPr marL="457200" lvl="1" indent="0">
              <a:buNone/>
            </a:pPr>
            <a:endParaRPr lang="es-ES" b="1" u="sng" dirty="0"/>
          </a:p>
          <a:p>
            <a:pPr lvl="0"/>
            <a:r>
              <a:rPr lang="es-ES" dirty="0"/>
              <a:t>El control de gestión se refiere al pasado. En realidad trata de incidir en el futuro (no es para controlar, es para dirigir).</a:t>
            </a:r>
          </a:p>
          <a:p>
            <a:pPr lvl="0"/>
            <a:endParaRPr lang="es-EC" dirty="0"/>
          </a:p>
          <a:p>
            <a:pPr lvl="0"/>
            <a:r>
              <a:rPr lang="es-ES" dirty="0"/>
              <a:t>Monitorear responsabilidades reales y no ficticias (Control de gestión no es solo Indicadores de Gestión, sino que se requiere preparar a la organización para que se utilicen los KPI)</a:t>
            </a:r>
          </a:p>
          <a:p>
            <a:pPr lvl="0"/>
            <a:endParaRPr lang="es-EC" dirty="0"/>
          </a:p>
          <a:p>
            <a:pPr lvl="0"/>
            <a:r>
              <a:rPr lang="es-ES" dirty="0"/>
              <a:t>El CG es solo para la alta dirección. -  esto es falso debe alinear a toda la organización hacia el objetivo estratégico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8508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8" id="{5BD7E0B3-237A-7B4B-B5AE-A43126349B0B}" vid="{B9FF8F74-11C8-0147-846F-7A18729AE4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2705</TotalTime>
  <Words>2023</Words>
  <Application>Microsoft Office PowerPoint</Application>
  <PresentationFormat>Panorámica</PresentationFormat>
  <Paragraphs>691</Paragraphs>
  <Slides>35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Times New Roman</vt:lpstr>
      <vt:lpstr>Wingdings</vt:lpstr>
      <vt:lpstr>Tema de Office</vt:lpstr>
      <vt:lpstr>Recursos educativos multimedia</vt:lpstr>
      <vt:lpstr>Maestría en Finanzas con mención en Dirección Financiera</vt:lpstr>
      <vt:lpstr>Contabilidad de Gestión y Análisis Financiero MÓDULO 4</vt:lpstr>
      <vt:lpstr>Control de Gestión</vt:lpstr>
      <vt:lpstr>Fundamentos teóricos</vt:lpstr>
      <vt:lpstr>Fundamentos teóricos</vt:lpstr>
      <vt:lpstr>Fundamentos teóricos</vt:lpstr>
      <vt:lpstr>Fundamentos teóricos</vt:lpstr>
      <vt:lpstr>Fundamentos teóricos</vt:lpstr>
      <vt:lpstr>Fundamentos teóricos.- PRESUPUESTOS</vt:lpstr>
      <vt:lpstr>Control de Gestión de Ingresos</vt:lpstr>
      <vt:lpstr>Control de Gestión de Ingresos</vt:lpstr>
      <vt:lpstr>Control de Gestión de Ingresos</vt:lpstr>
      <vt:lpstr>Control de Gestión en el Área Comercial</vt:lpstr>
      <vt:lpstr>Control de Gestión en el Área Comercial</vt:lpstr>
      <vt:lpstr>Control de Gestión en el Área Comercial</vt:lpstr>
      <vt:lpstr>Control de Gestión en el Área Comercial</vt:lpstr>
      <vt:lpstr>Control de Gestión en el Área Comercial</vt:lpstr>
      <vt:lpstr>Control de Gestión en el Área Comercial</vt:lpstr>
      <vt:lpstr>Control de Gestión en el Área Comercial</vt:lpstr>
      <vt:lpstr>Control de Gestión en el Área Comercial</vt:lpstr>
      <vt:lpstr>Control de Gestión en el Área Comercial</vt:lpstr>
      <vt:lpstr>Control de Gestión en el Área Comercial</vt:lpstr>
      <vt:lpstr>Control de Gestión en el Área Comercial</vt:lpstr>
      <vt:lpstr>Control de Gestión en el Área Comercial</vt:lpstr>
      <vt:lpstr>Control de Gestión en el Área Comercial</vt:lpstr>
      <vt:lpstr>Control de Gestión en el Área Comercial</vt:lpstr>
      <vt:lpstr>Control de Gestión en el Área Comercial</vt:lpstr>
      <vt:lpstr>Control de Gestión en el Área de Producción</vt:lpstr>
      <vt:lpstr>Control de Gestión en el Área de Producción</vt:lpstr>
      <vt:lpstr>Control de Gestión en el Área de Producción</vt:lpstr>
      <vt:lpstr>Control de Gestión en el Área de Producción</vt:lpstr>
      <vt:lpstr>Control de Gestión en el Área de Producción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Recursos educativos multimedia</dc:title>
  <dc:creator>URBINA CALDERON DIEGO ALEXANDER</dc:creator>
  <cp:lastModifiedBy>Fernando Gamboa</cp:lastModifiedBy>
  <cp:revision>95</cp:revision>
  <dcterms:created xsi:type="dcterms:W3CDTF">2019-11-29T13:27:11Z</dcterms:created>
  <dcterms:modified xsi:type="dcterms:W3CDTF">2025-01-21T00:21:30Z</dcterms:modified>
</cp:coreProperties>
</file>