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57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8" r:id="rId13"/>
    <p:sldId id="279" r:id="rId14"/>
    <p:sldId id="280" r:id="rId15"/>
    <p:sldId id="281" r:id="rId16"/>
    <p:sldId id="282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5" r:id="rId26"/>
    <p:sldId id="293" r:id="rId27"/>
    <p:sldId id="294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12" r:id="rId41"/>
    <p:sldId id="313" r:id="rId42"/>
    <p:sldId id="314" r:id="rId43"/>
    <p:sldId id="311" r:id="rId44"/>
    <p:sldId id="316" r:id="rId45"/>
    <p:sldId id="308" r:id="rId46"/>
    <p:sldId id="310" r:id="rId47"/>
    <p:sldId id="315" r:id="rId48"/>
    <p:sldId id="317" r:id="rId49"/>
    <p:sldId id="318" r:id="rId50"/>
    <p:sldId id="319" r:id="rId5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733"/>
  </p:normalViewPr>
  <p:slideViewPr>
    <p:cSldViewPr snapToGrid="0">
      <p:cViewPr varScale="1">
        <p:scale>
          <a:sx n="85" d="100"/>
          <a:sy n="85" d="100"/>
        </p:scale>
        <p:origin x="20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CB704D-D797-4655-B3C0-4BAC39457CBA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A1743F9-7912-45E2-A1C5-B1960330400E}">
      <dgm:prSet/>
      <dgm:spPr/>
      <dgm:t>
        <a:bodyPr/>
        <a:lstStyle/>
        <a:p>
          <a:r>
            <a:rPr lang="es-ES"/>
            <a:t>Comprender los fundamentos fisiopatológicos que modifican los requerimientos nutricionales en enfermedades crónicas pediátricas.</a:t>
          </a:r>
          <a:endParaRPr lang="en-US"/>
        </a:p>
      </dgm:t>
    </dgm:pt>
    <dgm:pt modelId="{682430D2-4BCF-47C0-8CC6-CC445A4338F7}" type="parTrans" cxnId="{D090F343-2341-4F4B-809E-B578E9F6D63E}">
      <dgm:prSet/>
      <dgm:spPr/>
      <dgm:t>
        <a:bodyPr/>
        <a:lstStyle/>
        <a:p>
          <a:endParaRPr lang="en-US"/>
        </a:p>
      </dgm:t>
    </dgm:pt>
    <dgm:pt modelId="{72FD4F67-1717-4C5D-ABFD-044BF5B9EBFB}" type="sibTrans" cxnId="{D090F343-2341-4F4B-809E-B578E9F6D63E}">
      <dgm:prSet/>
      <dgm:spPr/>
      <dgm:t>
        <a:bodyPr/>
        <a:lstStyle/>
        <a:p>
          <a:endParaRPr lang="en-US"/>
        </a:p>
      </dgm:t>
    </dgm:pt>
    <dgm:pt modelId="{6E371051-3318-46AB-A4AB-DC12EAC06B31}">
      <dgm:prSet/>
      <dgm:spPr/>
      <dgm:t>
        <a:bodyPr/>
        <a:lstStyle/>
        <a:p>
          <a:r>
            <a:rPr lang="es-ES"/>
            <a:t>Analizar cómo la progresión clínica (fase estable, agudización, rehabilitación) condiciona decisiones terapéuticas.</a:t>
          </a:r>
          <a:endParaRPr lang="en-US"/>
        </a:p>
      </dgm:t>
    </dgm:pt>
    <dgm:pt modelId="{378FC9EE-711C-4C8E-93E2-64D6C1D5E786}" type="parTrans" cxnId="{E4F1A3DA-71B4-40E3-84DF-7BCB921CDF9A}">
      <dgm:prSet/>
      <dgm:spPr/>
      <dgm:t>
        <a:bodyPr/>
        <a:lstStyle/>
        <a:p>
          <a:endParaRPr lang="en-US"/>
        </a:p>
      </dgm:t>
    </dgm:pt>
    <dgm:pt modelId="{F9D400F2-9447-4B96-95E1-7E013362FBC7}" type="sibTrans" cxnId="{E4F1A3DA-71B4-40E3-84DF-7BCB921CDF9A}">
      <dgm:prSet/>
      <dgm:spPr/>
      <dgm:t>
        <a:bodyPr/>
        <a:lstStyle/>
        <a:p>
          <a:endParaRPr lang="en-US"/>
        </a:p>
      </dgm:t>
    </dgm:pt>
    <dgm:pt modelId="{5D7238B3-4FB6-4D74-BBC6-7B66C58E3DE0}">
      <dgm:prSet/>
      <dgm:spPr/>
      <dgm:t>
        <a:bodyPr/>
        <a:lstStyle/>
        <a:p>
          <a:r>
            <a:rPr lang="es-ES"/>
            <a:t>Identificar intervenciones nutricionales basadas en evidencia para diabetes, cardiopatías y enfermedades respiratorias crónicas.</a:t>
          </a:r>
          <a:endParaRPr lang="en-US"/>
        </a:p>
      </dgm:t>
    </dgm:pt>
    <dgm:pt modelId="{B783F5E4-A200-42ED-B9E5-234B008F847D}" type="parTrans" cxnId="{D2755634-1768-4695-ABA2-C01B5565B9EA}">
      <dgm:prSet/>
      <dgm:spPr/>
      <dgm:t>
        <a:bodyPr/>
        <a:lstStyle/>
        <a:p>
          <a:endParaRPr lang="en-US"/>
        </a:p>
      </dgm:t>
    </dgm:pt>
    <dgm:pt modelId="{903D611A-2344-4219-A640-8694043864EE}" type="sibTrans" cxnId="{D2755634-1768-4695-ABA2-C01B5565B9EA}">
      <dgm:prSet/>
      <dgm:spPr/>
      <dgm:t>
        <a:bodyPr/>
        <a:lstStyle/>
        <a:p>
          <a:endParaRPr lang="en-US"/>
        </a:p>
      </dgm:t>
    </dgm:pt>
    <dgm:pt modelId="{B577507E-8AB4-164F-A822-7AA998DADF70}" type="pres">
      <dgm:prSet presAssocID="{67CB704D-D797-4655-B3C0-4BAC39457CBA}" presName="linear" presStyleCnt="0">
        <dgm:presLayoutVars>
          <dgm:animLvl val="lvl"/>
          <dgm:resizeHandles val="exact"/>
        </dgm:presLayoutVars>
      </dgm:prSet>
      <dgm:spPr/>
    </dgm:pt>
    <dgm:pt modelId="{3641ABE6-046E-6543-AA25-27770B092DC0}" type="pres">
      <dgm:prSet presAssocID="{BA1743F9-7912-45E2-A1C5-B196033040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309CD8F-B9F0-1347-AA52-D070569A0F7B}" type="pres">
      <dgm:prSet presAssocID="{72FD4F67-1717-4C5D-ABFD-044BF5B9EBFB}" presName="spacer" presStyleCnt="0"/>
      <dgm:spPr/>
    </dgm:pt>
    <dgm:pt modelId="{3FD32203-B6A7-E845-8A15-01388A188B0E}" type="pres">
      <dgm:prSet presAssocID="{6E371051-3318-46AB-A4AB-DC12EAC06B3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B335EB1-5F12-BC4F-80C6-E2427A7D630D}" type="pres">
      <dgm:prSet presAssocID="{F9D400F2-9447-4B96-95E1-7E013362FBC7}" presName="spacer" presStyleCnt="0"/>
      <dgm:spPr/>
    </dgm:pt>
    <dgm:pt modelId="{936797C9-5A9B-CA4C-A2C0-173996F40180}" type="pres">
      <dgm:prSet presAssocID="{5D7238B3-4FB6-4D74-BBC6-7B66C58E3DE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2755634-1768-4695-ABA2-C01B5565B9EA}" srcId="{67CB704D-D797-4655-B3C0-4BAC39457CBA}" destId="{5D7238B3-4FB6-4D74-BBC6-7B66C58E3DE0}" srcOrd="2" destOrd="0" parTransId="{B783F5E4-A200-42ED-B9E5-234B008F847D}" sibTransId="{903D611A-2344-4219-A640-8694043864EE}"/>
    <dgm:cxn modelId="{D090F343-2341-4F4B-809E-B578E9F6D63E}" srcId="{67CB704D-D797-4655-B3C0-4BAC39457CBA}" destId="{BA1743F9-7912-45E2-A1C5-B1960330400E}" srcOrd="0" destOrd="0" parTransId="{682430D2-4BCF-47C0-8CC6-CC445A4338F7}" sibTransId="{72FD4F67-1717-4C5D-ABFD-044BF5B9EBFB}"/>
    <dgm:cxn modelId="{3D3C8065-5FF8-BF46-8833-71FBF9D6D85A}" type="presOf" srcId="{5D7238B3-4FB6-4D74-BBC6-7B66C58E3DE0}" destId="{936797C9-5A9B-CA4C-A2C0-173996F40180}" srcOrd="0" destOrd="0" presId="urn:microsoft.com/office/officeart/2005/8/layout/vList2"/>
    <dgm:cxn modelId="{71FB7D9A-D46F-B643-A5FD-1923C4F6EBE8}" type="presOf" srcId="{67CB704D-D797-4655-B3C0-4BAC39457CBA}" destId="{B577507E-8AB4-164F-A822-7AA998DADF70}" srcOrd="0" destOrd="0" presId="urn:microsoft.com/office/officeart/2005/8/layout/vList2"/>
    <dgm:cxn modelId="{84A59A9F-D2D3-4D4E-9DDD-26AF2246101F}" type="presOf" srcId="{6E371051-3318-46AB-A4AB-DC12EAC06B31}" destId="{3FD32203-B6A7-E845-8A15-01388A188B0E}" srcOrd="0" destOrd="0" presId="urn:microsoft.com/office/officeart/2005/8/layout/vList2"/>
    <dgm:cxn modelId="{EE3C09BB-62D9-9147-8B1E-389BEBBAF650}" type="presOf" srcId="{BA1743F9-7912-45E2-A1C5-B1960330400E}" destId="{3641ABE6-046E-6543-AA25-27770B092DC0}" srcOrd="0" destOrd="0" presId="urn:microsoft.com/office/officeart/2005/8/layout/vList2"/>
    <dgm:cxn modelId="{E4F1A3DA-71B4-40E3-84DF-7BCB921CDF9A}" srcId="{67CB704D-D797-4655-B3C0-4BAC39457CBA}" destId="{6E371051-3318-46AB-A4AB-DC12EAC06B31}" srcOrd="1" destOrd="0" parTransId="{378FC9EE-711C-4C8E-93E2-64D6C1D5E786}" sibTransId="{F9D400F2-9447-4B96-95E1-7E013362FBC7}"/>
    <dgm:cxn modelId="{644DF73A-13FD-2344-8B0B-DDEF0635F6B2}" type="presParOf" srcId="{B577507E-8AB4-164F-A822-7AA998DADF70}" destId="{3641ABE6-046E-6543-AA25-27770B092DC0}" srcOrd="0" destOrd="0" presId="urn:microsoft.com/office/officeart/2005/8/layout/vList2"/>
    <dgm:cxn modelId="{E814CB06-6F31-8A4E-9FE1-6F6F1D74A3CA}" type="presParOf" srcId="{B577507E-8AB4-164F-A822-7AA998DADF70}" destId="{8309CD8F-B9F0-1347-AA52-D070569A0F7B}" srcOrd="1" destOrd="0" presId="urn:microsoft.com/office/officeart/2005/8/layout/vList2"/>
    <dgm:cxn modelId="{FA9BC6C5-16D0-6847-99FF-FBD3C39A7A11}" type="presParOf" srcId="{B577507E-8AB4-164F-A822-7AA998DADF70}" destId="{3FD32203-B6A7-E845-8A15-01388A188B0E}" srcOrd="2" destOrd="0" presId="urn:microsoft.com/office/officeart/2005/8/layout/vList2"/>
    <dgm:cxn modelId="{FAE1726D-4237-2943-94E5-6784916C74E7}" type="presParOf" srcId="{B577507E-8AB4-164F-A822-7AA998DADF70}" destId="{BB335EB1-5F12-BC4F-80C6-E2427A7D630D}" srcOrd="3" destOrd="0" presId="urn:microsoft.com/office/officeart/2005/8/layout/vList2"/>
    <dgm:cxn modelId="{AA5FB4F3-07B4-B94F-95CD-A3E44182C343}" type="presParOf" srcId="{B577507E-8AB4-164F-A822-7AA998DADF70}" destId="{936797C9-5A9B-CA4C-A2C0-173996F4018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D94144-6DED-42F1-8923-A8A818B9801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41D9E9A-B576-45F7-BA52-0522239C1D52}">
      <dgm:prSet/>
      <dgm:spPr/>
      <dgm:t>
        <a:bodyPr/>
        <a:lstStyle/>
        <a:p>
          <a:r>
            <a:rPr lang="es-ES"/>
            <a:t>Impacto en crecimiento y desarrollo</a:t>
          </a:r>
          <a:endParaRPr lang="en-US"/>
        </a:p>
      </dgm:t>
    </dgm:pt>
    <dgm:pt modelId="{990652D2-CC69-4BD6-858A-CC6F20F600EB}" type="parTrans" cxnId="{41FD5837-8FD0-4F95-B1E7-29BF138820D1}">
      <dgm:prSet/>
      <dgm:spPr/>
      <dgm:t>
        <a:bodyPr/>
        <a:lstStyle/>
        <a:p>
          <a:endParaRPr lang="en-US"/>
        </a:p>
      </dgm:t>
    </dgm:pt>
    <dgm:pt modelId="{BEFD6BF4-09DC-486D-B22A-8AB93A466F91}" type="sibTrans" cxnId="{41FD5837-8FD0-4F95-B1E7-29BF138820D1}">
      <dgm:prSet/>
      <dgm:spPr/>
      <dgm:t>
        <a:bodyPr/>
        <a:lstStyle/>
        <a:p>
          <a:endParaRPr lang="en-US"/>
        </a:p>
      </dgm:t>
    </dgm:pt>
    <dgm:pt modelId="{B50D8839-FC26-4E48-BD16-4D2BE58AAC7A}">
      <dgm:prSet/>
      <dgm:spPr/>
      <dgm:t>
        <a:bodyPr/>
        <a:lstStyle/>
        <a:p>
          <a:r>
            <a:rPr lang="es-ES"/>
            <a:t>Modificación del gasto energético</a:t>
          </a:r>
          <a:endParaRPr lang="en-US"/>
        </a:p>
      </dgm:t>
    </dgm:pt>
    <dgm:pt modelId="{4E7758D4-7317-40CC-8147-B6026F1C6F79}" type="parTrans" cxnId="{468D9547-57DC-447B-A0A7-CFA5438747DB}">
      <dgm:prSet/>
      <dgm:spPr/>
      <dgm:t>
        <a:bodyPr/>
        <a:lstStyle/>
        <a:p>
          <a:endParaRPr lang="en-US"/>
        </a:p>
      </dgm:t>
    </dgm:pt>
    <dgm:pt modelId="{09F37F1C-C977-4954-97DD-C2D7B8D1D5A2}" type="sibTrans" cxnId="{468D9547-57DC-447B-A0A7-CFA5438747DB}">
      <dgm:prSet/>
      <dgm:spPr/>
      <dgm:t>
        <a:bodyPr/>
        <a:lstStyle/>
        <a:p>
          <a:endParaRPr lang="en-US"/>
        </a:p>
      </dgm:t>
    </dgm:pt>
    <dgm:pt modelId="{C2B92E15-B28C-4135-99FE-769CAC0591D3}">
      <dgm:prSet/>
      <dgm:spPr/>
      <dgm:t>
        <a:bodyPr/>
        <a:lstStyle/>
        <a:p>
          <a:r>
            <a:rPr lang="es-ES"/>
            <a:t>Riesgo de desnutrición o sobrepeso</a:t>
          </a:r>
          <a:endParaRPr lang="en-US"/>
        </a:p>
      </dgm:t>
    </dgm:pt>
    <dgm:pt modelId="{1E2BBA4A-B861-4CE2-95ED-44FB734E83CE}" type="parTrans" cxnId="{379F5666-350F-40A6-B405-ECE202E791C1}">
      <dgm:prSet/>
      <dgm:spPr/>
      <dgm:t>
        <a:bodyPr/>
        <a:lstStyle/>
        <a:p>
          <a:endParaRPr lang="en-US"/>
        </a:p>
      </dgm:t>
    </dgm:pt>
    <dgm:pt modelId="{1920C5CF-7716-49BB-AA9A-BF2D9879C837}" type="sibTrans" cxnId="{379F5666-350F-40A6-B405-ECE202E791C1}">
      <dgm:prSet/>
      <dgm:spPr/>
      <dgm:t>
        <a:bodyPr/>
        <a:lstStyle/>
        <a:p>
          <a:endParaRPr lang="en-US"/>
        </a:p>
      </dgm:t>
    </dgm:pt>
    <dgm:pt modelId="{0ACBCE68-B766-45C9-B3E7-E86C86360959}">
      <dgm:prSet/>
      <dgm:spPr/>
      <dgm:t>
        <a:bodyPr/>
        <a:lstStyle/>
        <a:p>
          <a:r>
            <a:rPr lang="es-ES"/>
            <a:t>Soporte esencial durante exacerbaciones</a:t>
          </a:r>
          <a:endParaRPr lang="en-US"/>
        </a:p>
      </dgm:t>
    </dgm:pt>
    <dgm:pt modelId="{A928547C-C4C4-42B1-A5D4-5B9D3598979C}" type="parTrans" cxnId="{1056A80A-E152-48A8-8AAA-3F803C8DC71F}">
      <dgm:prSet/>
      <dgm:spPr/>
      <dgm:t>
        <a:bodyPr/>
        <a:lstStyle/>
        <a:p>
          <a:endParaRPr lang="en-US"/>
        </a:p>
      </dgm:t>
    </dgm:pt>
    <dgm:pt modelId="{B5E1C1B3-B5F7-4244-B492-458ED6A1D19C}" type="sibTrans" cxnId="{1056A80A-E152-48A8-8AAA-3F803C8DC71F}">
      <dgm:prSet/>
      <dgm:spPr/>
      <dgm:t>
        <a:bodyPr/>
        <a:lstStyle/>
        <a:p>
          <a:endParaRPr lang="en-US"/>
        </a:p>
      </dgm:t>
    </dgm:pt>
    <dgm:pt modelId="{1659358A-A485-784C-B76F-1A98636DF5D4}" type="pres">
      <dgm:prSet presAssocID="{56D94144-6DED-42F1-8923-A8A818B9801B}" presName="linear" presStyleCnt="0">
        <dgm:presLayoutVars>
          <dgm:animLvl val="lvl"/>
          <dgm:resizeHandles val="exact"/>
        </dgm:presLayoutVars>
      </dgm:prSet>
      <dgm:spPr/>
    </dgm:pt>
    <dgm:pt modelId="{D683DE08-2798-9D49-9004-FBAD56A9DE07}" type="pres">
      <dgm:prSet presAssocID="{941D9E9A-B576-45F7-BA52-0522239C1D5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BED1AF0-4C2D-614E-AB59-826D56F87BCC}" type="pres">
      <dgm:prSet presAssocID="{BEFD6BF4-09DC-486D-B22A-8AB93A466F91}" presName="spacer" presStyleCnt="0"/>
      <dgm:spPr/>
    </dgm:pt>
    <dgm:pt modelId="{F373D776-ED7E-7D4E-B757-11C4D3D9CF7E}" type="pres">
      <dgm:prSet presAssocID="{B50D8839-FC26-4E48-BD16-4D2BE58AAC7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719D1E2-50B4-AA4B-9D99-DF83335FE58C}" type="pres">
      <dgm:prSet presAssocID="{09F37F1C-C977-4954-97DD-C2D7B8D1D5A2}" presName="spacer" presStyleCnt="0"/>
      <dgm:spPr/>
    </dgm:pt>
    <dgm:pt modelId="{D96DCB73-69F9-314A-853E-C272B190B627}" type="pres">
      <dgm:prSet presAssocID="{C2B92E15-B28C-4135-99FE-769CAC0591D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B742AD9-D6B0-C04E-AC45-3DF97F3E71B7}" type="pres">
      <dgm:prSet presAssocID="{1920C5CF-7716-49BB-AA9A-BF2D9879C837}" presName="spacer" presStyleCnt="0"/>
      <dgm:spPr/>
    </dgm:pt>
    <dgm:pt modelId="{9ADAE3E7-EE7B-C54F-9114-A3D475E82CA3}" type="pres">
      <dgm:prSet presAssocID="{0ACBCE68-B766-45C9-B3E7-E86C8636095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056A80A-E152-48A8-8AAA-3F803C8DC71F}" srcId="{56D94144-6DED-42F1-8923-A8A818B9801B}" destId="{0ACBCE68-B766-45C9-B3E7-E86C86360959}" srcOrd="3" destOrd="0" parTransId="{A928547C-C4C4-42B1-A5D4-5B9D3598979C}" sibTransId="{B5E1C1B3-B5F7-4244-B492-458ED6A1D19C}"/>
    <dgm:cxn modelId="{11619A1C-193B-8A49-AB68-3518E064FAB2}" type="presOf" srcId="{C2B92E15-B28C-4135-99FE-769CAC0591D3}" destId="{D96DCB73-69F9-314A-853E-C272B190B627}" srcOrd="0" destOrd="0" presId="urn:microsoft.com/office/officeart/2005/8/layout/vList2"/>
    <dgm:cxn modelId="{41FD5837-8FD0-4F95-B1E7-29BF138820D1}" srcId="{56D94144-6DED-42F1-8923-A8A818B9801B}" destId="{941D9E9A-B576-45F7-BA52-0522239C1D52}" srcOrd="0" destOrd="0" parTransId="{990652D2-CC69-4BD6-858A-CC6F20F600EB}" sibTransId="{BEFD6BF4-09DC-486D-B22A-8AB93A466F91}"/>
    <dgm:cxn modelId="{A0EDFE3B-46C3-164A-9E00-ECF82FC076FF}" type="presOf" srcId="{0ACBCE68-B766-45C9-B3E7-E86C86360959}" destId="{9ADAE3E7-EE7B-C54F-9114-A3D475E82CA3}" srcOrd="0" destOrd="0" presId="urn:microsoft.com/office/officeart/2005/8/layout/vList2"/>
    <dgm:cxn modelId="{468D9547-57DC-447B-A0A7-CFA5438747DB}" srcId="{56D94144-6DED-42F1-8923-A8A818B9801B}" destId="{B50D8839-FC26-4E48-BD16-4D2BE58AAC7A}" srcOrd="1" destOrd="0" parTransId="{4E7758D4-7317-40CC-8147-B6026F1C6F79}" sibTransId="{09F37F1C-C977-4954-97DD-C2D7B8D1D5A2}"/>
    <dgm:cxn modelId="{379F5666-350F-40A6-B405-ECE202E791C1}" srcId="{56D94144-6DED-42F1-8923-A8A818B9801B}" destId="{C2B92E15-B28C-4135-99FE-769CAC0591D3}" srcOrd="2" destOrd="0" parTransId="{1E2BBA4A-B861-4CE2-95ED-44FB734E83CE}" sibTransId="{1920C5CF-7716-49BB-AA9A-BF2D9879C837}"/>
    <dgm:cxn modelId="{D0A5138E-6F14-8146-941A-86A30CB1599A}" type="presOf" srcId="{941D9E9A-B576-45F7-BA52-0522239C1D52}" destId="{D683DE08-2798-9D49-9004-FBAD56A9DE07}" srcOrd="0" destOrd="0" presId="urn:microsoft.com/office/officeart/2005/8/layout/vList2"/>
    <dgm:cxn modelId="{4C0E3EAE-1AF4-964E-8B83-62ED83296F59}" type="presOf" srcId="{56D94144-6DED-42F1-8923-A8A818B9801B}" destId="{1659358A-A485-784C-B76F-1A98636DF5D4}" srcOrd="0" destOrd="0" presId="urn:microsoft.com/office/officeart/2005/8/layout/vList2"/>
    <dgm:cxn modelId="{61D186B6-7A42-3E4F-87B1-392D2848DE3D}" type="presOf" srcId="{B50D8839-FC26-4E48-BD16-4D2BE58AAC7A}" destId="{F373D776-ED7E-7D4E-B757-11C4D3D9CF7E}" srcOrd="0" destOrd="0" presId="urn:microsoft.com/office/officeart/2005/8/layout/vList2"/>
    <dgm:cxn modelId="{CA50B94F-481B-7348-B82F-6D600DFD3056}" type="presParOf" srcId="{1659358A-A485-784C-B76F-1A98636DF5D4}" destId="{D683DE08-2798-9D49-9004-FBAD56A9DE07}" srcOrd="0" destOrd="0" presId="urn:microsoft.com/office/officeart/2005/8/layout/vList2"/>
    <dgm:cxn modelId="{24E7352B-9507-B947-8D84-4F9ADC2AED56}" type="presParOf" srcId="{1659358A-A485-784C-B76F-1A98636DF5D4}" destId="{1BED1AF0-4C2D-614E-AB59-826D56F87BCC}" srcOrd="1" destOrd="0" presId="urn:microsoft.com/office/officeart/2005/8/layout/vList2"/>
    <dgm:cxn modelId="{48A9E4CE-EF0C-5B46-8AEA-C80B0C556655}" type="presParOf" srcId="{1659358A-A485-784C-B76F-1A98636DF5D4}" destId="{F373D776-ED7E-7D4E-B757-11C4D3D9CF7E}" srcOrd="2" destOrd="0" presId="urn:microsoft.com/office/officeart/2005/8/layout/vList2"/>
    <dgm:cxn modelId="{FBDDE0BC-B386-0E4F-ADF9-E74444B94AD5}" type="presParOf" srcId="{1659358A-A485-784C-B76F-1A98636DF5D4}" destId="{8719D1E2-50B4-AA4B-9D99-DF83335FE58C}" srcOrd="3" destOrd="0" presId="urn:microsoft.com/office/officeart/2005/8/layout/vList2"/>
    <dgm:cxn modelId="{68E5CFBE-1B9D-EA44-B809-F5E47E69B424}" type="presParOf" srcId="{1659358A-A485-784C-B76F-1A98636DF5D4}" destId="{D96DCB73-69F9-314A-853E-C272B190B627}" srcOrd="4" destOrd="0" presId="urn:microsoft.com/office/officeart/2005/8/layout/vList2"/>
    <dgm:cxn modelId="{B6A08571-90BB-5E47-AC4C-ED3EBF679DF7}" type="presParOf" srcId="{1659358A-A485-784C-B76F-1A98636DF5D4}" destId="{0B742AD9-D6B0-C04E-AC45-3DF97F3E71B7}" srcOrd="5" destOrd="0" presId="urn:microsoft.com/office/officeart/2005/8/layout/vList2"/>
    <dgm:cxn modelId="{7D1273E0-B717-CA44-98BB-78328D4C5F66}" type="presParOf" srcId="{1659358A-A485-784C-B76F-1A98636DF5D4}" destId="{9ADAE3E7-EE7B-C54F-9114-A3D475E82CA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0F1216-DB7A-42BF-AD52-485849F9A66A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576CC79-DC1B-460A-9204-3BC7D10A1F58}">
      <dgm:prSet/>
      <dgm:spPr/>
      <dgm:t>
        <a:bodyPr/>
        <a:lstStyle/>
        <a:p>
          <a:pPr>
            <a:defRPr b="1"/>
          </a:pPr>
          <a:r>
            <a:rPr lang="es-ES" b="1"/>
            <a:t>Inflamación crónica de bajo grado</a:t>
          </a:r>
          <a:endParaRPr lang="en-US"/>
        </a:p>
      </dgm:t>
    </dgm:pt>
    <dgm:pt modelId="{528E6B79-2593-4203-912C-56CA06265D5F}" type="parTrans" cxnId="{851F5F28-BAA0-4249-89FF-D41F3CEFFE26}">
      <dgm:prSet/>
      <dgm:spPr/>
      <dgm:t>
        <a:bodyPr/>
        <a:lstStyle/>
        <a:p>
          <a:endParaRPr lang="en-US"/>
        </a:p>
      </dgm:t>
    </dgm:pt>
    <dgm:pt modelId="{E87B7B88-EEE2-452D-97D5-F0A94210CC89}" type="sibTrans" cxnId="{851F5F28-BAA0-4249-89FF-D41F3CEFFE26}">
      <dgm:prSet/>
      <dgm:spPr/>
      <dgm:t>
        <a:bodyPr/>
        <a:lstStyle/>
        <a:p>
          <a:endParaRPr lang="en-US"/>
        </a:p>
      </dgm:t>
    </dgm:pt>
    <dgm:pt modelId="{5944D382-2429-4A12-ACAB-09CA3B7E20EF}">
      <dgm:prSet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ES" dirty="0"/>
            <a:t>Aumenta </a:t>
          </a:r>
          <a:r>
            <a:rPr lang="es-ES" b="1" dirty="0"/>
            <a:t>catabolismo proteico</a:t>
          </a:r>
          <a:r>
            <a:rPr lang="es-ES" dirty="0"/>
            <a:t>, reduce masa magra.</a:t>
          </a:r>
          <a:endParaRPr lang="en-US" dirty="0"/>
        </a:p>
      </dgm:t>
    </dgm:pt>
    <dgm:pt modelId="{C782BE31-A8B4-4FFF-8CF6-05BF00C1530C}" type="parTrans" cxnId="{BA58C85C-1C79-488A-9ADC-A83D5F38E1BE}">
      <dgm:prSet/>
      <dgm:spPr/>
      <dgm:t>
        <a:bodyPr/>
        <a:lstStyle/>
        <a:p>
          <a:endParaRPr lang="en-US"/>
        </a:p>
      </dgm:t>
    </dgm:pt>
    <dgm:pt modelId="{C51566CC-D225-4AC3-9DBE-F18CF6C17941}" type="sibTrans" cxnId="{BA58C85C-1C79-488A-9ADC-A83D5F38E1BE}">
      <dgm:prSet/>
      <dgm:spPr/>
      <dgm:t>
        <a:bodyPr/>
        <a:lstStyle/>
        <a:p>
          <a:endParaRPr lang="en-US"/>
        </a:p>
      </dgm:t>
    </dgm:pt>
    <dgm:pt modelId="{92941E74-9DA3-46A2-89FF-17F8DA3BA72B}">
      <dgm:prSet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ES" dirty="0"/>
            <a:t>Disminuye la síntesis y acción de </a:t>
          </a:r>
          <a:r>
            <a:rPr lang="es-ES" b="1" dirty="0"/>
            <a:t>IGF-1</a:t>
          </a:r>
          <a:r>
            <a:rPr lang="es-ES" dirty="0"/>
            <a:t>, afectando crecimiento lineal.</a:t>
          </a:r>
          <a:endParaRPr lang="en-US" dirty="0"/>
        </a:p>
      </dgm:t>
    </dgm:pt>
    <dgm:pt modelId="{9056D7B3-36CC-4A39-8936-9BD8BA4DA9CA}" type="parTrans" cxnId="{609EC26D-F78F-47A3-BA19-66648E6126B5}">
      <dgm:prSet/>
      <dgm:spPr/>
      <dgm:t>
        <a:bodyPr/>
        <a:lstStyle/>
        <a:p>
          <a:endParaRPr lang="en-US"/>
        </a:p>
      </dgm:t>
    </dgm:pt>
    <dgm:pt modelId="{59952786-A5F7-48F0-8358-87D0DA462A57}" type="sibTrans" cxnId="{609EC26D-F78F-47A3-BA19-66648E6126B5}">
      <dgm:prSet/>
      <dgm:spPr/>
      <dgm:t>
        <a:bodyPr/>
        <a:lstStyle/>
        <a:p>
          <a:endParaRPr lang="en-US"/>
        </a:p>
      </dgm:t>
    </dgm:pt>
    <dgm:pt modelId="{661AA59F-AB67-4DD5-A635-9CCA74489B25}">
      <dgm:prSet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ES" dirty="0"/>
            <a:t>Genera anorexia mediada por IL-6, TNF-</a:t>
          </a:r>
          <a:r>
            <a:rPr lang="el-GR" dirty="0"/>
            <a:t>α </a:t>
          </a:r>
          <a:r>
            <a:rPr lang="es-ES" dirty="0"/>
            <a:t>y otras citocinas.</a:t>
          </a:r>
          <a:endParaRPr lang="en-US" dirty="0"/>
        </a:p>
      </dgm:t>
    </dgm:pt>
    <dgm:pt modelId="{E430773C-B1CD-4E16-9D2E-AB968E51A1C8}" type="parTrans" cxnId="{5A933F7F-6F25-437F-8448-745AFF9085F6}">
      <dgm:prSet/>
      <dgm:spPr/>
      <dgm:t>
        <a:bodyPr/>
        <a:lstStyle/>
        <a:p>
          <a:endParaRPr lang="en-US"/>
        </a:p>
      </dgm:t>
    </dgm:pt>
    <dgm:pt modelId="{F945A9AE-2B71-4D6C-BE8D-52DA99292055}" type="sibTrans" cxnId="{5A933F7F-6F25-437F-8448-745AFF9085F6}">
      <dgm:prSet/>
      <dgm:spPr/>
      <dgm:t>
        <a:bodyPr/>
        <a:lstStyle/>
        <a:p>
          <a:endParaRPr lang="en-US"/>
        </a:p>
      </dgm:t>
    </dgm:pt>
    <dgm:pt modelId="{8CB6CA93-2CA7-42CB-AE44-4F280D014F0D}">
      <dgm:prSet/>
      <dgm:spPr/>
      <dgm:t>
        <a:bodyPr/>
        <a:lstStyle/>
        <a:p>
          <a:pPr>
            <a:defRPr b="1"/>
          </a:pPr>
          <a:r>
            <a:rPr lang="es-ES" b="1"/>
            <a:t>Consecuencia dual:</a:t>
          </a:r>
          <a:endParaRPr lang="en-US"/>
        </a:p>
      </dgm:t>
    </dgm:pt>
    <dgm:pt modelId="{55B8E376-8539-457E-A3AC-BE86E13ECF56}" type="parTrans" cxnId="{F140BC6B-967D-40AD-A8A5-F73EA438AB59}">
      <dgm:prSet/>
      <dgm:spPr/>
      <dgm:t>
        <a:bodyPr/>
        <a:lstStyle/>
        <a:p>
          <a:endParaRPr lang="en-US"/>
        </a:p>
      </dgm:t>
    </dgm:pt>
    <dgm:pt modelId="{CBE3101C-FD98-41BA-A55F-345199459471}" type="sibTrans" cxnId="{F140BC6B-967D-40AD-A8A5-F73EA438AB59}">
      <dgm:prSet/>
      <dgm:spPr/>
      <dgm:t>
        <a:bodyPr/>
        <a:lstStyle/>
        <a:p>
          <a:endParaRPr lang="en-US"/>
        </a:p>
      </dgm:t>
    </dgm:pt>
    <dgm:pt modelId="{6C034A36-EBA6-4276-A27E-8E478C4882A7}">
      <dgm:prSet/>
      <dgm:spPr/>
      <dgm:t>
        <a:bodyPr/>
        <a:lstStyle/>
        <a:p>
          <a:pPr algn="just"/>
          <a:r>
            <a:rPr lang="es-ES" b="1"/>
            <a:t>Desnutrición:</a:t>
          </a:r>
          <a:r>
            <a:rPr lang="es-ES"/>
            <a:t> pérdida de masa muscular, retraso estatural.</a:t>
          </a:r>
          <a:endParaRPr lang="en-US"/>
        </a:p>
      </dgm:t>
    </dgm:pt>
    <dgm:pt modelId="{745E862B-33A3-4C78-A418-01BD2540FF47}" type="parTrans" cxnId="{F7A8894F-DF2A-4268-805D-2464C1CD3694}">
      <dgm:prSet/>
      <dgm:spPr/>
      <dgm:t>
        <a:bodyPr/>
        <a:lstStyle/>
        <a:p>
          <a:endParaRPr lang="en-US"/>
        </a:p>
      </dgm:t>
    </dgm:pt>
    <dgm:pt modelId="{5BF7F2FE-85A4-4B9F-AA24-628FB8542D69}" type="sibTrans" cxnId="{F7A8894F-DF2A-4268-805D-2464C1CD3694}">
      <dgm:prSet/>
      <dgm:spPr/>
      <dgm:t>
        <a:bodyPr/>
        <a:lstStyle/>
        <a:p>
          <a:endParaRPr lang="en-US"/>
        </a:p>
      </dgm:t>
    </dgm:pt>
    <dgm:pt modelId="{FEC541EB-11E8-42B6-9C93-93F606E3E949}">
      <dgm:prSet/>
      <dgm:spPr/>
      <dgm:t>
        <a:bodyPr/>
        <a:lstStyle/>
        <a:p>
          <a:pPr algn="just"/>
          <a:r>
            <a:rPr lang="es-ES" b="1" dirty="0"/>
            <a:t>Obesidad funcional:</a:t>
          </a:r>
          <a:r>
            <a:rPr lang="es-ES" dirty="0"/>
            <a:t> masa grasa relativa elevada por reducción de masa magra.</a:t>
          </a:r>
          <a:endParaRPr lang="en-US" dirty="0"/>
        </a:p>
      </dgm:t>
    </dgm:pt>
    <dgm:pt modelId="{869195F8-EDC4-4029-BA8F-1485296BBB82}" type="parTrans" cxnId="{439E5341-047C-4630-B9CB-983CBB712D75}">
      <dgm:prSet/>
      <dgm:spPr/>
      <dgm:t>
        <a:bodyPr/>
        <a:lstStyle/>
        <a:p>
          <a:endParaRPr lang="en-US"/>
        </a:p>
      </dgm:t>
    </dgm:pt>
    <dgm:pt modelId="{C9DA41CC-AA48-49D8-B533-9B70914EA53E}" type="sibTrans" cxnId="{439E5341-047C-4630-B9CB-983CBB712D75}">
      <dgm:prSet/>
      <dgm:spPr/>
      <dgm:t>
        <a:bodyPr/>
        <a:lstStyle/>
        <a:p>
          <a:endParaRPr lang="en-US"/>
        </a:p>
      </dgm:t>
    </dgm:pt>
    <dgm:pt modelId="{BD5637F5-2A3D-4144-9334-14CC900BD954}" type="pres">
      <dgm:prSet presAssocID="{D60F1216-DB7A-42BF-AD52-485849F9A66A}" presName="root" presStyleCnt="0">
        <dgm:presLayoutVars>
          <dgm:dir/>
          <dgm:resizeHandles val="exact"/>
        </dgm:presLayoutVars>
      </dgm:prSet>
      <dgm:spPr/>
    </dgm:pt>
    <dgm:pt modelId="{9BA22D4D-5A37-4E44-924D-CFD018C96E95}" type="pres">
      <dgm:prSet presAssocID="{3576CC79-DC1B-460A-9204-3BC7D10A1F58}" presName="compNode" presStyleCnt="0"/>
      <dgm:spPr/>
    </dgm:pt>
    <dgm:pt modelId="{B90ED602-CD68-43F6-A2EC-462A64E4D603}" type="pres">
      <dgm:prSet presAssocID="{3576CC79-DC1B-460A-9204-3BC7D10A1F5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ss clef"/>
        </a:ext>
      </dgm:extLst>
    </dgm:pt>
    <dgm:pt modelId="{93D259C4-11D6-45DC-B275-4756E9022826}" type="pres">
      <dgm:prSet presAssocID="{3576CC79-DC1B-460A-9204-3BC7D10A1F58}" presName="iconSpace" presStyleCnt="0"/>
      <dgm:spPr/>
    </dgm:pt>
    <dgm:pt modelId="{3D6816B6-ED63-4CDD-83BD-529C62E0E076}" type="pres">
      <dgm:prSet presAssocID="{3576CC79-DC1B-460A-9204-3BC7D10A1F58}" presName="parTx" presStyleLbl="revTx" presStyleIdx="0" presStyleCnt="4">
        <dgm:presLayoutVars>
          <dgm:chMax val="0"/>
          <dgm:chPref val="0"/>
        </dgm:presLayoutVars>
      </dgm:prSet>
      <dgm:spPr/>
    </dgm:pt>
    <dgm:pt modelId="{20AC4808-49D9-4195-8657-00D1504412B0}" type="pres">
      <dgm:prSet presAssocID="{3576CC79-DC1B-460A-9204-3BC7D10A1F58}" presName="txSpace" presStyleCnt="0"/>
      <dgm:spPr/>
    </dgm:pt>
    <dgm:pt modelId="{FF587CB1-2AF2-47AD-B19D-8EE99C4D0D19}" type="pres">
      <dgm:prSet presAssocID="{3576CC79-DC1B-460A-9204-3BC7D10A1F58}" presName="desTx" presStyleLbl="revTx" presStyleIdx="1" presStyleCnt="4">
        <dgm:presLayoutVars/>
      </dgm:prSet>
      <dgm:spPr/>
    </dgm:pt>
    <dgm:pt modelId="{CD17B6A9-BB06-41CA-9955-7D4EF75DFA83}" type="pres">
      <dgm:prSet presAssocID="{E87B7B88-EEE2-452D-97D5-F0A94210CC89}" presName="sibTrans" presStyleCnt="0"/>
      <dgm:spPr/>
    </dgm:pt>
    <dgm:pt modelId="{ED0D30AB-88EE-4474-8DBC-1C34371F96DD}" type="pres">
      <dgm:prSet presAssocID="{8CB6CA93-2CA7-42CB-AE44-4F280D014F0D}" presName="compNode" presStyleCnt="0"/>
      <dgm:spPr/>
    </dgm:pt>
    <dgm:pt modelId="{D9B3162B-EF98-4241-9AC8-D87B8F98D9D4}" type="pres">
      <dgm:prSet presAssocID="{8CB6CA93-2CA7-42CB-AE44-4F280D014F0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03F06561-2BA5-404B-9B41-19B56D5145A9}" type="pres">
      <dgm:prSet presAssocID="{8CB6CA93-2CA7-42CB-AE44-4F280D014F0D}" presName="iconSpace" presStyleCnt="0"/>
      <dgm:spPr/>
    </dgm:pt>
    <dgm:pt modelId="{8E41CFE8-B9E4-4E14-B44D-C2379AEEBEC6}" type="pres">
      <dgm:prSet presAssocID="{8CB6CA93-2CA7-42CB-AE44-4F280D014F0D}" presName="parTx" presStyleLbl="revTx" presStyleIdx="2" presStyleCnt="4">
        <dgm:presLayoutVars>
          <dgm:chMax val="0"/>
          <dgm:chPref val="0"/>
        </dgm:presLayoutVars>
      </dgm:prSet>
      <dgm:spPr/>
    </dgm:pt>
    <dgm:pt modelId="{421ED328-6ACD-40CB-ADC0-05430E469547}" type="pres">
      <dgm:prSet presAssocID="{8CB6CA93-2CA7-42CB-AE44-4F280D014F0D}" presName="txSpace" presStyleCnt="0"/>
      <dgm:spPr/>
    </dgm:pt>
    <dgm:pt modelId="{BF7BFAA9-2B7E-4297-9860-CB8B40619495}" type="pres">
      <dgm:prSet presAssocID="{8CB6CA93-2CA7-42CB-AE44-4F280D014F0D}" presName="desTx" presStyleLbl="revTx" presStyleIdx="3" presStyleCnt="4">
        <dgm:presLayoutVars/>
      </dgm:prSet>
      <dgm:spPr/>
    </dgm:pt>
  </dgm:ptLst>
  <dgm:cxnLst>
    <dgm:cxn modelId="{53D00809-B1D3-491F-B496-4F8980EBFBF7}" type="presOf" srcId="{6C034A36-EBA6-4276-A27E-8E478C4882A7}" destId="{BF7BFAA9-2B7E-4297-9860-CB8B40619495}" srcOrd="0" destOrd="0" presId="urn:microsoft.com/office/officeart/2018/2/layout/IconLabelDescriptionList"/>
    <dgm:cxn modelId="{E912490F-1F5B-4019-970A-956A4CDA6094}" type="presOf" srcId="{92941E74-9DA3-46A2-89FF-17F8DA3BA72B}" destId="{FF587CB1-2AF2-47AD-B19D-8EE99C4D0D19}" srcOrd="0" destOrd="1" presId="urn:microsoft.com/office/officeart/2018/2/layout/IconLabelDescriptionList"/>
    <dgm:cxn modelId="{9FDB8214-769C-4001-81CA-23FC5A00A511}" type="presOf" srcId="{661AA59F-AB67-4DD5-A635-9CCA74489B25}" destId="{FF587CB1-2AF2-47AD-B19D-8EE99C4D0D19}" srcOrd="0" destOrd="2" presId="urn:microsoft.com/office/officeart/2018/2/layout/IconLabelDescriptionList"/>
    <dgm:cxn modelId="{851F5F28-BAA0-4249-89FF-D41F3CEFFE26}" srcId="{D60F1216-DB7A-42BF-AD52-485849F9A66A}" destId="{3576CC79-DC1B-460A-9204-3BC7D10A1F58}" srcOrd="0" destOrd="0" parTransId="{528E6B79-2593-4203-912C-56CA06265D5F}" sibTransId="{E87B7B88-EEE2-452D-97D5-F0A94210CC89}"/>
    <dgm:cxn modelId="{1B1CDF34-6EF9-46E7-BBB6-10A4E7CED0B9}" type="presOf" srcId="{8CB6CA93-2CA7-42CB-AE44-4F280D014F0D}" destId="{8E41CFE8-B9E4-4E14-B44D-C2379AEEBEC6}" srcOrd="0" destOrd="0" presId="urn:microsoft.com/office/officeart/2018/2/layout/IconLabelDescriptionList"/>
    <dgm:cxn modelId="{439E5341-047C-4630-B9CB-983CBB712D75}" srcId="{8CB6CA93-2CA7-42CB-AE44-4F280D014F0D}" destId="{FEC541EB-11E8-42B6-9C93-93F606E3E949}" srcOrd="1" destOrd="0" parTransId="{869195F8-EDC4-4029-BA8F-1485296BBB82}" sibTransId="{C9DA41CC-AA48-49D8-B533-9B70914EA53E}"/>
    <dgm:cxn modelId="{F7A8894F-DF2A-4268-805D-2464C1CD3694}" srcId="{8CB6CA93-2CA7-42CB-AE44-4F280D014F0D}" destId="{6C034A36-EBA6-4276-A27E-8E478C4882A7}" srcOrd="0" destOrd="0" parTransId="{745E862B-33A3-4C78-A418-01BD2540FF47}" sibTransId="{5BF7F2FE-85A4-4B9F-AA24-628FB8542D69}"/>
    <dgm:cxn modelId="{BA58C85C-1C79-488A-9ADC-A83D5F38E1BE}" srcId="{3576CC79-DC1B-460A-9204-3BC7D10A1F58}" destId="{5944D382-2429-4A12-ACAB-09CA3B7E20EF}" srcOrd="0" destOrd="0" parTransId="{C782BE31-A8B4-4FFF-8CF6-05BF00C1530C}" sibTransId="{C51566CC-D225-4AC3-9DBE-F18CF6C17941}"/>
    <dgm:cxn modelId="{F140BC6B-967D-40AD-A8A5-F73EA438AB59}" srcId="{D60F1216-DB7A-42BF-AD52-485849F9A66A}" destId="{8CB6CA93-2CA7-42CB-AE44-4F280D014F0D}" srcOrd="1" destOrd="0" parTransId="{55B8E376-8539-457E-A3AC-BE86E13ECF56}" sibTransId="{CBE3101C-FD98-41BA-A55F-345199459471}"/>
    <dgm:cxn modelId="{609EC26D-F78F-47A3-BA19-66648E6126B5}" srcId="{3576CC79-DC1B-460A-9204-3BC7D10A1F58}" destId="{92941E74-9DA3-46A2-89FF-17F8DA3BA72B}" srcOrd="1" destOrd="0" parTransId="{9056D7B3-36CC-4A39-8936-9BD8BA4DA9CA}" sibTransId="{59952786-A5F7-48F0-8358-87D0DA462A57}"/>
    <dgm:cxn modelId="{5A933F7F-6F25-437F-8448-745AFF9085F6}" srcId="{3576CC79-DC1B-460A-9204-3BC7D10A1F58}" destId="{661AA59F-AB67-4DD5-A635-9CCA74489B25}" srcOrd="2" destOrd="0" parTransId="{E430773C-B1CD-4E16-9D2E-AB968E51A1C8}" sibTransId="{F945A9AE-2B71-4D6C-BE8D-52DA99292055}"/>
    <dgm:cxn modelId="{E8A0BF8E-39DF-4C1F-9911-5393335F85DF}" type="presOf" srcId="{FEC541EB-11E8-42B6-9C93-93F606E3E949}" destId="{BF7BFAA9-2B7E-4297-9860-CB8B40619495}" srcOrd="0" destOrd="1" presId="urn:microsoft.com/office/officeart/2018/2/layout/IconLabelDescriptionList"/>
    <dgm:cxn modelId="{90629D9E-3EA5-4E7E-A3B5-2560032D23FE}" type="presOf" srcId="{3576CC79-DC1B-460A-9204-3BC7D10A1F58}" destId="{3D6816B6-ED63-4CDD-83BD-529C62E0E076}" srcOrd="0" destOrd="0" presId="urn:microsoft.com/office/officeart/2018/2/layout/IconLabelDescriptionList"/>
    <dgm:cxn modelId="{D1062CF4-96D5-438B-87D2-6DE27412DAAC}" type="presOf" srcId="{5944D382-2429-4A12-ACAB-09CA3B7E20EF}" destId="{FF587CB1-2AF2-47AD-B19D-8EE99C4D0D19}" srcOrd="0" destOrd="0" presId="urn:microsoft.com/office/officeart/2018/2/layout/IconLabelDescriptionList"/>
    <dgm:cxn modelId="{D0BA31F9-9EB5-4164-906B-05E165653AA6}" type="presOf" srcId="{D60F1216-DB7A-42BF-AD52-485849F9A66A}" destId="{BD5637F5-2A3D-4144-9334-14CC900BD954}" srcOrd="0" destOrd="0" presId="urn:microsoft.com/office/officeart/2018/2/layout/IconLabelDescriptionList"/>
    <dgm:cxn modelId="{FD540D08-D380-4A4B-986B-D80F5D667EBA}" type="presParOf" srcId="{BD5637F5-2A3D-4144-9334-14CC900BD954}" destId="{9BA22D4D-5A37-4E44-924D-CFD018C96E95}" srcOrd="0" destOrd="0" presId="urn:microsoft.com/office/officeart/2018/2/layout/IconLabelDescriptionList"/>
    <dgm:cxn modelId="{EAD9E53F-3F6C-4041-BB1A-A35DEF863A88}" type="presParOf" srcId="{9BA22D4D-5A37-4E44-924D-CFD018C96E95}" destId="{B90ED602-CD68-43F6-A2EC-462A64E4D603}" srcOrd="0" destOrd="0" presId="urn:microsoft.com/office/officeart/2018/2/layout/IconLabelDescriptionList"/>
    <dgm:cxn modelId="{BB0E1BDC-DB47-4205-BAA9-B7CE831E307F}" type="presParOf" srcId="{9BA22D4D-5A37-4E44-924D-CFD018C96E95}" destId="{93D259C4-11D6-45DC-B275-4756E9022826}" srcOrd="1" destOrd="0" presId="urn:microsoft.com/office/officeart/2018/2/layout/IconLabelDescriptionList"/>
    <dgm:cxn modelId="{99F191FD-8FD0-4D45-BB22-4E67CEE47CF0}" type="presParOf" srcId="{9BA22D4D-5A37-4E44-924D-CFD018C96E95}" destId="{3D6816B6-ED63-4CDD-83BD-529C62E0E076}" srcOrd="2" destOrd="0" presId="urn:microsoft.com/office/officeart/2018/2/layout/IconLabelDescriptionList"/>
    <dgm:cxn modelId="{8AC8644E-77FD-4976-9684-CB1368ADFF96}" type="presParOf" srcId="{9BA22D4D-5A37-4E44-924D-CFD018C96E95}" destId="{20AC4808-49D9-4195-8657-00D1504412B0}" srcOrd="3" destOrd="0" presId="urn:microsoft.com/office/officeart/2018/2/layout/IconLabelDescriptionList"/>
    <dgm:cxn modelId="{8E8DAF18-408F-4B21-8793-75759BE88F73}" type="presParOf" srcId="{9BA22D4D-5A37-4E44-924D-CFD018C96E95}" destId="{FF587CB1-2AF2-47AD-B19D-8EE99C4D0D19}" srcOrd="4" destOrd="0" presId="urn:microsoft.com/office/officeart/2018/2/layout/IconLabelDescriptionList"/>
    <dgm:cxn modelId="{AF743E86-75A3-4A6B-81F9-127F59C457EF}" type="presParOf" srcId="{BD5637F5-2A3D-4144-9334-14CC900BD954}" destId="{CD17B6A9-BB06-41CA-9955-7D4EF75DFA83}" srcOrd="1" destOrd="0" presId="urn:microsoft.com/office/officeart/2018/2/layout/IconLabelDescriptionList"/>
    <dgm:cxn modelId="{13593488-0B9E-43A1-823D-5A4F61A11309}" type="presParOf" srcId="{BD5637F5-2A3D-4144-9334-14CC900BD954}" destId="{ED0D30AB-88EE-4474-8DBC-1C34371F96DD}" srcOrd="2" destOrd="0" presId="urn:microsoft.com/office/officeart/2018/2/layout/IconLabelDescriptionList"/>
    <dgm:cxn modelId="{D83AB391-E847-4324-B327-9E9F4ED6B198}" type="presParOf" srcId="{ED0D30AB-88EE-4474-8DBC-1C34371F96DD}" destId="{D9B3162B-EF98-4241-9AC8-D87B8F98D9D4}" srcOrd="0" destOrd="0" presId="urn:microsoft.com/office/officeart/2018/2/layout/IconLabelDescriptionList"/>
    <dgm:cxn modelId="{75B79BDA-CE28-4612-B0A3-6C6F764576BF}" type="presParOf" srcId="{ED0D30AB-88EE-4474-8DBC-1C34371F96DD}" destId="{03F06561-2BA5-404B-9B41-19B56D5145A9}" srcOrd="1" destOrd="0" presId="urn:microsoft.com/office/officeart/2018/2/layout/IconLabelDescriptionList"/>
    <dgm:cxn modelId="{404DC36E-18AC-4A0A-821D-C85DAFCBB599}" type="presParOf" srcId="{ED0D30AB-88EE-4474-8DBC-1C34371F96DD}" destId="{8E41CFE8-B9E4-4E14-B44D-C2379AEEBEC6}" srcOrd="2" destOrd="0" presId="urn:microsoft.com/office/officeart/2018/2/layout/IconLabelDescriptionList"/>
    <dgm:cxn modelId="{9DEB52AE-62C2-40EE-9B65-BD89B56C6DB8}" type="presParOf" srcId="{ED0D30AB-88EE-4474-8DBC-1C34371F96DD}" destId="{421ED328-6ACD-40CB-ADC0-05430E469547}" srcOrd="3" destOrd="0" presId="urn:microsoft.com/office/officeart/2018/2/layout/IconLabelDescriptionList"/>
    <dgm:cxn modelId="{6CD13B49-F2DC-4F29-B07A-82AC71C28600}" type="presParOf" srcId="{ED0D30AB-88EE-4474-8DBC-1C34371F96DD}" destId="{BF7BFAA9-2B7E-4297-9860-CB8B40619495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4023FB-6443-4E16-89B9-8AE6DB56E119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5FA249-F3FF-4FDC-8033-B8A6A200F57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ES" b="1"/>
            <a:t>Alteraciones del apetito</a:t>
          </a:r>
          <a:endParaRPr lang="en-US"/>
        </a:p>
      </dgm:t>
    </dgm:pt>
    <dgm:pt modelId="{F21078F0-D712-41F2-86FA-C557A95F6F7C}" type="parTrans" cxnId="{C044A534-F3F7-47ED-B28F-B67EA9F38F81}">
      <dgm:prSet/>
      <dgm:spPr/>
      <dgm:t>
        <a:bodyPr/>
        <a:lstStyle/>
        <a:p>
          <a:endParaRPr lang="en-US"/>
        </a:p>
      </dgm:t>
    </dgm:pt>
    <dgm:pt modelId="{03A56C2C-7D5B-40B5-9F32-A0DE900248D0}" type="sibTrans" cxnId="{C044A534-F3F7-47ED-B28F-B67EA9F38F81}">
      <dgm:prSet/>
      <dgm:spPr/>
      <dgm:t>
        <a:bodyPr/>
        <a:lstStyle/>
        <a:p>
          <a:endParaRPr lang="en-US"/>
        </a:p>
      </dgm:t>
    </dgm:pt>
    <dgm:pt modelId="{E8CFB811-9B00-4F87-9BCA-B9D90123CA12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/>
            <a:t>Causadas por:</a:t>
          </a:r>
          <a:r>
            <a:rPr lang="es-ES"/>
            <a:t> enfermedad, inflamación o medicamentos.</a:t>
          </a:r>
          <a:endParaRPr lang="en-US"/>
        </a:p>
      </dgm:t>
    </dgm:pt>
    <dgm:pt modelId="{6721C647-420C-4125-AEE8-9E51B9C1D183}" type="parTrans" cxnId="{DC47D12E-0B23-4A2E-880F-1F40AEDD2993}">
      <dgm:prSet/>
      <dgm:spPr/>
      <dgm:t>
        <a:bodyPr/>
        <a:lstStyle/>
        <a:p>
          <a:endParaRPr lang="en-US"/>
        </a:p>
      </dgm:t>
    </dgm:pt>
    <dgm:pt modelId="{50E0A956-8003-444C-A113-E3D191628933}" type="sibTrans" cxnId="{DC47D12E-0B23-4A2E-880F-1F40AEDD2993}">
      <dgm:prSet/>
      <dgm:spPr/>
      <dgm:t>
        <a:bodyPr/>
        <a:lstStyle/>
        <a:p>
          <a:endParaRPr lang="en-US"/>
        </a:p>
      </dgm:t>
    </dgm:pt>
    <dgm:pt modelId="{01F2054E-2855-40C5-B527-0908C406FA93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/>
            <a:t>Anorexia</a:t>
          </a:r>
          <a:r>
            <a:rPr lang="es-ES"/>
            <a:t>: infecciones crónicas, cáncer, insuficiencia renal.</a:t>
          </a:r>
          <a:endParaRPr lang="en-US"/>
        </a:p>
      </dgm:t>
    </dgm:pt>
    <dgm:pt modelId="{BF9E38EF-D41B-4C7E-BBF1-EDCA284371DF}" type="parTrans" cxnId="{A024AB42-6E2F-4A39-9F60-9F1F8009C7C4}">
      <dgm:prSet/>
      <dgm:spPr/>
      <dgm:t>
        <a:bodyPr/>
        <a:lstStyle/>
        <a:p>
          <a:endParaRPr lang="en-US"/>
        </a:p>
      </dgm:t>
    </dgm:pt>
    <dgm:pt modelId="{B6D459BE-DA1B-408F-99A5-87044BAC249F}" type="sibTrans" cxnId="{A024AB42-6E2F-4A39-9F60-9F1F8009C7C4}">
      <dgm:prSet/>
      <dgm:spPr/>
      <dgm:t>
        <a:bodyPr/>
        <a:lstStyle/>
        <a:p>
          <a:endParaRPr lang="en-US"/>
        </a:p>
      </dgm:t>
    </dgm:pt>
    <dgm:pt modelId="{92D740A1-1646-41DA-802F-E630892E48DE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/>
            <a:t>Hiperfagia</a:t>
          </a:r>
          <a:r>
            <a:rPr lang="es-ES"/>
            <a:t>: uso de corticoides, hipoglucemias recurrentes en diabetes.</a:t>
          </a:r>
          <a:endParaRPr lang="en-US"/>
        </a:p>
      </dgm:t>
    </dgm:pt>
    <dgm:pt modelId="{8CBFFD51-1441-4F0A-AAB1-84D22177CACE}" type="parTrans" cxnId="{CB4E7D9D-607D-436B-ADB5-70E6A865ECA9}">
      <dgm:prSet/>
      <dgm:spPr/>
      <dgm:t>
        <a:bodyPr/>
        <a:lstStyle/>
        <a:p>
          <a:endParaRPr lang="en-US"/>
        </a:p>
      </dgm:t>
    </dgm:pt>
    <dgm:pt modelId="{774880B2-6630-4B20-8C85-41BA8CFDC500}" type="sibTrans" cxnId="{CB4E7D9D-607D-436B-ADB5-70E6A865ECA9}">
      <dgm:prSet/>
      <dgm:spPr/>
      <dgm:t>
        <a:bodyPr/>
        <a:lstStyle/>
        <a:p>
          <a:endParaRPr lang="en-US"/>
        </a:p>
      </dgm:t>
    </dgm:pt>
    <dgm:pt modelId="{3D64104B-4AF5-48B4-8897-C0D4156E9B7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ES" b="1"/>
            <a:t>Consecuencia dual:</a:t>
          </a:r>
          <a:endParaRPr lang="en-US"/>
        </a:p>
      </dgm:t>
    </dgm:pt>
    <dgm:pt modelId="{A1A1EB5E-BEBE-47FB-B67A-8669840FDB62}" type="parTrans" cxnId="{22A2A3E1-2E8D-4D1E-B678-FCF0C4F89107}">
      <dgm:prSet/>
      <dgm:spPr/>
      <dgm:t>
        <a:bodyPr/>
        <a:lstStyle/>
        <a:p>
          <a:endParaRPr lang="en-US"/>
        </a:p>
      </dgm:t>
    </dgm:pt>
    <dgm:pt modelId="{9677F364-A1C4-4D0B-8780-254484C1C15B}" type="sibTrans" cxnId="{22A2A3E1-2E8D-4D1E-B678-FCF0C4F89107}">
      <dgm:prSet/>
      <dgm:spPr/>
      <dgm:t>
        <a:bodyPr/>
        <a:lstStyle/>
        <a:p>
          <a:endParaRPr lang="en-US"/>
        </a:p>
      </dgm:t>
    </dgm:pt>
    <dgm:pt modelId="{37B4AF4F-27AF-41FE-8C2C-A85A105FBCFF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Baja ingesta → desnutrición.</a:t>
          </a:r>
          <a:endParaRPr lang="en-US"/>
        </a:p>
      </dgm:t>
    </dgm:pt>
    <dgm:pt modelId="{5BEEFBAD-5ABE-4BE9-BC9C-82D346134EBA}" type="parTrans" cxnId="{7FA869E6-E804-48F3-8F19-CD83A776873C}">
      <dgm:prSet/>
      <dgm:spPr/>
      <dgm:t>
        <a:bodyPr/>
        <a:lstStyle/>
        <a:p>
          <a:endParaRPr lang="en-US"/>
        </a:p>
      </dgm:t>
    </dgm:pt>
    <dgm:pt modelId="{C4430B16-01EE-44DC-8C0A-7FDB551E90D8}" type="sibTrans" cxnId="{7FA869E6-E804-48F3-8F19-CD83A776873C}">
      <dgm:prSet/>
      <dgm:spPr/>
      <dgm:t>
        <a:bodyPr/>
        <a:lstStyle/>
        <a:p>
          <a:endParaRPr lang="en-US"/>
        </a:p>
      </dgm:t>
    </dgm:pt>
    <dgm:pt modelId="{CDD64AC0-8038-4C6D-9E7F-E3EE93FD6E73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Hiperfagia y preferencia por carbohidratos → riesgo de obesidad.</a:t>
          </a:r>
          <a:endParaRPr lang="en-US"/>
        </a:p>
      </dgm:t>
    </dgm:pt>
    <dgm:pt modelId="{25F0A588-25B9-4E2D-B6AC-FD764960D3B8}" type="parTrans" cxnId="{ABB0C277-5850-4AEA-BDD0-DF007BBFB66B}">
      <dgm:prSet/>
      <dgm:spPr/>
      <dgm:t>
        <a:bodyPr/>
        <a:lstStyle/>
        <a:p>
          <a:endParaRPr lang="en-US"/>
        </a:p>
      </dgm:t>
    </dgm:pt>
    <dgm:pt modelId="{14056CC0-0EF0-4EBB-BF6F-DE898ABED8C1}" type="sibTrans" cxnId="{ABB0C277-5850-4AEA-BDD0-DF007BBFB66B}">
      <dgm:prSet/>
      <dgm:spPr/>
      <dgm:t>
        <a:bodyPr/>
        <a:lstStyle/>
        <a:p>
          <a:endParaRPr lang="en-US"/>
        </a:p>
      </dgm:t>
    </dgm:pt>
    <dgm:pt modelId="{B598DBD2-489B-4D6E-91F4-2E07F2275CF1}" type="pres">
      <dgm:prSet presAssocID="{084023FB-6443-4E16-89B9-8AE6DB56E119}" presName="root" presStyleCnt="0">
        <dgm:presLayoutVars>
          <dgm:dir/>
          <dgm:resizeHandles val="exact"/>
        </dgm:presLayoutVars>
      </dgm:prSet>
      <dgm:spPr/>
    </dgm:pt>
    <dgm:pt modelId="{899BEC55-8E7E-41AB-91C1-DF49F0FB0D51}" type="pres">
      <dgm:prSet presAssocID="{485FA249-F3FF-4FDC-8033-B8A6A200F57C}" presName="compNode" presStyleCnt="0"/>
      <dgm:spPr/>
    </dgm:pt>
    <dgm:pt modelId="{EF69D95D-F2DE-4159-8E53-5EB315284EEB}" type="pres">
      <dgm:prSet presAssocID="{485FA249-F3FF-4FDC-8033-B8A6A200F57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édico"/>
        </a:ext>
      </dgm:extLst>
    </dgm:pt>
    <dgm:pt modelId="{4CAC1DB9-6ED6-4B9E-B4B6-E37897AB3CD2}" type="pres">
      <dgm:prSet presAssocID="{485FA249-F3FF-4FDC-8033-B8A6A200F57C}" presName="iconSpace" presStyleCnt="0"/>
      <dgm:spPr/>
    </dgm:pt>
    <dgm:pt modelId="{E76376C4-DE2D-4B6E-A6B5-D23382092C00}" type="pres">
      <dgm:prSet presAssocID="{485FA249-F3FF-4FDC-8033-B8A6A200F57C}" presName="parTx" presStyleLbl="revTx" presStyleIdx="0" presStyleCnt="4">
        <dgm:presLayoutVars>
          <dgm:chMax val="0"/>
          <dgm:chPref val="0"/>
        </dgm:presLayoutVars>
      </dgm:prSet>
      <dgm:spPr/>
    </dgm:pt>
    <dgm:pt modelId="{026C36C9-0D05-44C8-9B06-3E595BA3ABA7}" type="pres">
      <dgm:prSet presAssocID="{485FA249-F3FF-4FDC-8033-B8A6A200F57C}" presName="txSpace" presStyleCnt="0"/>
      <dgm:spPr/>
    </dgm:pt>
    <dgm:pt modelId="{C3CFDDEB-3845-4547-B5C0-C72B9E33A5A2}" type="pres">
      <dgm:prSet presAssocID="{485FA249-F3FF-4FDC-8033-B8A6A200F57C}" presName="desTx" presStyleLbl="revTx" presStyleIdx="1" presStyleCnt="4">
        <dgm:presLayoutVars/>
      </dgm:prSet>
      <dgm:spPr/>
    </dgm:pt>
    <dgm:pt modelId="{FEEA3B01-62BA-4C8D-8ACA-9D66BC188FE7}" type="pres">
      <dgm:prSet presAssocID="{03A56C2C-7D5B-40B5-9F32-A0DE900248D0}" presName="sibTrans" presStyleCnt="0"/>
      <dgm:spPr/>
    </dgm:pt>
    <dgm:pt modelId="{0E9F275B-3C22-4B72-906B-87BCD430BB9A}" type="pres">
      <dgm:prSet presAssocID="{3D64104B-4AF5-48B4-8897-C0D4156E9B7B}" presName="compNode" presStyleCnt="0"/>
      <dgm:spPr/>
    </dgm:pt>
    <dgm:pt modelId="{CB9D6B33-E7D8-476F-8214-3476347C931F}" type="pres">
      <dgm:prSet presAssocID="{3D64104B-4AF5-48B4-8897-C0D4156E9B7B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F9EA42AA-4FAE-400C-A59C-C7C35AD4C97B}" type="pres">
      <dgm:prSet presAssocID="{3D64104B-4AF5-48B4-8897-C0D4156E9B7B}" presName="iconSpace" presStyleCnt="0"/>
      <dgm:spPr/>
    </dgm:pt>
    <dgm:pt modelId="{95ACF13A-4F2F-4D01-9CCD-16B572C93FA4}" type="pres">
      <dgm:prSet presAssocID="{3D64104B-4AF5-48B4-8897-C0D4156E9B7B}" presName="parTx" presStyleLbl="revTx" presStyleIdx="2" presStyleCnt="4">
        <dgm:presLayoutVars>
          <dgm:chMax val="0"/>
          <dgm:chPref val="0"/>
        </dgm:presLayoutVars>
      </dgm:prSet>
      <dgm:spPr/>
    </dgm:pt>
    <dgm:pt modelId="{6FD06A4B-149A-47F3-A0B5-5FD1EFC6B380}" type="pres">
      <dgm:prSet presAssocID="{3D64104B-4AF5-48B4-8897-C0D4156E9B7B}" presName="txSpace" presStyleCnt="0"/>
      <dgm:spPr/>
    </dgm:pt>
    <dgm:pt modelId="{B7D78CD6-0600-4D5E-BE4D-7D3ADCBA4892}" type="pres">
      <dgm:prSet presAssocID="{3D64104B-4AF5-48B4-8897-C0D4156E9B7B}" presName="desTx" presStyleLbl="revTx" presStyleIdx="3" presStyleCnt="4">
        <dgm:presLayoutVars/>
      </dgm:prSet>
      <dgm:spPr/>
    </dgm:pt>
  </dgm:ptLst>
  <dgm:cxnLst>
    <dgm:cxn modelId="{B8C24A00-9B01-4E36-A1F3-5F99D78235FF}" type="presOf" srcId="{92D740A1-1646-41DA-802F-E630892E48DE}" destId="{C3CFDDEB-3845-4547-B5C0-C72B9E33A5A2}" srcOrd="0" destOrd="2" presId="urn:microsoft.com/office/officeart/2018/2/layout/IconLabelDescriptionList"/>
    <dgm:cxn modelId="{DC47D12E-0B23-4A2E-880F-1F40AEDD2993}" srcId="{485FA249-F3FF-4FDC-8033-B8A6A200F57C}" destId="{E8CFB811-9B00-4F87-9BCA-B9D90123CA12}" srcOrd="0" destOrd="0" parTransId="{6721C647-420C-4125-AEE8-9E51B9C1D183}" sibTransId="{50E0A956-8003-444C-A113-E3D191628933}"/>
    <dgm:cxn modelId="{D8993E34-FDBD-446B-8A4E-FD3B1A79408B}" type="presOf" srcId="{37B4AF4F-27AF-41FE-8C2C-A85A105FBCFF}" destId="{B7D78CD6-0600-4D5E-BE4D-7D3ADCBA4892}" srcOrd="0" destOrd="0" presId="urn:microsoft.com/office/officeart/2018/2/layout/IconLabelDescriptionList"/>
    <dgm:cxn modelId="{C044A534-F3F7-47ED-B28F-B67EA9F38F81}" srcId="{084023FB-6443-4E16-89B9-8AE6DB56E119}" destId="{485FA249-F3FF-4FDC-8033-B8A6A200F57C}" srcOrd="0" destOrd="0" parTransId="{F21078F0-D712-41F2-86FA-C557A95F6F7C}" sibTransId="{03A56C2C-7D5B-40B5-9F32-A0DE900248D0}"/>
    <dgm:cxn modelId="{06613536-B96E-4380-8445-5A1E3D6ECC5F}" type="presOf" srcId="{01F2054E-2855-40C5-B527-0908C406FA93}" destId="{C3CFDDEB-3845-4547-B5C0-C72B9E33A5A2}" srcOrd="0" destOrd="1" presId="urn:microsoft.com/office/officeart/2018/2/layout/IconLabelDescriptionList"/>
    <dgm:cxn modelId="{37E1C239-A241-4C80-B876-A185834026FB}" type="presOf" srcId="{485FA249-F3FF-4FDC-8033-B8A6A200F57C}" destId="{E76376C4-DE2D-4B6E-A6B5-D23382092C00}" srcOrd="0" destOrd="0" presId="urn:microsoft.com/office/officeart/2018/2/layout/IconLabelDescriptionList"/>
    <dgm:cxn modelId="{A024AB42-6E2F-4A39-9F60-9F1F8009C7C4}" srcId="{485FA249-F3FF-4FDC-8033-B8A6A200F57C}" destId="{01F2054E-2855-40C5-B527-0908C406FA93}" srcOrd="1" destOrd="0" parTransId="{BF9E38EF-D41B-4C7E-BBF1-EDCA284371DF}" sibTransId="{B6D459BE-DA1B-408F-99A5-87044BAC249F}"/>
    <dgm:cxn modelId="{FEDF2553-7013-4196-B41F-8C218C54C50D}" type="presOf" srcId="{3D64104B-4AF5-48B4-8897-C0D4156E9B7B}" destId="{95ACF13A-4F2F-4D01-9CCD-16B572C93FA4}" srcOrd="0" destOrd="0" presId="urn:microsoft.com/office/officeart/2018/2/layout/IconLabelDescriptionList"/>
    <dgm:cxn modelId="{DBC2266E-996F-4C1B-AC60-0DBA2DA4CE03}" type="presOf" srcId="{CDD64AC0-8038-4C6D-9E7F-E3EE93FD6E73}" destId="{B7D78CD6-0600-4D5E-BE4D-7D3ADCBA4892}" srcOrd="0" destOrd="1" presId="urn:microsoft.com/office/officeart/2018/2/layout/IconLabelDescriptionList"/>
    <dgm:cxn modelId="{ABB0C277-5850-4AEA-BDD0-DF007BBFB66B}" srcId="{3D64104B-4AF5-48B4-8897-C0D4156E9B7B}" destId="{CDD64AC0-8038-4C6D-9E7F-E3EE93FD6E73}" srcOrd="1" destOrd="0" parTransId="{25F0A588-25B9-4E2D-B6AC-FD764960D3B8}" sibTransId="{14056CC0-0EF0-4EBB-BF6F-DE898ABED8C1}"/>
    <dgm:cxn modelId="{CB4E7D9D-607D-436B-ADB5-70E6A865ECA9}" srcId="{485FA249-F3FF-4FDC-8033-B8A6A200F57C}" destId="{92D740A1-1646-41DA-802F-E630892E48DE}" srcOrd="2" destOrd="0" parTransId="{8CBFFD51-1441-4F0A-AAB1-84D22177CACE}" sibTransId="{774880B2-6630-4B20-8C85-41BA8CFDC500}"/>
    <dgm:cxn modelId="{F4D2D5D1-6294-49F1-84AA-FFE0A5782958}" type="presOf" srcId="{084023FB-6443-4E16-89B9-8AE6DB56E119}" destId="{B598DBD2-489B-4D6E-91F4-2E07F2275CF1}" srcOrd="0" destOrd="0" presId="urn:microsoft.com/office/officeart/2018/2/layout/IconLabelDescriptionList"/>
    <dgm:cxn modelId="{22A2A3E1-2E8D-4D1E-B678-FCF0C4F89107}" srcId="{084023FB-6443-4E16-89B9-8AE6DB56E119}" destId="{3D64104B-4AF5-48B4-8897-C0D4156E9B7B}" srcOrd="1" destOrd="0" parTransId="{A1A1EB5E-BEBE-47FB-B67A-8669840FDB62}" sibTransId="{9677F364-A1C4-4D0B-8780-254484C1C15B}"/>
    <dgm:cxn modelId="{7FA869E6-E804-48F3-8F19-CD83A776873C}" srcId="{3D64104B-4AF5-48B4-8897-C0D4156E9B7B}" destId="{37B4AF4F-27AF-41FE-8C2C-A85A105FBCFF}" srcOrd="0" destOrd="0" parTransId="{5BEEFBAD-5ABE-4BE9-BC9C-82D346134EBA}" sibTransId="{C4430B16-01EE-44DC-8C0A-7FDB551E90D8}"/>
    <dgm:cxn modelId="{609E75F5-43AB-470B-B092-C55419EF9A42}" type="presOf" srcId="{E8CFB811-9B00-4F87-9BCA-B9D90123CA12}" destId="{C3CFDDEB-3845-4547-B5C0-C72B9E33A5A2}" srcOrd="0" destOrd="0" presId="urn:microsoft.com/office/officeart/2018/2/layout/IconLabelDescriptionList"/>
    <dgm:cxn modelId="{5B3B0445-6043-4D94-88FC-8DA0E30F0A3A}" type="presParOf" srcId="{B598DBD2-489B-4D6E-91F4-2E07F2275CF1}" destId="{899BEC55-8E7E-41AB-91C1-DF49F0FB0D51}" srcOrd="0" destOrd="0" presId="urn:microsoft.com/office/officeart/2018/2/layout/IconLabelDescriptionList"/>
    <dgm:cxn modelId="{DA9E21E4-87C0-43E6-B3BD-94C2D88C1314}" type="presParOf" srcId="{899BEC55-8E7E-41AB-91C1-DF49F0FB0D51}" destId="{EF69D95D-F2DE-4159-8E53-5EB315284EEB}" srcOrd="0" destOrd="0" presId="urn:microsoft.com/office/officeart/2018/2/layout/IconLabelDescriptionList"/>
    <dgm:cxn modelId="{0E8A5FDF-42D9-4EF0-B256-7682A2CFA67C}" type="presParOf" srcId="{899BEC55-8E7E-41AB-91C1-DF49F0FB0D51}" destId="{4CAC1DB9-6ED6-4B9E-B4B6-E37897AB3CD2}" srcOrd="1" destOrd="0" presId="urn:microsoft.com/office/officeart/2018/2/layout/IconLabelDescriptionList"/>
    <dgm:cxn modelId="{72BA2C24-092D-40A7-A2F9-0338A85C3611}" type="presParOf" srcId="{899BEC55-8E7E-41AB-91C1-DF49F0FB0D51}" destId="{E76376C4-DE2D-4B6E-A6B5-D23382092C00}" srcOrd="2" destOrd="0" presId="urn:microsoft.com/office/officeart/2018/2/layout/IconLabelDescriptionList"/>
    <dgm:cxn modelId="{FCB849CF-2777-4716-AFA7-92CE23818889}" type="presParOf" srcId="{899BEC55-8E7E-41AB-91C1-DF49F0FB0D51}" destId="{026C36C9-0D05-44C8-9B06-3E595BA3ABA7}" srcOrd="3" destOrd="0" presId="urn:microsoft.com/office/officeart/2018/2/layout/IconLabelDescriptionList"/>
    <dgm:cxn modelId="{F9A84450-0284-4DE7-A8B2-A6FF48D799D8}" type="presParOf" srcId="{899BEC55-8E7E-41AB-91C1-DF49F0FB0D51}" destId="{C3CFDDEB-3845-4547-B5C0-C72B9E33A5A2}" srcOrd="4" destOrd="0" presId="urn:microsoft.com/office/officeart/2018/2/layout/IconLabelDescriptionList"/>
    <dgm:cxn modelId="{94303550-35E5-4944-ACEB-B228D92132C8}" type="presParOf" srcId="{B598DBD2-489B-4D6E-91F4-2E07F2275CF1}" destId="{FEEA3B01-62BA-4C8D-8ACA-9D66BC188FE7}" srcOrd="1" destOrd="0" presId="urn:microsoft.com/office/officeart/2018/2/layout/IconLabelDescriptionList"/>
    <dgm:cxn modelId="{BC67BA6E-07E0-4B7F-B9A9-EB55EEB20E34}" type="presParOf" srcId="{B598DBD2-489B-4D6E-91F4-2E07F2275CF1}" destId="{0E9F275B-3C22-4B72-906B-87BCD430BB9A}" srcOrd="2" destOrd="0" presId="urn:microsoft.com/office/officeart/2018/2/layout/IconLabelDescriptionList"/>
    <dgm:cxn modelId="{BDF64677-E3EA-4A9B-B531-8B84EDF45BD0}" type="presParOf" srcId="{0E9F275B-3C22-4B72-906B-87BCD430BB9A}" destId="{CB9D6B33-E7D8-476F-8214-3476347C931F}" srcOrd="0" destOrd="0" presId="urn:microsoft.com/office/officeart/2018/2/layout/IconLabelDescriptionList"/>
    <dgm:cxn modelId="{9400E44C-9958-4616-BACD-DC3551CB76D0}" type="presParOf" srcId="{0E9F275B-3C22-4B72-906B-87BCD430BB9A}" destId="{F9EA42AA-4FAE-400C-A59C-C7C35AD4C97B}" srcOrd="1" destOrd="0" presId="urn:microsoft.com/office/officeart/2018/2/layout/IconLabelDescriptionList"/>
    <dgm:cxn modelId="{3EA0BB67-CB2A-4BEE-A2E3-4FA882E5F4EB}" type="presParOf" srcId="{0E9F275B-3C22-4B72-906B-87BCD430BB9A}" destId="{95ACF13A-4F2F-4D01-9CCD-16B572C93FA4}" srcOrd="2" destOrd="0" presId="urn:microsoft.com/office/officeart/2018/2/layout/IconLabelDescriptionList"/>
    <dgm:cxn modelId="{2184A776-E071-41AF-ADAF-061B05EECFA2}" type="presParOf" srcId="{0E9F275B-3C22-4B72-906B-87BCD430BB9A}" destId="{6FD06A4B-149A-47F3-A0B5-5FD1EFC6B380}" srcOrd="3" destOrd="0" presId="urn:microsoft.com/office/officeart/2018/2/layout/IconLabelDescriptionList"/>
    <dgm:cxn modelId="{D877D99E-1935-4A2B-B6C6-450F95E15FBD}" type="presParOf" srcId="{0E9F275B-3C22-4B72-906B-87BCD430BB9A}" destId="{B7D78CD6-0600-4D5E-BE4D-7D3ADCBA4892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BD2CC4-B46A-41FB-88D2-FED8FABAAA3E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CE5A8D3-94C5-449F-90E5-CB7AB53E2240}">
      <dgm:prSet/>
      <dgm:spPr/>
      <dgm:t>
        <a:bodyPr/>
        <a:lstStyle/>
        <a:p>
          <a:r>
            <a:rPr lang="es-ES" b="1"/>
            <a:t>Aumento o disminución del gasto energético basal (GEB)</a:t>
          </a:r>
          <a:endParaRPr lang="en-US"/>
        </a:p>
      </dgm:t>
    </dgm:pt>
    <dgm:pt modelId="{08856B6C-64DE-4DC2-A214-A229F3DDBA3C}" type="parTrans" cxnId="{904F9F44-69EB-43EE-B3BB-27738DC150E5}">
      <dgm:prSet/>
      <dgm:spPr/>
      <dgm:t>
        <a:bodyPr/>
        <a:lstStyle/>
        <a:p>
          <a:endParaRPr lang="en-US"/>
        </a:p>
      </dgm:t>
    </dgm:pt>
    <dgm:pt modelId="{50B96EB8-462D-4B71-A1D4-BFF451B1BAFF}" type="sibTrans" cxnId="{904F9F44-69EB-43EE-B3BB-27738DC150E5}">
      <dgm:prSet/>
      <dgm:spPr/>
      <dgm:t>
        <a:bodyPr/>
        <a:lstStyle/>
        <a:p>
          <a:endParaRPr lang="en-US"/>
        </a:p>
      </dgm:t>
    </dgm:pt>
    <dgm:pt modelId="{E6970604-1EC5-4DE1-8378-19477BAB5531}">
      <dgm:prSet/>
      <dgm:spPr/>
      <dgm:t>
        <a:bodyPr/>
        <a:lstStyle/>
        <a:p>
          <a:r>
            <a:rPr lang="es-ES" b="1"/>
            <a:t>GEB aumentado</a:t>
          </a:r>
          <a:r>
            <a:rPr lang="es-ES"/>
            <a:t>: fibrosis quística, cardiopatías cianóticas, hipertiroidismo.</a:t>
          </a:r>
          <a:endParaRPr lang="en-US"/>
        </a:p>
      </dgm:t>
    </dgm:pt>
    <dgm:pt modelId="{48473AB1-5EC4-467F-AB1F-A88041348F12}" type="parTrans" cxnId="{7810F7F9-5F59-481C-B10A-449468527DD9}">
      <dgm:prSet/>
      <dgm:spPr/>
      <dgm:t>
        <a:bodyPr/>
        <a:lstStyle/>
        <a:p>
          <a:endParaRPr lang="en-US"/>
        </a:p>
      </dgm:t>
    </dgm:pt>
    <dgm:pt modelId="{84BC9AE2-A8B6-425E-94CD-56492C98CC4F}" type="sibTrans" cxnId="{7810F7F9-5F59-481C-B10A-449468527DD9}">
      <dgm:prSet/>
      <dgm:spPr/>
      <dgm:t>
        <a:bodyPr/>
        <a:lstStyle/>
        <a:p>
          <a:endParaRPr lang="en-US"/>
        </a:p>
      </dgm:t>
    </dgm:pt>
    <dgm:pt modelId="{F4434A97-4F1B-4B46-B11A-3E68F5094CD1}">
      <dgm:prSet/>
      <dgm:spPr/>
      <dgm:t>
        <a:bodyPr/>
        <a:lstStyle/>
        <a:p>
          <a:r>
            <a:rPr lang="es-ES" b="1"/>
            <a:t>GEB disminuido</a:t>
          </a:r>
          <a:r>
            <a:rPr lang="es-ES"/>
            <a:t>: enfermedades neuromusculares, inmovilidad prolongada.</a:t>
          </a:r>
          <a:endParaRPr lang="en-US"/>
        </a:p>
      </dgm:t>
    </dgm:pt>
    <dgm:pt modelId="{FE2C2B20-D972-4A16-8EFB-640676D20927}" type="parTrans" cxnId="{207FBA0E-7645-48C7-BC2B-D0165C894052}">
      <dgm:prSet/>
      <dgm:spPr/>
      <dgm:t>
        <a:bodyPr/>
        <a:lstStyle/>
        <a:p>
          <a:endParaRPr lang="en-US"/>
        </a:p>
      </dgm:t>
    </dgm:pt>
    <dgm:pt modelId="{BE16CFED-65CC-4CDC-8A15-CEB9D1678C2B}" type="sibTrans" cxnId="{207FBA0E-7645-48C7-BC2B-D0165C894052}">
      <dgm:prSet/>
      <dgm:spPr/>
      <dgm:t>
        <a:bodyPr/>
        <a:lstStyle/>
        <a:p>
          <a:endParaRPr lang="en-US"/>
        </a:p>
      </dgm:t>
    </dgm:pt>
    <dgm:pt modelId="{5C6224CE-7BB9-41E5-97C3-DA97E044BEDB}">
      <dgm:prSet/>
      <dgm:spPr/>
      <dgm:t>
        <a:bodyPr/>
        <a:lstStyle/>
        <a:p>
          <a:r>
            <a:rPr lang="es-ES" b="1"/>
            <a:t>Consecuencia dual:</a:t>
          </a:r>
          <a:endParaRPr lang="en-US"/>
        </a:p>
      </dgm:t>
    </dgm:pt>
    <dgm:pt modelId="{A08B7616-4142-401B-986A-B88874A3D5FE}" type="parTrans" cxnId="{4D1DADE5-0160-4799-A476-83728DD5DE65}">
      <dgm:prSet/>
      <dgm:spPr/>
      <dgm:t>
        <a:bodyPr/>
        <a:lstStyle/>
        <a:p>
          <a:endParaRPr lang="en-US"/>
        </a:p>
      </dgm:t>
    </dgm:pt>
    <dgm:pt modelId="{D0B8B802-F3D1-4708-9DFB-3A2EA328CF0F}" type="sibTrans" cxnId="{4D1DADE5-0160-4799-A476-83728DD5DE65}">
      <dgm:prSet/>
      <dgm:spPr/>
      <dgm:t>
        <a:bodyPr/>
        <a:lstStyle/>
        <a:p>
          <a:endParaRPr lang="en-US"/>
        </a:p>
      </dgm:t>
    </dgm:pt>
    <dgm:pt modelId="{1E4B249F-A5E7-4910-B964-4F2CC47DA923}">
      <dgm:prSet/>
      <dgm:spPr/>
      <dgm:t>
        <a:bodyPr/>
        <a:lstStyle/>
        <a:p>
          <a:r>
            <a:rPr lang="es-ES"/>
            <a:t>GEB alto + ingesta baja → desnutrición.</a:t>
          </a:r>
          <a:endParaRPr lang="en-US"/>
        </a:p>
      </dgm:t>
    </dgm:pt>
    <dgm:pt modelId="{E7901679-1F33-46D5-8BE1-BD0081387A4F}" type="parTrans" cxnId="{F8BA50A9-0D01-4242-87E7-895DEC1B91C6}">
      <dgm:prSet/>
      <dgm:spPr/>
      <dgm:t>
        <a:bodyPr/>
        <a:lstStyle/>
        <a:p>
          <a:endParaRPr lang="en-US"/>
        </a:p>
      </dgm:t>
    </dgm:pt>
    <dgm:pt modelId="{D06CE6FE-A8AD-4306-A3C2-ECC0BD4E0087}" type="sibTrans" cxnId="{F8BA50A9-0D01-4242-87E7-895DEC1B91C6}">
      <dgm:prSet/>
      <dgm:spPr/>
      <dgm:t>
        <a:bodyPr/>
        <a:lstStyle/>
        <a:p>
          <a:endParaRPr lang="en-US"/>
        </a:p>
      </dgm:t>
    </dgm:pt>
    <dgm:pt modelId="{A9318279-9B15-47AB-96E3-DA7E4B157439}">
      <dgm:prSet/>
      <dgm:spPr/>
      <dgm:t>
        <a:bodyPr/>
        <a:lstStyle/>
        <a:p>
          <a:r>
            <a:rPr lang="es-ES"/>
            <a:t>GEB bajo + ingesta mantenida → obesidad.</a:t>
          </a:r>
          <a:endParaRPr lang="en-US"/>
        </a:p>
      </dgm:t>
    </dgm:pt>
    <dgm:pt modelId="{CCED0E6D-84A9-466A-9F03-2ACCB34A340A}" type="parTrans" cxnId="{6474CA6D-300A-4E6D-99EE-36D83CB8A902}">
      <dgm:prSet/>
      <dgm:spPr/>
      <dgm:t>
        <a:bodyPr/>
        <a:lstStyle/>
        <a:p>
          <a:endParaRPr lang="en-US"/>
        </a:p>
      </dgm:t>
    </dgm:pt>
    <dgm:pt modelId="{6C988F40-23EC-4C42-B867-A08D33F65400}" type="sibTrans" cxnId="{6474CA6D-300A-4E6D-99EE-36D83CB8A902}">
      <dgm:prSet/>
      <dgm:spPr/>
      <dgm:t>
        <a:bodyPr/>
        <a:lstStyle/>
        <a:p>
          <a:endParaRPr lang="en-US"/>
        </a:p>
      </dgm:t>
    </dgm:pt>
    <dgm:pt modelId="{A979AAE9-166C-0F45-9FC2-4AFA6B8BAA84}" type="pres">
      <dgm:prSet presAssocID="{D5BD2CC4-B46A-41FB-88D2-FED8FABAAA3E}" presName="linear" presStyleCnt="0">
        <dgm:presLayoutVars>
          <dgm:dir/>
          <dgm:animLvl val="lvl"/>
          <dgm:resizeHandles val="exact"/>
        </dgm:presLayoutVars>
      </dgm:prSet>
      <dgm:spPr/>
    </dgm:pt>
    <dgm:pt modelId="{DCC6BF84-45C4-A64E-AB46-3BFAB51D35BC}" type="pres">
      <dgm:prSet presAssocID="{DCE5A8D3-94C5-449F-90E5-CB7AB53E2240}" presName="parentLin" presStyleCnt="0"/>
      <dgm:spPr/>
    </dgm:pt>
    <dgm:pt modelId="{E49FBD6F-D85F-414D-96AF-F8F01018E9F0}" type="pres">
      <dgm:prSet presAssocID="{DCE5A8D3-94C5-449F-90E5-CB7AB53E2240}" presName="parentLeftMargin" presStyleLbl="node1" presStyleIdx="0" presStyleCnt="2"/>
      <dgm:spPr/>
    </dgm:pt>
    <dgm:pt modelId="{21758B89-16D1-C947-B824-7F4C760C4B57}" type="pres">
      <dgm:prSet presAssocID="{DCE5A8D3-94C5-449F-90E5-CB7AB53E224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ECCE27A-32D4-5040-8D4B-D78BAA91D0AB}" type="pres">
      <dgm:prSet presAssocID="{DCE5A8D3-94C5-449F-90E5-CB7AB53E2240}" presName="negativeSpace" presStyleCnt="0"/>
      <dgm:spPr/>
    </dgm:pt>
    <dgm:pt modelId="{F083CADC-9F0F-1244-9EEE-499A177DD1C4}" type="pres">
      <dgm:prSet presAssocID="{DCE5A8D3-94C5-449F-90E5-CB7AB53E2240}" presName="childText" presStyleLbl="conFgAcc1" presStyleIdx="0" presStyleCnt="2">
        <dgm:presLayoutVars>
          <dgm:bulletEnabled val="1"/>
        </dgm:presLayoutVars>
      </dgm:prSet>
      <dgm:spPr/>
    </dgm:pt>
    <dgm:pt modelId="{FDB1F4E4-6C1C-0C46-824B-BF4FF2D385B9}" type="pres">
      <dgm:prSet presAssocID="{50B96EB8-462D-4B71-A1D4-BFF451B1BAFF}" presName="spaceBetweenRectangles" presStyleCnt="0"/>
      <dgm:spPr/>
    </dgm:pt>
    <dgm:pt modelId="{E47E3C2A-5E98-AD43-80A6-F4CC9001A9B8}" type="pres">
      <dgm:prSet presAssocID="{5C6224CE-7BB9-41E5-97C3-DA97E044BEDB}" presName="parentLin" presStyleCnt="0"/>
      <dgm:spPr/>
    </dgm:pt>
    <dgm:pt modelId="{88CCABE5-5A04-BA49-A778-9FD8616ECC97}" type="pres">
      <dgm:prSet presAssocID="{5C6224CE-7BB9-41E5-97C3-DA97E044BEDB}" presName="parentLeftMargin" presStyleLbl="node1" presStyleIdx="0" presStyleCnt="2"/>
      <dgm:spPr/>
    </dgm:pt>
    <dgm:pt modelId="{43CB818E-36D4-214F-AA4D-5B424168EFF7}" type="pres">
      <dgm:prSet presAssocID="{5C6224CE-7BB9-41E5-97C3-DA97E044BED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7C670C7-1D02-8E49-B804-1C1E47EFE917}" type="pres">
      <dgm:prSet presAssocID="{5C6224CE-7BB9-41E5-97C3-DA97E044BEDB}" presName="negativeSpace" presStyleCnt="0"/>
      <dgm:spPr/>
    </dgm:pt>
    <dgm:pt modelId="{3F015CE9-A45D-6546-80D7-DA3EBF7BA7E7}" type="pres">
      <dgm:prSet presAssocID="{5C6224CE-7BB9-41E5-97C3-DA97E044BEDB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5346E03-A695-1B42-8DC0-6287457648DA}" type="presOf" srcId="{A9318279-9B15-47AB-96E3-DA7E4B157439}" destId="{3F015CE9-A45D-6546-80D7-DA3EBF7BA7E7}" srcOrd="0" destOrd="1" presId="urn:microsoft.com/office/officeart/2005/8/layout/list1"/>
    <dgm:cxn modelId="{3B3F630D-ACCE-CA46-9EF3-D115F418413F}" type="presOf" srcId="{5C6224CE-7BB9-41E5-97C3-DA97E044BEDB}" destId="{88CCABE5-5A04-BA49-A778-9FD8616ECC97}" srcOrd="0" destOrd="0" presId="urn:microsoft.com/office/officeart/2005/8/layout/list1"/>
    <dgm:cxn modelId="{207FBA0E-7645-48C7-BC2B-D0165C894052}" srcId="{DCE5A8D3-94C5-449F-90E5-CB7AB53E2240}" destId="{F4434A97-4F1B-4B46-B11A-3E68F5094CD1}" srcOrd="1" destOrd="0" parTransId="{FE2C2B20-D972-4A16-8EFB-640676D20927}" sibTransId="{BE16CFED-65CC-4CDC-8A15-CEB9D1678C2B}"/>
    <dgm:cxn modelId="{994C0814-9E3D-054B-9E74-CB6B1321EA6A}" type="presOf" srcId="{F4434A97-4F1B-4B46-B11A-3E68F5094CD1}" destId="{F083CADC-9F0F-1244-9EEE-499A177DD1C4}" srcOrd="0" destOrd="1" presId="urn:microsoft.com/office/officeart/2005/8/layout/list1"/>
    <dgm:cxn modelId="{5A2B5D23-BD4D-1C4A-9BC8-83ABB74DCE4B}" type="presOf" srcId="{1E4B249F-A5E7-4910-B964-4F2CC47DA923}" destId="{3F015CE9-A45D-6546-80D7-DA3EBF7BA7E7}" srcOrd="0" destOrd="0" presId="urn:microsoft.com/office/officeart/2005/8/layout/list1"/>
    <dgm:cxn modelId="{4B7C9C29-E9FE-324E-BF3A-E3B5E70CDC7D}" type="presOf" srcId="{DCE5A8D3-94C5-449F-90E5-CB7AB53E2240}" destId="{E49FBD6F-D85F-414D-96AF-F8F01018E9F0}" srcOrd="0" destOrd="0" presId="urn:microsoft.com/office/officeart/2005/8/layout/list1"/>
    <dgm:cxn modelId="{AEF9BE38-0AA5-6346-ACE7-BFEB9869465B}" type="presOf" srcId="{5C6224CE-7BB9-41E5-97C3-DA97E044BEDB}" destId="{43CB818E-36D4-214F-AA4D-5B424168EFF7}" srcOrd="1" destOrd="0" presId="urn:microsoft.com/office/officeart/2005/8/layout/list1"/>
    <dgm:cxn modelId="{45E15240-E1C7-454F-8F97-797CAA92DE25}" type="presOf" srcId="{E6970604-1EC5-4DE1-8378-19477BAB5531}" destId="{F083CADC-9F0F-1244-9EEE-499A177DD1C4}" srcOrd="0" destOrd="0" presId="urn:microsoft.com/office/officeart/2005/8/layout/list1"/>
    <dgm:cxn modelId="{904F9F44-69EB-43EE-B3BB-27738DC150E5}" srcId="{D5BD2CC4-B46A-41FB-88D2-FED8FABAAA3E}" destId="{DCE5A8D3-94C5-449F-90E5-CB7AB53E2240}" srcOrd="0" destOrd="0" parTransId="{08856B6C-64DE-4DC2-A214-A229F3DDBA3C}" sibTransId="{50B96EB8-462D-4B71-A1D4-BFF451B1BAFF}"/>
    <dgm:cxn modelId="{6474CA6D-300A-4E6D-99EE-36D83CB8A902}" srcId="{5C6224CE-7BB9-41E5-97C3-DA97E044BEDB}" destId="{A9318279-9B15-47AB-96E3-DA7E4B157439}" srcOrd="1" destOrd="0" parTransId="{CCED0E6D-84A9-466A-9F03-2ACCB34A340A}" sibTransId="{6C988F40-23EC-4C42-B867-A08D33F65400}"/>
    <dgm:cxn modelId="{F8BA50A9-0D01-4242-87E7-895DEC1B91C6}" srcId="{5C6224CE-7BB9-41E5-97C3-DA97E044BEDB}" destId="{1E4B249F-A5E7-4910-B964-4F2CC47DA923}" srcOrd="0" destOrd="0" parTransId="{E7901679-1F33-46D5-8BE1-BD0081387A4F}" sibTransId="{D06CE6FE-A8AD-4306-A3C2-ECC0BD4E0087}"/>
    <dgm:cxn modelId="{DBADC8C8-3CFC-394A-B0FA-10E4C766A031}" type="presOf" srcId="{DCE5A8D3-94C5-449F-90E5-CB7AB53E2240}" destId="{21758B89-16D1-C947-B824-7F4C760C4B57}" srcOrd="1" destOrd="0" presId="urn:microsoft.com/office/officeart/2005/8/layout/list1"/>
    <dgm:cxn modelId="{FE40D0D4-BABF-4343-BBCD-45A41D22779C}" type="presOf" srcId="{D5BD2CC4-B46A-41FB-88D2-FED8FABAAA3E}" destId="{A979AAE9-166C-0F45-9FC2-4AFA6B8BAA84}" srcOrd="0" destOrd="0" presId="urn:microsoft.com/office/officeart/2005/8/layout/list1"/>
    <dgm:cxn modelId="{4D1DADE5-0160-4799-A476-83728DD5DE65}" srcId="{D5BD2CC4-B46A-41FB-88D2-FED8FABAAA3E}" destId="{5C6224CE-7BB9-41E5-97C3-DA97E044BEDB}" srcOrd="1" destOrd="0" parTransId="{A08B7616-4142-401B-986A-B88874A3D5FE}" sibTransId="{D0B8B802-F3D1-4708-9DFB-3A2EA328CF0F}"/>
    <dgm:cxn modelId="{7810F7F9-5F59-481C-B10A-449468527DD9}" srcId="{DCE5A8D3-94C5-449F-90E5-CB7AB53E2240}" destId="{E6970604-1EC5-4DE1-8378-19477BAB5531}" srcOrd="0" destOrd="0" parTransId="{48473AB1-5EC4-467F-AB1F-A88041348F12}" sibTransId="{84BC9AE2-A8B6-425E-94CD-56492C98CC4F}"/>
    <dgm:cxn modelId="{91D2FBC7-9653-C342-BFCC-537EA9F20396}" type="presParOf" srcId="{A979AAE9-166C-0F45-9FC2-4AFA6B8BAA84}" destId="{DCC6BF84-45C4-A64E-AB46-3BFAB51D35BC}" srcOrd="0" destOrd="0" presId="urn:microsoft.com/office/officeart/2005/8/layout/list1"/>
    <dgm:cxn modelId="{9634A557-7252-284F-BB18-42DD8D43CED5}" type="presParOf" srcId="{DCC6BF84-45C4-A64E-AB46-3BFAB51D35BC}" destId="{E49FBD6F-D85F-414D-96AF-F8F01018E9F0}" srcOrd="0" destOrd="0" presId="urn:microsoft.com/office/officeart/2005/8/layout/list1"/>
    <dgm:cxn modelId="{8CFEFB40-77E8-5648-A666-08D06DCA1D9A}" type="presParOf" srcId="{DCC6BF84-45C4-A64E-AB46-3BFAB51D35BC}" destId="{21758B89-16D1-C947-B824-7F4C760C4B57}" srcOrd="1" destOrd="0" presId="urn:microsoft.com/office/officeart/2005/8/layout/list1"/>
    <dgm:cxn modelId="{418D4A88-C145-634B-BA85-C2C72FE4F644}" type="presParOf" srcId="{A979AAE9-166C-0F45-9FC2-4AFA6B8BAA84}" destId="{5ECCE27A-32D4-5040-8D4B-D78BAA91D0AB}" srcOrd="1" destOrd="0" presId="urn:microsoft.com/office/officeart/2005/8/layout/list1"/>
    <dgm:cxn modelId="{7DD8D043-FE30-AF4E-A70C-8DD3219A62C3}" type="presParOf" srcId="{A979AAE9-166C-0F45-9FC2-4AFA6B8BAA84}" destId="{F083CADC-9F0F-1244-9EEE-499A177DD1C4}" srcOrd="2" destOrd="0" presId="urn:microsoft.com/office/officeart/2005/8/layout/list1"/>
    <dgm:cxn modelId="{EB9CA843-EC6E-454F-8B33-88E1E50891A6}" type="presParOf" srcId="{A979AAE9-166C-0F45-9FC2-4AFA6B8BAA84}" destId="{FDB1F4E4-6C1C-0C46-824B-BF4FF2D385B9}" srcOrd="3" destOrd="0" presId="urn:microsoft.com/office/officeart/2005/8/layout/list1"/>
    <dgm:cxn modelId="{CD46B36E-E5D4-D64E-9EBB-C0B6240B8C6C}" type="presParOf" srcId="{A979AAE9-166C-0F45-9FC2-4AFA6B8BAA84}" destId="{E47E3C2A-5E98-AD43-80A6-F4CC9001A9B8}" srcOrd="4" destOrd="0" presId="urn:microsoft.com/office/officeart/2005/8/layout/list1"/>
    <dgm:cxn modelId="{B7392737-0947-F342-A8D7-C1C08BC40CFA}" type="presParOf" srcId="{E47E3C2A-5E98-AD43-80A6-F4CC9001A9B8}" destId="{88CCABE5-5A04-BA49-A778-9FD8616ECC97}" srcOrd="0" destOrd="0" presId="urn:microsoft.com/office/officeart/2005/8/layout/list1"/>
    <dgm:cxn modelId="{E6015102-AC3F-BE40-843A-CB0138873CCB}" type="presParOf" srcId="{E47E3C2A-5E98-AD43-80A6-F4CC9001A9B8}" destId="{43CB818E-36D4-214F-AA4D-5B424168EFF7}" srcOrd="1" destOrd="0" presId="urn:microsoft.com/office/officeart/2005/8/layout/list1"/>
    <dgm:cxn modelId="{72056764-B9AC-9F44-AB40-CF1DBDEB04D8}" type="presParOf" srcId="{A979AAE9-166C-0F45-9FC2-4AFA6B8BAA84}" destId="{07C670C7-1D02-8E49-B804-1C1E47EFE917}" srcOrd="5" destOrd="0" presId="urn:microsoft.com/office/officeart/2005/8/layout/list1"/>
    <dgm:cxn modelId="{B23462E1-59ED-3F4F-84B5-84F3467A61CE}" type="presParOf" srcId="{A979AAE9-166C-0F45-9FC2-4AFA6B8BAA84}" destId="{3F015CE9-A45D-6546-80D7-DA3EBF7BA7E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43A03A1-D1F2-487B-8CC4-FF3B2ADAD6CE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481687D2-C6A4-4CB8-A2DE-C946874A386D}">
      <dgm:prSet/>
      <dgm:spPr/>
      <dgm:t>
        <a:bodyPr/>
        <a:lstStyle/>
        <a:p>
          <a:r>
            <a:rPr lang="es-ES" b="1"/>
            <a:t>Actividad física reducida</a:t>
          </a:r>
          <a:endParaRPr lang="en-US"/>
        </a:p>
      </dgm:t>
    </dgm:pt>
    <dgm:pt modelId="{1C972A49-39CB-4FB7-9A68-22ADEA8506E6}" type="parTrans" cxnId="{3B91A6AC-027F-4525-AC77-2C9C64486B28}">
      <dgm:prSet/>
      <dgm:spPr/>
      <dgm:t>
        <a:bodyPr/>
        <a:lstStyle/>
        <a:p>
          <a:endParaRPr lang="en-US"/>
        </a:p>
      </dgm:t>
    </dgm:pt>
    <dgm:pt modelId="{CCE2BDCB-17A8-495B-A291-A7B22EA227A6}" type="sibTrans" cxnId="{3B91A6AC-027F-4525-AC77-2C9C64486B28}">
      <dgm:prSet/>
      <dgm:spPr/>
      <dgm:t>
        <a:bodyPr/>
        <a:lstStyle/>
        <a:p>
          <a:endParaRPr lang="en-US"/>
        </a:p>
      </dgm:t>
    </dgm:pt>
    <dgm:pt modelId="{C2266EA9-1BCD-4213-A8D3-3C9A3C041CBF}">
      <dgm:prSet/>
      <dgm:spPr/>
      <dgm:t>
        <a:bodyPr/>
        <a:lstStyle/>
        <a:p>
          <a:r>
            <a:rPr lang="es-ES"/>
            <a:t>Frecuente por limitaciones funcionales, dolor, fatiga, hospitalizaciones o recomendaciones médicas.</a:t>
          </a:r>
          <a:endParaRPr lang="en-US"/>
        </a:p>
      </dgm:t>
    </dgm:pt>
    <dgm:pt modelId="{B70C3A28-ED4B-4CD8-B96B-EE338C47EC41}" type="parTrans" cxnId="{A24B037A-6EAE-47BA-B941-CA5BD96841AF}">
      <dgm:prSet/>
      <dgm:spPr/>
      <dgm:t>
        <a:bodyPr/>
        <a:lstStyle/>
        <a:p>
          <a:endParaRPr lang="en-US"/>
        </a:p>
      </dgm:t>
    </dgm:pt>
    <dgm:pt modelId="{D949107B-5496-4689-BE95-67531FFB9E30}" type="sibTrans" cxnId="{A24B037A-6EAE-47BA-B941-CA5BD96841AF}">
      <dgm:prSet/>
      <dgm:spPr/>
      <dgm:t>
        <a:bodyPr/>
        <a:lstStyle/>
        <a:p>
          <a:endParaRPr lang="en-US"/>
        </a:p>
      </dgm:t>
    </dgm:pt>
    <dgm:pt modelId="{8C844F9B-E902-4297-B374-6777A9A0ECEC}">
      <dgm:prSet/>
      <dgm:spPr/>
      <dgm:t>
        <a:bodyPr/>
        <a:lstStyle/>
        <a:p>
          <a:r>
            <a:rPr lang="es-ES" b="1"/>
            <a:t>Efectos:</a:t>
          </a:r>
          <a:endParaRPr lang="en-US"/>
        </a:p>
      </dgm:t>
    </dgm:pt>
    <dgm:pt modelId="{A156CC4D-E6D0-40EC-8A09-4AA867B2010A}" type="parTrans" cxnId="{9625777E-FB04-4BBE-8C84-361085C1E914}">
      <dgm:prSet/>
      <dgm:spPr/>
      <dgm:t>
        <a:bodyPr/>
        <a:lstStyle/>
        <a:p>
          <a:endParaRPr lang="en-US"/>
        </a:p>
      </dgm:t>
    </dgm:pt>
    <dgm:pt modelId="{63663BBF-ABC0-492B-A626-13C8D56095DE}" type="sibTrans" cxnId="{9625777E-FB04-4BBE-8C84-361085C1E914}">
      <dgm:prSet/>
      <dgm:spPr/>
      <dgm:t>
        <a:bodyPr/>
        <a:lstStyle/>
        <a:p>
          <a:endParaRPr lang="en-US"/>
        </a:p>
      </dgm:t>
    </dgm:pt>
    <dgm:pt modelId="{02764C6C-3486-4B36-8675-B37E2675F067}">
      <dgm:prSet/>
      <dgm:spPr/>
      <dgm:t>
        <a:bodyPr/>
        <a:lstStyle/>
        <a:p>
          <a:r>
            <a:rPr lang="es-ES"/>
            <a:t>Reducción de masa magra → menor gasto basal.</a:t>
          </a:r>
          <a:endParaRPr lang="en-US"/>
        </a:p>
      </dgm:t>
    </dgm:pt>
    <dgm:pt modelId="{8F687605-88CE-4243-B7DC-71BE86F64765}" type="parTrans" cxnId="{1046A8ED-51A4-4A88-BBAA-EE7A9B2A780D}">
      <dgm:prSet/>
      <dgm:spPr/>
      <dgm:t>
        <a:bodyPr/>
        <a:lstStyle/>
        <a:p>
          <a:endParaRPr lang="en-US"/>
        </a:p>
      </dgm:t>
    </dgm:pt>
    <dgm:pt modelId="{18BCD620-A881-4AEB-A482-8E9C5F3C6DE9}" type="sibTrans" cxnId="{1046A8ED-51A4-4A88-BBAA-EE7A9B2A780D}">
      <dgm:prSet/>
      <dgm:spPr/>
      <dgm:t>
        <a:bodyPr/>
        <a:lstStyle/>
        <a:p>
          <a:endParaRPr lang="en-US"/>
        </a:p>
      </dgm:t>
    </dgm:pt>
    <dgm:pt modelId="{43B51CD1-4840-487B-8D60-F8CAD01259B6}">
      <dgm:prSet/>
      <dgm:spPr/>
      <dgm:t>
        <a:bodyPr/>
        <a:lstStyle/>
        <a:p>
          <a:r>
            <a:rPr lang="es-ES"/>
            <a:t>Mayor probabilidad de almacenamiento de grasa con ingestas habituales.</a:t>
          </a:r>
          <a:endParaRPr lang="en-US"/>
        </a:p>
      </dgm:t>
    </dgm:pt>
    <dgm:pt modelId="{7F758960-0FF8-4C40-94B1-510500CF92AD}" type="parTrans" cxnId="{A2579CD7-8000-41C7-AFE9-F2E5020AE46B}">
      <dgm:prSet/>
      <dgm:spPr/>
      <dgm:t>
        <a:bodyPr/>
        <a:lstStyle/>
        <a:p>
          <a:endParaRPr lang="en-US"/>
        </a:p>
      </dgm:t>
    </dgm:pt>
    <dgm:pt modelId="{564B5A6F-E7B9-4A3F-AA9D-148254FD1ED9}" type="sibTrans" cxnId="{A2579CD7-8000-41C7-AFE9-F2E5020AE46B}">
      <dgm:prSet/>
      <dgm:spPr/>
      <dgm:t>
        <a:bodyPr/>
        <a:lstStyle/>
        <a:p>
          <a:endParaRPr lang="en-US"/>
        </a:p>
      </dgm:t>
    </dgm:pt>
    <dgm:pt modelId="{CBB1CADF-7EEC-144D-B962-AB5394538104}" type="pres">
      <dgm:prSet presAssocID="{A43A03A1-D1F2-487B-8CC4-FF3B2ADAD6CE}" presName="linear" presStyleCnt="0">
        <dgm:presLayoutVars>
          <dgm:dir/>
          <dgm:animLvl val="lvl"/>
          <dgm:resizeHandles val="exact"/>
        </dgm:presLayoutVars>
      </dgm:prSet>
      <dgm:spPr/>
    </dgm:pt>
    <dgm:pt modelId="{9BDC50A0-75DE-0243-8BD1-2D1415E91579}" type="pres">
      <dgm:prSet presAssocID="{481687D2-C6A4-4CB8-A2DE-C946874A386D}" presName="parentLin" presStyleCnt="0"/>
      <dgm:spPr/>
    </dgm:pt>
    <dgm:pt modelId="{A2FDD489-B2B5-5544-9912-073503B35106}" type="pres">
      <dgm:prSet presAssocID="{481687D2-C6A4-4CB8-A2DE-C946874A386D}" presName="parentLeftMargin" presStyleLbl="node1" presStyleIdx="0" presStyleCnt="2"/>
      <dgm:spPr/>
    </dgm:pt>
    <dgm:pt modelId="{A7E1F045-360B-B341-88B3-03D3FB1611D6}" type="pres">
      <dgm:prSet presAssocID="{481687D2-C6A4-4CB8-A2DE-C946874A386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C4214BF-12CC-C14B-8D77-643CE54D6358}" type="pres">
      <dgm:prSet presAssocID="{481687D2-C6A4-4CB8-A2DE-C946874A386D}" presName="negativeSpace" presStyleCnt="0"/>
      <dgm:spPr/>
    </dgm:pt>
    <dgm:pt modelId="{2A9D5FBD-D5CB-A144-B50D-FD3418F2DF01}" type="pres">
      <dgm:prSet presAssocID="{481687D2-C6A4-4CB8-A2DE-C946874A386D}" presName="childText" presStyleLbl="conFgAcc1" presStyleIdx="0" presStyleCnt="2">
        <dgm:presLayoutVars>
          <dgm:bulletEnabled val="1"/>
        </dgm:presLayoutVars>
      </dgm:prSet>
      <dgm:spPr/>
    </dgm:pt>
    <dgm:pt modelId="{6ACC55B3-AAAD-7746-A31C-5175A6DEF87A}" type="pres">
      <dgm:prSet presAssocID="{CCE2BDCB-17A8-495B-A291-A7B22EA227A6}" presName="spaceBetweenRectangles" presStyleCnt="0"/>
      <dgm:spPr/>
    </dgm:pt>
    <dgm:pt modelId="{6623388F-5AAC-564F-9EE9-E5C6EBB3F43F}" type="pres">
      <dgm:prSet presAssocID="{8C844F9B-E902-4297-B374-6777A9A0ECEC}" presName="parentLin" presStyleCnt="0"/>
      <dgm:spPr/>
    </dgm:pt>
    <dgm:pt modelId="{5DF3CBDB-FD88-9B4A-A8CA-7085ADB9BECF}" type="pres">
      <dgm:prSet presAssocID="{8C844F9B-E902-4297-B374-6777A9A0ECEC}" presName="parentLeftMargin" presStyleLbl="node1" presStyleIdx="0" presStyleCnt="2"/>
      <dgm:spPr/>
    </dgm:pt>
    <dgm:pt modelId="{C7B96F17-AE1E-4748-A0E7-8A17D5BA3AF3}" type="pres">
      <dgm:prSet presAssocID="{8C844F9B-E902-4297-B374-6777A9A0ECE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7EF9FFA-7434-3946-97A7-3B60CA279A72}" type="pres">
      <dgm:prSet presAssocID="{8C844F9B-E902-4297-B374-6777A9A0ECEC}" presName="negativeSpace" presStyleCnt="0"/>
      <dgm:spPr/>
    </dgm:pt>
    <dgm:pt modelId="{0901ED70-B6E0-D648-A013-30BD72A9C4E7}" type="pres">
      <dgm:prSet presAssocID="{8C844F9B-E902-4297-B374-6777A9A0ECE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9646F0F-3ACD-1346-92F5-61BDD01CAB98}" type="presOf" srcId="{A43A03A1-D1F2-487B-8CC4-FF3B2ADAD6CE}" destId="{CBB1CADF-7EEC-144D-B962-AB5394538104}" srcOrd="0" destOrd="0" presId="urn:microsoft.com/office/officeart/2005/8/layout/list1"/>
    <dgm:cxn modelId="{DC59DD1C-5E16-C940-B65F-3283EB04D99D}" type="presOf" srcId="{C2266EA9-1BCD-4213-A8D3-3C9A3C041CBF}" destId="{2A9D5FBD-D5CB-A144-B50D-FD3418F2DF01}" srcOrd="0" destOrd="0" presId="urn:microsoft.com/office/officeart/2005/8/layout/list1"/>
    <dgm:cxn modelId="{0E3E712E-42A3-3441-98CA-8C8880D0E87B}" type="presOf" srcId="{481687D2-C6A4-4CB8-A2DE-C946874A386D}" destId="{A2FDD489-B2B5-5544-9912-073503B35106}" srcOrd="0" destOrd="0" presId="urn:microsoft.com/office/officeart/2005/8/layout/list1"/>
    <dgm:cxn modelId="{50FB4B3A-2F64-F54C-ABDE-8150B0C25594}" type="presOf" srcId="{8C844F9B-E902-4297-B374-6777A9A0ECEC}" destId="{5DF3CBDB-FD88-9B4A-A8CA-7085ADB9BECF}" srcOrd="0" destOrd="0" presId="urn:microsoft.com/office/officeart/2005/8/layout/list1"/>
    <dgm:cxn modelId="{4B378A3D-F3DA-B540-8FDF-BF882CE99669}" type="presOf" srcId="{43B51CD1-4840-487B-8D60-F8CAD01259B6}" destId="{0901ED70-B6E0-D648-A013-30BD72A9C4E7}" srcOrd="0" destOrd="1" presId="urn:microsoft.com/office/officeart/2005/8/layout/list1"/>
    <dgm:cxn modelId="{8BD9E042-BF90-814D-9BB8-73FF33068AE6}" type="presOf" srcId="{02764C6C-3486-4B36-8675-B37E2675F067}" destId="{0901ED70-B6E0-D648-A013-30BD72A9C4E7}" srcOrd="0" destOrd="0" presId="urn:microsoft.com/office/officeart/2005/8/layout/list1"/>
    <dgm:cxn modelId="{A24B037A-6EAE-47BA-B941-CA5BD96841AF}" srcId="{481687D2-C6A4-4CB8-A2DE-C946874A386D}" destId="{C2266EA9-1BCD-4213-A8D3-3C9A3C041CBF}" srcOrd="0" destOrd="0" parTransId="{B70C3A28-ED4B-4CD8-B96B-EE338C47EC41}" sibTransId="{D949107B-5496-4689-BE95-67531FFB9E30}"/>
    <dgm:cxn modelId="{9625777E-FB04-4BBE-8C84-361085C1E914}" srcId="{A43A03A1-D1F2-487B-8CC4-FF3B2ADAD6CE}" destId="{8C844F9B-E902-4297-B374-6777A9A0ECEC}" srcOrd="1" destOrd="0" parTransId="{A156CC4D-E6D0-40EC-8A09-4AA867B2010A}" sibTransId="{63663BBF-ABC0-492B-A626-13C8D56095DE}"/>
    <dgm:cxn modelId="{19836484-B379-0A4C-B58C-AD8BE72543D9}" type="presOf" srcId="{481687D2-C6A4-4CB8-A2DE-C946874A386D}" destId="{A7E1F045-360B-B341-88B3-03D3FB1611D6}" srcOrd="1" destOrd="0" presId="urn:microsoft.com/office/officeart/2005/8/layout/list1"/>
    <dgm:cxn modelId="{3B91A6AC-027F-4525-AC77-2C9C64486B28}" srcId="{A43A03A1-D1F2-487B-8CC4-FF3B2ADAD6CE}" destId="{481687D2-C6A4-4CB8-A2DE-C946874A386D}" srcOrd="0" destOrd="0" parTransId="{1C972A49-39CB-4FB7-9A68-22ADEA8506E6}" sibTransId="{CCE2BDCB-17A8-495B-A291-A7B22EA227A6}"/>
    <dgm:cxn modelId="{A2579CD7-8000-41C7-AFE9-F2E5020AE46B}" srcId="{8C844F9B-E902-4297-B374-6777A9A0ECEC}" destId="{43B51CD1-4840-487B-8D60-F8CAD01259B6}" srcOrd="1" destOrd="0" parTransId="{7F758960-0FF8-4C40-94B1-510500CF92AD}" sibTransId="{564B5A6F-E7B9-4A3F-AA9D-148254FD1ED9}"/>
    <dgm:cxn modelId="{487521E3-87C3-AE4A-8B9B-5AF0C7C82DE2}" type="presOf" srcId="{8C844F9B-E902-4297-B374-6777A9A0ECEC}" destId="{C7B96F17-AE1E-4748-A0E7-8A17D5BA3AF3}" srcOrd="1" destOrd="0" presId="urn:microsoft.com/office/officeart/2005/8/layout/list1"/>
    <dgm:cxn modelId="{1046A8ED-51A4-4A88-BBAA-EE7A9B2A780D}" srcId="{8C844F9B-E902-4297-B374-6777A9A0ECEC}" destId="{02764C6C-3486-4B36-8675-B37E2675F067}" srcOrd="0" destOrd="0" parTransId="{8F687605-88CE-4243-B7DC-71BE86F64765}" sibTransId="{18BCD620-A881-4AEB-A482-8E9C5F3C6DE9}"/>
    <dgm:cxn modelId="{8AABCDB9-7A7C-B041-9B0D-DA0DD6D3DAE9}" type="presParOf" srcId="{CBB1CADF-7EEC-144D-B962-AB5394538104}" destId="{9BDC50A0-75DE-0243-8BD1-2D1415E91579}" srcOrd="0" destOrd="0" presId="urn:microsoft.com/office/officeart/2005/8/layout/list1"/>
    <dgm:cxn modelId="{EF4A4020-8413-D14E-ACDD-41CFCAE551FD}" type="presParOf" srcId="{9BDC50A0-75DE-0243-8BD1-2D1415E91579}" destId="{A2FDD489-B2B5-5544-9912-073503B35106}" srcOrd="0" destOrd="0" presId="urn:microsoft.com/office/officeart/2005/8/layout/list1"/>
    <dgm:cxn modelId="{80D32AC9-33F6-1F47-867E-0C98B643B3D8}" type="presParOf" srcId="{9BDC50A0-75DE-0243-8BD1-2D1415E91579}" destId="{A7E1F045-360B-B341-88B3-03D3FB1611D6}" srcOrd="1" destOrd="0" presId="urn:microsoft.com/office/officeart/2005/8/layout/list1"/>
    <dgm:cxn modelId="{54BD1347-EFA9-F745-A1CE-EEBB256F9C33}" type="presParOf" srcId="{CBB1CADF-7EEC-144D-B962-AB5394538104}" destId="{EC4214BF-12CC-C14B-8D77-643CE54D6358}" srcOrd="1" destOrd="0" presId="urn:microsoft.com/office/officeart/2005/8/layout/list1"/>
    <dgm:cxn modelId="{58EC811C-6A09-4442-B3AA-F792190B2EBF}" type="presParOf" srcId="{CBB1CADF-7EEC-144D-B962-AB5394538104}" destId="{2A9D5FBD-D5CB-A144-B50D-FD3418F2DF01}" srcOrd="2" destOrd="0" presId="urn:microsoft.com/office/officeart/2005/8/layout/list1"/>
    <dgm:cxn modelId="{3FF613E0-3159-6F47-AB91-25FB9D78F2AB}" type="presParOf" srcId="{CBB1CADF-7EEC-144D-B962-AB5394538104}" destId="{6ACC55B3-AAAD-7746-A31C-5175A6DEF87A}" srcOrd="3" destOrd="0" presId="urn:microsoft.com/office/officeart/2005/8/layout/list1"/>
    <dgm:cxn modelId="{1379D9A3-44C9-E749-BF46-D2C8DBBAEC5C}" type="presParOf" srcId="{CBB1CADF-7EEC-144D-B962-AB5394538104}" destId="{6623388F-5AAC-564F-9EE9-E5C6EBB3F43F}" srcOrd="4" destOrd="0" presId="urn:microsoft.com/office/officeart/2005/8/layout/list1"/>
    <dgm:cxn modelId="{B4DA8FE4-1B1A-964A-8B91-476898090807}" type="presParOf" srcId="{6623388F-5AAC-564F-9EE9-E5C6EBB3F43F}" destId="{5DF3CBDB-FD88-9B4A-A8CA-7085ADB9BECF}" srcOrd="0" destOrd="0" presId="urn:microsoft.com/office/officeart/2005/8/layout/list1"/>
    <dgm:cxn modelId="{D7FAC22C-4D95-4649-A610-7D9A72D66A05}" type="presParOf" srcId="{6623388F-5AAC-564F-9EE9-E5C6EBB3F43F}" destId="{C7B96F17-AE1E-4748-A0E7-8A17D5BA3AF3}" srcOrd="1" destOrd="0" presId="urn:microsoft.com/office/officeart/2005/8/layout/list1"/>
    <dgm:cxn modelId="{923103D9-DF93-9647-9F4A-BDBD46E701E3}" type="presParOf" srcId="{CBB1CADF-7EEC-144D-B962-AB5394538104}" destId="{07EF9FFA-7434-3946-97A7-3B60CA279A72}" srcOrd="5" destOrd="0" presId="urn:microsoft.com/office/officeart/2005/8/layout/list1"/>
    <dgm:cxn modelId="{8C178881-D467-5442-95A2-007092A8E8BF}" type="presParOf" srcId="{CBB1CADF-7EEC-144D-B962-AB5394538104}" destId="{0901ED70-B6E0-D648-A013-30BD72A9C4E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DDC29C-9E1C-4BF3-9AB0-D0079098A15C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FB4D2D1-BE4C-49B0-A312-A8D0B437BBA7}">
      <dgm:prSet/>
      <dgm:spPr/>
      <dgm:t>
        <a:bodyPr/>
        <a:lstStyle/>
        <a:p>
          <a:r>
            <a:rPr lang="es-ES" b="1"/>
            <a:t>Corticoides</a:t>
          </a:r>
          <a:endParaRPr lang="en-US"/>
        </a:p>
      </dgm:t>
    </dgm:pt>
    <dgm:pt modelId="{BE65160A-D0F6-445F-86AB-379B29260153}" type="parTrans" cxnId="{06277A2B-CEFC-44A3-B585-D3A698881A35}">
      <dgm:prSet/>
      <dgm:spPr/>
      <dgm:t>
        <a:bodyPr/>
        <a:lstStyle/>
        <a:p>
          <a:endParaRPr lang="en-US"/>
        </a:p>
      </dgm:t>
    </dgm:pt>
    <dgm:pt modelId="{56D7E6A3-FB8A-453A-8D74-45DCD18C0D51}" type="sibTrans" cxnId="{06277A2B-CEFC-44A3-B585-D3A698881A35}">
      <dgm:prSet/>
      <dgm:spPr/>
      <dgm:t>
        <a:bodyPr/>
        <a:lstStyle/>
        <a:p>
          <a:endParaRPr lang="en-US"/>
        </a:p>
      </dgm:t>
    </dgm:pt>
    <dgm:pt modelId="{5245A5E5-8730-419B-8FE4-9FCED4AB0D6D}">
      <dgm:prSet/>
      <dgm:spPr/>
      <dgm:t>
        <a:bodyPr/>
        <a:lstStyle/>
        <a:p>
          <a:r>
            <a:rPr lang="es-ES"/>
            <a:t>Estimulan apetito.</a:t>
          </a:r>
          <a:endParaRPr lang="en-US"/>
        </a:p>
      </dgm:t>
    </dgm:pt>
    <dgm:pt modelId="{C52920D9-1ADF-4C47-9C96-8887D7AE1ABA}" type="parTrans" cxnId="{EB4FD520-613F-4BF5-8DDF-38114368EB2C}">
      <dgm:prSet/>
      <dgm:spPr/>
      <dgm:t>
        <a:bodyPr/>
        <a:lstStyle/>
        <a:p>
          <a:endParaRPr lang="en-US"/>
        </a:p>
      </dgm:t>
    </dgm:pt>
    <dgm:pt modelId="{27FAC059-5BB1-4290-9A85-3C7DDB92BB8B}" type="sibTrans" cxnId="{EB4FD520-613F-4BF5-8DDF-38114368EB2C}">
      <dgm:prSet/>
      <dgm:spPr/>
      <dgm:t>
        <a:bodyPr/>
        <a:lstStyle/>
        <a:p>
          <a:endParaRPr lang="en-US"/>
        </a:p>
      </dgm:t>
    </dgm:pt>
    <dgm:pt modelId="{9B05A68A-4BB3-4FD8-9B7D-39FB006CE188}">
      <dgm:prSet/>
      <dgm:spPr/>
      <dgm:t>
        <a:bodyPr/>
        <a:lstStyle/>
        <a:p>
          <a:r>
            <a:rPr lang="es-ES"/>
            <a:t>Aumentan gluconeogénesis → resistencia a la insulina.</a:t>
          </a:r>
          <a:endParaRPr lang="en-US"/>
        </a:p>
      </dgm:t>
    </dgm:pt>
    <dgm:pt modelId="{84D07735-CE30-46A8-B1D1-747EC6276C24}" type="parTrans" cxnId="{A9B462E0-1084-4BCA-BC13-16F8EAF44BD5}">
      <dgm:prSet/>
      <dgm:spPr/>
      <dgm:t>
        <a:bodyPr/>
        <a:lstStyle/>
        <a:p>
          <a:endParaRPr lang="en-US"/>
        </a:p>
      </dgm:t>
    </dgm:pt>
    <dgm:pt modelId="{AB157A81-D671-4A14-A34B-A136CB3C197F}" type="sibTrans" cxnId="{A9B462E0-1084-4BCA-BC13-16F8EAF44BD5}">
      <dgm:prSet/>
      <dgm:spPr/>
      <dgm:t>
        <a:bodyPr/>
        <a:lstStyle/>
        <a:p>
          <a:endParaRPr lang="en-US"/>
        </a:p>
      </dgm:t>
    </dgm:pt>
    <dgm:pt modelId="{C184960C-B9E4-47B7-BCF5-784A8B3181AD}">
      <dgm:prSet/>
      <dgm:spPr/>
      <dgm:t>
        <a:bodyPr/>
        <a:lstStyle/>
        <a:p>
          <a:r>
            <a:rPr lang="es-ES"/>
            <a:t>Incrementan adiposidad central.</a:t>
          </a:r>
          <a:endParaRPr lang="en-US"/>
        </a:p>
      </dgm:t>
    </dgm:pt>
    <dgm:pt modelId="{63242AC6-0D26-4255-8B3F-157BEDA5A16A}" type="parTrans" cxnId="{BE35575F-A230-4B36-83FC-BE9726919970}">
      <dgm:prSet/>
      <dgm:spPr/>
      <dgm:t>
        <a:bodyPr/>
        <a:lstStyle/>
        <a:p>
          <a:endParaRPr lang="en-US"/>
        </a:p>
      </dgm:t>
    </dgm:pt>
    <dgm:pt modelId="{494045C8-E7CA-4D20-8192-8EE9AF11201C}" type="sibTrans" cxnId="{BE35575F-A230-4B36-83FC-BE9726919970}">
      <dgm:prSet/>
      <dgm:spPr/>
      <dgm:t>
        <a:bodyPr/>
        <a:lstStyle/>
        <a:p>
          <a:endParaRPr lang="en-US"/>
        </a:p>
      </dgm:t>
    </dgm:pt>
    <dgm:pt modelId="{863C3493-1A88-44BF-8786-69DBD6E9542A}">
      <dgm:prSet/>
      <dgm:spPr/>
      <dgm:t>
        <a:bodyPr/>
        <a:lstStyle/>
        <a:p>
          <a:r>
            <a:rPr lang="es-ES" b="1"/>
            <a:t>Insulina (mal ajustada)</a:t>
          </a:r>
          <a:endParaRPr lang="en-US"/>
        </a:p>
      </dgm:t>
    </dgm:pt>
    <dgm:pt modelId="{5A72BE57-11C6-4993-B5E4-D63BB48C242D}" type="parTrans" cxnId="{95997595-AEE7-4C0F-92B2-F6961EBD6677}">
      <dgm:prSet/>
      <dgm:spPr/>
      <dgm:t>
        <a:bodyPr/>
        <a:lstStyle/>
        <a:p>
          <a:endParaRPr lang="en-US"/>
        </a:p>
      </dgm:t>
    </dgm:pt>
    <dgm:pt modelId="{25BB266B-5C20-426A-81AB-FA293C018758}" type="sibTrans" cxnId="{95997595-AEE7-4C0F-92B2-F6961EBD6677}">
      <dgm:prSet/>
      <dgm:spPr/>
      <dgm:t>
        <a:bodyPr/>
        <a:lstStyle/>
        <a:p>
          <a:endParaRPr lang="en-US"/>
        </a:p>
      </dgm:t>
    </dgm:pt>
    <dgm:pt modelId="{5335AB5E-BE66-4D28-A56A-572FEDD9225B}">
      <dgm:prSet/>
      <dgm:spPr/>
      <dgm:t>
        <a:bodyPr/>
        <a:lstStyle/>
        <a:p>
          <a:r>
            <a:rPr lang="es-ES"/>
            <a:t>Facilita almacenamiento de grasa.</a:t>
          </a:r>
          <a:endParaRPr lang="en-US"/>
        </a:p>
      </dgm:t>
    </dgm:pt>
    <dgm:pt modelId="{BCA2A68D-8646-4E46-BDB0-FF9990706BFA}" type="parTrans" cxnId="{03D9026F-3AA1-4C46-9366-8A41CE7DCEC2}">
      <dgm:prSet/>
      <dgm:spPr/>
      <dgm:t>
        <a:bodyPr/>
        <a:lstStyle/>
        <a:p>
          <a:endParaRPr lang="en-US"/>
        </a:p>
      </dgm:t>
    </dgm:pt>
    <dgm:pt modelId="{867D199A-89F1-4CD7-9056-FFB3CCC1926B}" type="sibTrans" cxnId="{03D9026F-3AA1-4C46-9366-8A41CE7DCEC2}">
      <dgm:prSet/>
      <dgm:spPr/>
      <dgm:t>
        <a:bodyPr/>
        <a:lstStyle/>
        <a:p>
          <a:endParaRPr lang="en-US"/>
        </a:p>
      </dgm:t>
    </dgm:pt>
    <dgm:pt modelId="{6B0A42E4-C2BF-4EEE-B648-726EAF276B85}">
      <dgm:prSet/>
      <dgm:spPr/>
      <dgm:t>
        <a:bodyPr/>
        <a:lstStyle/>
        <a:p>
          <a:r>
            <a:rPr lang="es-ES"/>
            <a:t>Episodios de hipoglucemia inducen sobreingesta compensatoria.</a:t>
          </a:r>
          <a:endParaRPr lang="en-US"/>
        </a:p>
      </dgm:t>
    </dgm:pt>
    <dgm:pt modelId="{1C774D10-E1FD-454F-9B52-6008256FDE2A}" type="parTrans" cxnId="{7A3A8A54-18EE-48EE-8F55-8ED2896883BC}">
      <dgm:prSet/>
      <dgm:spPr/>
      <dgm:t>
        <a:bodyPr/>
        <a:lstStyle/>
        <a:p>
          <a:endParaRPr lang="en-US"/>
        </a:p>
      </dgm:t>
    </dgm:pt>
    <dgm:pt modelId="{DE14CA88-A958-4FD6-8563-21AFA7F69444}" type="sibTrans" cxnId="{7A3A8A54-18EE-48EE-8F55-8ED2896883BC}">
      <dgm:prSet/>
      <dgm:spPr/>
      <dgm:t>
        <a:bodyPr/>
        <a:lstStyle/>
        <a:p>
          <a:endParaRPr lang="en-US"/>
        </a:p>
      </dgm:t>
    </dgm:pt>
    <dgm:pt modelId="{BEFC31F3-74DD-4713-AA39-DE1C7F95A582}">
      <dgm:prSet/>
      <dgm:spPr/>
      <dgm:t>
        <a:bodyPr/>
        <a:lstStyle/>
        <a:p>
          <a:r>
            <a:rPr lang="es-ES" b="1"/>
            <a:t>Quimioterapia</a:t>
          </a:r>
          <a:endParaRPr lang="en-US"/>
        </a:p>
      </dgm:t>
    </dgm:pt>
    <dgm:pt modelId="{69DB1665-E250-4CE7-9E8B-7536B9160D64}" type="parTrans" cxnId="{2AE22DF5-4DDF-4CF8-A503-69C813245C39}">
      <dgm:prSet/>
      <dgm:spPr/>
      <dgm:t>
        <a:bodyPr/>
        <a:lstStyle/>
        <a:p>
          <a:endParaRPr lang="en-US"/>
        </a:p>
      </dgm:t>
    </dgm:pt>
    <dgm:pt modelId="{75008F84-3D48-4932-94C1-FD096FA51BEE}" type="sibTrans" cxnId="{2AE22DF5-4DDF-4CF8-A503-69C813245C39}">
      <dgm:prSet/>
      <dgm:spPr/>
      <dgm:t>
        <a:bodyPr/>
        <a:lstStyle/>
        <a:p>
          <a:endParaRPr lang="en-US"/>
        </a:p>
      </dgm:t>
    </dgm:pt>
    <dgm:pt modelId="{1E7A9316-4365-423F-9E9E-A2277C6A7798}">
      <dgm:prSet/>
      <dgm:spPr/>
      <dgm:t>
        <a:bodyPr/>
        <a:lstStyle/>
        <a:p>
          <a:r>
            <a:rPr lang="es-ES"/>
            <a:t>Náusea, disgusto por alimentos, mucositis → ingesta baja.</a:t>
          </a:r>
          <a:endParaRPr lang="en-US"/>
        </a:p>
      </dgm:t>
    </dgm:pt>
    <dgm:pt modelId="{DB2FF250-F345-4BEB-9F78-FD9D0DEA4CAB}" type="parTrans" cxnId="{B831659F-93FD-4FA0-A7E7-0699F0A6B26F}">
      <dgm:prSet/>
      <dgm:spPr/>
      <dgm:t>
        <a:bodyPr/>
        <a:lstStyle/>
        <a:p>
          <a:endParaRPr lang="en-US"/>
        </a:p>
      </dgm:t>
    </dgm:pt>
    <dgm:pt modelId="{AF11BFDD-2322-4EF0-9B2A-121604E229B9}" type="sibTrans" cxnId="{B831659F-93FD-4FA0-A7E7-0699F0A6B26F}">
      <dgm:prSet/>
      <dgm:spPr/>
      <dgm:t>
        <a:bodyPr/>
        <a:lstStyle/>
        <a:p>
          <a:endParaRPr lang="en-US"/>
        </a:p>
      </dgm:t>
    </dgm:pt>
    <dgm:pt modelId="{8D901387-C1B1-4E3D-97B2-17BD401710DF}">
      <dgm:prSet/>
      <dgm:spPr/>
      <dgm:t>
        <a:bodyPr/>
        <a:lstStyle/>
        <a:p>
          <a:r>
            <a:rPr lang="es-ES" b="1"/>
            <a:t>Consecuencia dual:</a:t>
          </a:r>
          <a:endParaRPr lang="en-US"/>
        </a:p>
      </dgm:t>
    </dgm:pt>
    <dgm:pt modelId="{A6DE5CE3-3177-4F02-A978-2426A2B0DCDC}" type="parTrans" cxnId="{0C01A906-378F-4090-9564-7637B8FE0FFF}">
      <dgm:prSet/>
      <dgm:spPr/>
      <dgm:t>
        <a:bodyPr/>
        <a:lstStyle/>
        <a:p>
          <a:endParaRPr lang="en-US"/>
        </a:p>
      </dgm:t>
    </dgm:pt>
    <dgm:pt modelId="{5B3CC980-26A2-4B0A-9929-2361BB5A0136}" type="sibTrans" cxnId="{0C01A906-378F-4090-9564-7637B8FE0FFF}">
      <dgm:prSet/>
      <dgm:spPr/>
      <dgm:t>
        <a:bodyPr/>
        <a:lstStyle/>
        <a:p>
          <a:endParaRPr lang="en-US"/>
        </a:p>
      </dgm:t>
    </dgm:pt>
    <dgm:pt modelId="{90718C8A-0747-4422-B184-22C3F15A40D9}">
      <dgm:prSet/>
      <dgm:spPr/>
      <dgm:t>
        <a:bodyPr/>
        <a:lstStyle/>
        <a:p>
          <a:r>
            <a:rPr lang="es-ES"/>
            <a:t>Corticoides → obesidad central.</a:t>
          </a:r>
          <a:endParaRPr lang="en-US"/>
        </a:p>
      </dgm:t>
    </dgm:pt>
    <dgm:pt modelId="{6CD4694D-569E-426E-B998-2EB2BDA6EAF1}" type="parTrans" cxnId="{8CCC2164-1F81-4587-9E01-4435FA9EFD16}">
      <dgm:prSet/>
      <dgm:spPr/>
      <dgm:t>
        <a:bodyPr/>
        <a:lstStyle/>
        <a:p>
          <a:endParaRPr lang="en-US"/>
        </a:p>
      </dgm:t>
    </dgm:pt>
    <dgm:pt modelId="{5CA1B700-F61C-40FA-BA54-64F7E71AA156}" type="sibTrans" cxnId="{8CCC2164-1F81-4587-9E01-4435FA9EFD16}">
      <dgm:prSet/>
      <dgm:spPr/>
      <dgm:t>
        <a:bodyPr/>
        <a:lstStyle/>
        <a:p>
          <a:endParaRPr lang="en-US"/>
        </a:p>
      </dgm:t>
    </dgm:pt>
    <dgm:pt modelId="{7F7D893F-709A-4787-9B05-091D3276829A}">
      <dgm:prSet/>
      <dgm:spPr/>
      <dgm:t>
        <a:bodyPr/>
        <a:lstStyle/>
        <a:p>
          <a:r>
            <a:rPr lang="es-ES"/>
            <a:t>Quimioterapia → desnutrición.</a:t>
          </a:r>
          <a:endParaRPr lang="en-US"/>
        </a:p>
      </dgm:t>
    </dgm:pt>
    <dgm:pt modelId="{62A4445A-FC76-44E7-966B-D11C1FAA36E7}" type="parTrans" cxnId="{4D1F449F-C231-4E52-A28E-B8545594DEBA}">
      <dgm:prSet/>
      <dgm:spPr/>
      <dgm:t>
        <a:bodyPr/>
        <a:lstStyle/>
        <a:p>
          <a:endParaRPr lang="en-US"/>
        </a:p>
      </dgm:t>
    </dgm:pt>
    <dgm:pt modelId="{AAC25D56-327D-4C8C-824B-0E1C7D406653}" type="sibTrans" cxnId="{4D1F449F-C231-4E52-A28E-B8545594DEBA}">
      <dgm:prSet/>
      <dgm:spPr/>
      <dgm:t>
        <a:bodyPr/>
        <a:lstStyle/>
        <a:p>
          <a:endParaRPr lang="en-US"/>
        </a:p>
      </dgm:t>
    </dgm:pt>
    <dgm:pt modelId="{34F02939-E6F8-4A16-97D6-C02D12A61939}">
      <dgm:prSet/>
      <dgm:spPr/>
      <dgm:t>
        <a:bodyPr/>
        <a:lstStyle/>
        <a:p>
          <a:r>
            <a:rPr lang="es-ES"/>
            <a:t>Combinación en el tiempo → patrón dual.</a:t>
          </a:r>
          <a:endParaRPr lang="en-US"/>
        </a:p>
      </dgm:t>
    </dgm:pt>
    <dgm:pt modelId="{7FE285A0-E99E-4B9A-8DA3-5F1500CBF2C8}" type="parTrans" cxnId="{60605EF6-6EE1-46BA-A00A-C67919008FB1}">
      <dgm:prSet/>
      <dgm:spPr/>
      <dgm:t>
        <a:bodyPr/>
        <a:lstStyle/>
        <a:p>
          <a:endParaRPr lang="en-US"/>
        </a:p>
      </dgm:t>
    </dgm:pt>
    <dgm:pt modelId="{76D7DB3A-55C9-4616-89FB-03D7FB68C20F}" type="sibTrans" cxnId="{60605EF6-6EE1-46BA-A00A-C67919008FB1}">
      <dgm:prSet/>
      <dgm:spPr/>
      <dgm:t>
        <a:bodyPr/>
        <a:lstStyle/>
        <a:p>
          <a:endParaRPr lang="en-US"/>
        </a:p>
      </dgm:t>
    </dgm:pt>
    <dgm:pt modelId="{CC7C399A-00AB-4947-8C5B-66E51B90116F}" type="pres">
      <dgm:prSet presAssocID="{EDDDC29C-9E1C-4BF3-9AB0-D0079098A15C}" presName="linear" presStyleCnt="0">
        <dgm:presLayoutVars>
          <dgm:dir/>
          <dgm:animLvl val="lvl"/>
          <dgm:resizeHandles val="exact"/>
        </dgm:presLayoutVars>
      </dgm:prSet>
      <dgm:spPr/>
    </dgm:pt>
    <dgm:pt modelId="{D7FCAA78-1D81-0E4A-966B-4B41FCE3C067}" type="pres">
      <dgm:prSet presAssocID="{8FB4D2D1-BE4C-49B0-A312-A8D0B437BBA7}" presName="parentLin" presStyleCnt="0"/>
      <dgm:spPr/>
    </dgm:pt>
    <dgm:pt modelId="{4695D768-9277-EB41-AE70-00F20C3967D0}" type="pres">
      <dgm:prSet presAssocID="{8FB4D2D1-BE4C-49B0-A312-A8D0B437BBA7}" presName="parentLeftMargin" presStyleLbl="node1" presStyleIdx="0" presStyleCnt="4"/>
      <dgm:spPr/>
    </dgm:pt>
    <dgm:pt modelId="{1662D3FE-EAC3-0B48-B7BA-C5E1C60B964A}" type="pres">
      <dgm:prSet presAssocID="{8FB4D2D1-BE4C-49B0-A312-A8D0B437BBA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385B25F-B823-7448-80DB-BDE49767E31B}" type="pres">
      <dgm:prSet presAssocID="{8FB4D2D1-BE4C-49B0-A312-A8D0B437BBA7}" presName="negativeSpace" presStyleCnt="0"/>
      <dgm:spPr/>
    </dgm:pt>
    <dgm:pt modelId="{D59A3649-97AD-2747-AA9F-345B0369E765}" type="pres">
      <dgm:prSet presAssocID="{8FB4D2D1-BE4C-49B0-A312-A8D0B437BBA7}" presName="childText" presStyleLbl="conFgAcc1" presStyleIdx="0" presStyleCnt="4">
        <dgm:presLayoutVars>
          <dgm:bulletEnabled val="1"/>
        </dgm:presLayoutVars>
      </dgm:prSet>
      <dgm:spPr/>
    </dgm:pt>
    <dgm:pt modelId="{62106143-E079-9441-92D8-F4B72591C370}" type="pres">
      <dgm:prSet presAssocID="{56D7E6A3-FB8A-453A-8D74-45DCD18C0D51}" presName="spaceBetweenRectangles" presStyleCnt="0"/>
      <dgm:spPr/>
    </dgm:pt>
    <dgm:pt modelId="{CF8D1A9F-F6A8-024A-B050-A2A0FB8C11F3}" type="pres">
      <dgm:prSet presAssocID="{863C3493-1A88-44BF-8786-69DBD6E9542A}" presName="parentLin" presStyleCnt="0"/>
      <dgm:spPr/>
    </dgm:pt>
    <dgm:pt modelId="{FE7A2DE5-6C9B-A84B-8BDB-ACE5810FF7BD}" type="pres">
      <dgm:prSet presAssocID="{863C3493-1A88-44BF-8786-69DBD6E9542A}" presName="parentLeftMargin" presStyleLbl="node1" presStyleIdx="0" presStyleCnt="4"/>
      <dgm:spPr/>
    </dgm:pt>
    <dgm:pt modelId="{8DDCC9D8-C35A-7B48-8667-C730445868AA}" type="pres">
      <dgm:prSet presAssocID="{863C3493-1A88-44BF-8786-69DBD6E9542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C9FE01F-547C-CD46-BC2B-5BF7B7146E40}" type="pres">
      <dgm:prSet presAssocID="{863C3493-1A88-44BF-8786-69DBD6E9542A}" presName="negativeSpace" presStyleCnt="0"/>
      <dgm:spPr/>
    </dgm:pt>
    <dgm:pt modelId="{5B2591B7-C28D-914A-B1BB-CCC1B4B87309}" type="pres">
      <dgm:prSet presAssocID="{863C3493-1A88-44BF-8786-69DBD6E9542A}" presName="childText" presStyleLbl="conFgAcc1" presStyleIdx="1" presStyleCnt="4">
        <dgm:presLayoutVars>
          <dgm:bulletEnabled val="1"/>
        </dgm:presLayoutVars>
      </dgm:prSet>
      <dgm:spPr/>
    </dgm:pt>
    <dgm:pt modelId="{40B6FE8B-9551-9E44-B3CA-5FD83EFACC22}" type="pres">
      <dgm:prSet presAssocID="{25BB266B-5C20-426A-81AB-FA293C018758}" presName="spaceBetweenRectangles" presStyleCnt="0"/>
      <dgm:spPr/>
    </dgm:pt>
    <dgm:pt modelId="{AD47ACC6-EC68-8A4E-90A5-AD4BC864D09E}" type="pres">
      <dgm:prSet presAssocID="{BEFC31F3-74DD-4713-AA39-DE1C7F95A582}" presName="parentLin" presStyleCnt="0"/>
      <dgm:spPr/>
    </dgm:pt>
    <dgm:pt modelId="{454B7C2E-8734-A045-A984-CE20A76035B1}" type="pres">
      <dgm:prSet presAssocID="{BEFC31F3-74DD-4713-AA39-DE1C7F95A582}" presName="parentLeftMargin" presStyleLbl="node1" presStyleIdx="1" presStyleCnt="4"/>
      <dgm:spPr/>
    </dgm:pt>
    <dgm:pt modelId="{20E4985C-7C42-F042-8244-84F808E93F6E}" type="pres">
      <dgm:prSet presAssocID="{BEFC31F3-74DD-4713-AA39-DE1C7F95A58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66C4397-0728-8D4C-BFA5-2DBF9E0A00BC}" type="pres">
      <dgm:prSet presAssocID="{BEFC31F3-74DD-4713-AA39-DE1C7F95A582}" presName="negativeSpace" presStyleCnt="0"/>
      <dgm:spPr/>
    </dgm:pt>
    <dgm:pt modelId="{8EFEAE83-99C1-F043-8DF5-907E89078E53}" type="pres">
      <dgm:prSet presAssocID="{BEFC31F3-74DD-4713-AA39-DE1C7F95A582}" presName="childText" presStyleLbl="conFgAcc1" presStyleIdx="2" presStyleCnt="4">
        <dgm:presLayoutVars>
          <dgm:bulletEnabled val="1"/>
        </dgm:presLayoutVars>
      </dgm:prSet>
      <dgm:spPr/>
    </dgm:pt>
    <dgm:pt modelId="{130E97C3-F331-CE46-B982-E6F442ECD03F}" type="pres">
      <dgm:prSet presAssocID="{75008F84-3D48-4932-94C1-FD096FA51BEE}" presName="spaceBetweenRectangles" presStyleCnt="0"/>
      <dgm:spPr/>
    </dgm:pt>
    <dgm:pt modelId="{4FDC09F1-B2CA-8940-9556-DC960E096FB3}" type="pres">
      <dgm:prSet presAssocID="{8D901387-C1B1-4E3D-97B2-17BD401710DF}" presName="parentLin" presStyleCnt="0"/>
      <dgm:spPr/>
    </dgm:pt>
    <dgm:pt modelId="{6E63E5F1-3CAD-3C40-8198-BE8691A82168}" type="pres">
      <dgm:prSet presAssocID="{8D901387-C1B1-4E3D-97B2-17BD401710DF}" presName="parentLeftMargin" presStyleLbl="node1" presStyleIdx="2" presStyleCnt="4"/>
      <dgm:spPr/>
    </dgm:pt>
    <dgm:pt modelId="{9CB40DEB-2672-6641-BE84-46F612A63635}" type="pres">
      <dgm:prSet presAssocID="{8D901387-C1B1-4E3D-97B2-17BD401710DF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A1E482E-8626-9D49-8860-52632522EA51}" type="pres">
      <dgm:prSet presAssocID="{8D901387-C1B1-4E3D-97B2-17BD401710DF}" presName="negativeSpace" presStyleCnt="0"/>
      <dgm:spPr/>
    </dgm:pt>
    <dgm:pt modelId="{00AE5BD9-DA55-AD4C-A4AB-BAC3090CDEC4}" type="pres">
      <dgm:prSet presAssocID="{8D901387-C1B1-4E3D-97B2-17BD401710D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C01A906-378F-4090-9564-7637B8FE0FFF}" srcId="{EDDDC29C-9E1C-4BF3-9AB0-D0079098A15C}" destId="{8D901387-C1B1-4E3D-97B2-17BD401710DF}" srcOrd="3" destOrd="0" parTransId="{A6DE5CE3-3177-4F02-A978-2426A2B0DCDC}" sibTransId="{5B3CC980-26A2-4B0A-9929-2361BB5A0136}"/>
    <dgm:cxn modelId="{18FA5308-60D0-0946-B92B-76585EAC6EB4}" type="presOf" srcId="{6B0A42E4-C2BF-4EEE-B648-726EAF276B85}" destId="{5B2591B7-C28D-914A-B1BB-CCC1B4B87309}" srcOrd="0" destOrd="1" presId="urn:microsoft.com/office/officeart/2005/8/layout/list1"/>
    <dgm:cxn modelId="{F8F11717-84F2-4548-9545-E352D8C2A663}" type="presOf" srcId="{863C3493-1A88-44BF-8786-69DBD6E9542A}" destId="{8DDCC9D8-C35A-7B48-8667-C730445868AA}" srcOrd="1" destOrd="0" presId="urn:microsoft.com/office/officeart/2005/8/layout/list1"/>
    <dgm:cxn modelId="{EB4FD520-613F-4BF5-8DDF-38114368EB2C}" srcId="{8FB4D2D1-BE4C-49B0-A312-A8D0B437BBA7}" destId="{5245A5E5-8730-419B-8FE4-9FCED4AB0D6D}" srcOrd="0" destOrd="0" parTransId="{C52920D9-1ADF-4C47-9C96-8887D7AE1ABA}" sibTransId="{27FAC059-5BB1-4290-9A85-3C7DDB92BB8B}"/>
    <dgm:cxn modelId="{06277A2B-CEFC-44A3-B585-D3A698881A35}" srcId="{EDDDC29C-9E1C-4BF3-9AB0-D0079098A15C}" destId="{8FB4D2D1-BE4C-49B0-A312-A8D0B437BBA7}" srcOrd="0" destOrd="0" parTransId="{BE65160A-D0F6-445F-86AB-379B29260153}" sibTransId="{56D7E6A3-FB8A-453A-8D74-45DCD18C0D51}"/>
    <dgm:cxn modelId="{0F7EDD34-2548-524E-AD11-2552121E6788}" type="presOf" srcId="{8FB4D2D1-BE4C-49B0-A312-A8D0B437BBA7}" destId="{4695D768-9277-EB41-AE70-00F20C3967D0}" srcOrd="0" destOrd="0" presId="urn:microsoft.com/office/officeart/2005/8/layout/list1"/>
    <dgm:cxn modelId="{E345483B-7AA3-F940-B806-37798E226386}" type="presOf" srcId="{5335AB5E-BE66-4D28-A56A-572FEDD9225B}" destId="{5B2591B7-C28D-914A-B1BB-CCC1B4B87309}" srcOrd="0" destOrd="0" presId="urn:microsoft.com/office/officeart/2005/8/layout/list1"/>
    <dgm:cxn modelId="{2B7F023C-E043-4E42-AD35-3D1206E3F5B7}" type="presOf" srcId="{BEFC31F3-74DD-4713-AA39-DE1C7F95A582}" destId="{20E4985C-7C42-F042-8244-84F808E93F6E}" srcOrd="1" destOrd="0" presId="urn:microsoft.com/office/officeart/2005/8/layout/list1"/>
    <dgm:cxn modelId="{ACCF2F43-2042-2144-A3A7-1C5C69425BDE}" type="presOf" srcId="{BEFC31F3-74DD-4713-AA39-DE1C7F95A582}" destId="{454B7C2E-8734-A045-A984-CE20A76035B1}" srcOrd="0" destOrd="0" presId="urn:microsoft.com/office/officeart/2005/8/layout/list1"/>
    <dgm:cxn modelId="{FA3BA64B-F7AD-D949-9931-44C96DE46A28}" type="presOf" srcId="{1E7A9316-4365-423F-9E9E-A2277C6A7798}" destId="{8EFEAE83-99C1-F043-8DF5-907E89078E53}" srcOrd="0" destOrd="0" presId="urn:microsoft.com/office/officeart/2005/8/layout/list1"/>
    <dgm:cxn modelId="{7A3A8A54-18EE-48EE-8F55-8ED2896883BC}" srcId="{863C3493-1A88-44BF-8786-69DBD6E9542A}" destId="{6B0A42E4-C2BF-4EEE-B648-726EAF276B85}" srcOrd="1" destOrd="0" parTransId="{1C774D10-E1FD-454F-9B52-6008256FDE2A}" sibTransId="{DE14CA88-A958-4FD6-8563-21AFA7F69444}"/>
    <dgm:cxn modelId="{BE35575F-A230-4B36-83FC-BE9726919970}" srcId="{8FB4D2D1-BE4C-49B0-A312-A8D0B437BBA7}" destId="{C184960C-B9E4-47B7-BCF5-784A8B3181AD}" srcOrd="2" destOrd="0" parTransId="{63242AC6-0D26-4255-8B3F-157BEDA5A16A}" sibTransId="{494045C8-E7CA-4D20-8192-8EE9AF11201C}"/>
    <dgm:cxn modelId="{4B8C635F-C6DD-5948-9CD0-857DE0C32683}" type="presOf" srcId="{863C3493-1A88-44BF-8786-69DBD6E9542A}" destId="{FE7A2DE5-6C9B-A84B-8BDB-ACE5810FF7BD}" srcOrd="0" destOrd="0" presId="urn:microsoft.com/office/officeart/2005/8/layout/list1"/>
    <dgm:cxn modelId="{8CCC2164-1F81-4587-9E01-4435FA9EFD16}" srcId="{8D901387-C1B1-4E3D-97B2-17BD401710DF}" destId="{90718C8A-0747-4422-B184-22C3F15A40D9}" srcOrd="0" destOrd="0" parTransId="{6CD4694D-569E-426E-B998-2EB2BDA6EAF1}" sibTransId="{5CA1B700-F61C-40FA-BA54-64F7E71AA156}"/>
    <dgm:cxn modelId="{03D9026F-3AA1-4C46-9366-8A41CE7DCEC2}" srcId="{863C3493-1A88-44BF-8786-69DBD6E9542A}" destId="{5335AB5E-BE66-4D28-A56A-572FEDD9225B}" srcOrd="0" destOrd="0" parTransId="{BCA2A68D-8646-4E46-BDB0-FF9990706BFA}" sibTransId="{867D199A-89F1-4CD7-9056-FFB3CCC1926B}"/>
    <dgm:cxn modelId="{BE14826F-81B0-E142-B37B-5DA6DDFB9C4D}" type="presOf" srcId="{9B05A68A-4BB3-4FD8-9B7D-39FB006CE188}" destId="{D59A3649-97AD-2747-AA9F-345B0369E765}" srcOrd="0" destOrd="1" presId="urn:microsoft.com/office/officeart/2005/8/layout/list1"/>
    <dgm:cxn modelId="{4C543D7F-3E0F-F34A-853B-BD9CA1C9BDB2}" type="presOf" srcId="{5245A5E5-8730-419B-8FE4-9FCED4AB0D6D}" destId="{D59A3649-97AD-2747-AA9F-345B0369E765}" srcOrd="0" destOrd="0" presId="urn:microsoft.com/office/officeart/2005/8/layout/list1"/>
    <dgm:cxn modelId="{8F2E408B-DF74-D546-9479-FE9691992DDA}" type="presOf" srcId="{90718C8A-0747-4422-B184-22C3F15A40D9}" destId="{00AE5BD9-DA55-AD4C-A4AB-BAC3090CDEC4}" srcOrd="0" destOrd="0" presId="urn:microsoft.com/office/officeart/2005/8/layout/list1"/>
    <dgm:cxn modelId="{33EF958C-521B-6440-98B0-0F288E0700D9}" type="presOf" srcId="{EDDDC29C-9E1C-4BF3-9AB0-D0079098A15C}" destId="{CC7C399A-00AB-4947-8C5B-66E51B90116F}" srcOrd="0" destOrd="0" presId="urn:microsoft.com/office/officeart/2005/8/layout/list1"/>
    <dgm:cxn modelId="{BD3E4992-0BE4-594C-8915-B411C0C32152}" type="presOf" srcId="{34F02939-E6F8-4A16-97D6-C02D12A61939}" destId="{00AE5BD9-DA55-AD4C-A4AB-BAC3090CDEC4}" srcOrd="0" destOrd="2" presId="urn:microsoft.com/office/officeart/2005/8/layout/list1"/>
    <dgm:cxn modelId="{9093E994-403B-6343-B886-D2699A35D481}" type="presOf" srcId="{8FB4D2D1-BE4C-49B0-A312-A8D0B437BBA7}" destId="{1662D3FE-EAC3-0B48-B7BA-C5E1C60B964A}" srcOrd="1" destOrd="0" presId="urn:microsoft.com/office/officeart/2005/8/layout/list1"/>
    <dgm:cxn modelId="{95997595-AEE7-4C0F-92B2-F6961EBD6677}" srcId="{EDDDC29C-9E1C-4BF3-9AB0-D0079098A15C}" destId="{863C3493-1A88-44BF-8786-69DBD6E9542A}" srcOrd="1" destOrd="0" parTransId="{5A72BE57-11C6-4993-B5E4-D63BB48C242D}" sibTransId="{25BB266B-5C20-426A-81AB-FA293C018758}"/>
    <dgm:cxn modelId="{4D1F449F-C231-4E52-A28E-B8545594DEBA}" srcId="{8D901387-C1B1-4E3D-97B2-17BD401710DF}" destId="{7F7D893F-709A-4787-9B05-091D3276829A}" srcOrd="1" destOrd="0" parTransId="{62A4445A-FC76-44E7-966B-D11C1FAA36E7}" sibTransId="{AAC25D56-327D-4C8C-824B-0E1C7D406653}"/>
    <dgm:cxn modelId="{B831659F-93FD-4FA0-A7E7-0699F0A6B26F}" srcId="{BEFC31F3-74DD-4713-AA39-DE1C7F95A582}" destId="{1E7A9316-4365-423F-9E9E-A2277C6A7798}" srcOrd="0" destOrd="0" parTransId="{DB2FF250-F345-4BEB-9F78-FD9D0DEA4CAB}" sibTransId="{AF11BFDD-2322-4EF0-9B2A-121604E229B9}"/>
    <dgm:cxn modelId="{0B532FAE-6172-1D42-A2B4-29992B845072}" type="presOf" srcId="{8D901387-C1B1-4E3D-97B2-17BD401710DF}" destId="{9CB40DEB-2672-6641-BE84-46F612A63635}" srcOrd="1" destOrd="0" presId="urn:microsoft.com/office/officeart/2005/8/layout/list1"/>
    <dgm:cxn modelId="{3706ECBF-B22C-7A43-A91D-F6FEB73283C8}" type="presOf" srcId="{8D901387-C1B1-4E3D-97B2-17BD401710DF}" destId="{6E63E5F1-3CAD-3C40-8198-BE8691A82168}" srcOrd="0" destOrd="0" presId="urn:microsoft.com/office/officeart/2005/8/layout/list1"/>
    <dgm:cxn modelId="{A9B462E0-1084-4BCA-BC13-16F8EAF44BD5}" srcId="{8FB4D2D1-BE4C-49B0-A312-A8D0B437BBA7}" destId="{9B05A68A-4BB3-4FD8-9B7D-39FB006CE188}" srcOrd="1" destOrd="0" parTransId="{84D07735-CE30-46A8-B1D1-747EC6276C24}" sibTransId="{AB157A81-D671-4A14-A34B-A136CB3C197F}"/>
    <dgm:cxn modelId="{20A029F0-D0BB-9341-B86D-C6D6E7C4A909}" type="presOf" srcId="{7F7D893F-709A-4787-9B05-091D3276829A}" destId="{00AE5BD9-DA55-AD4C-A4AB-BAC3090CDEC4}" srcOrd="0" destOrd="1" presId="urn:microsoft.com/office/officeart/2005/8/layout/list1"/>
    <dgm:cxn modelId="{2AE22DF5-4DDF-4CF8-A503-69C813245C39}" srcId="{EDDDC29C-9E1C-4BF3-9AB0-D0079098A15C}" destId="{BEFC31F3-74DD-4713-AA39-DE1C7F95A582}" srcOrd="2" destOrd="0" parTransId="{69DB1665-E250-4CE7-9E8B-7536B9160D64}" sibTransId="{75008F84-3D48-4932-94C1-FD096FA51BEE}"/>
    <dgm:cxn modelId="{60605EF6-6EE1-46BA-A00A-C67919008FB1}" srcId="{8D901387-C1B1-4E3D-97B2-17BD401710DF}" destId="{34F02939-E6F8-4A16-97D6-C02D12A61939}" srcOrd="2" destOrd="0" parTransId="{7FE285A0-E99E-4B9A-8DA3-5F1500CBF2C8}" sibTransId="{76D7DB3A-55C9-4616-89FB-03D7FB68C20F}"/>
    <dgm:cxn modelId="{4ED565F7-BAB3-1F47-BCED-327998B0B17A}" type="presOf" srcId="{C184960C-B9E4-47B7-BCF5-784A8B3181AD}" destId="{D59A3649-97AD-2747-AA9F-345B0369E765}" srcOrd="0" destOrd="2" presId="urn:microsoft.com/office/officeart/2005/8/layout/list1"/>
    <dgm:cxn modelId="{45842F4D-33D0-DC40-B6FB-2253DF6BDE02}" type="presParOf" srcId="{CC7C399A-00AB-4947-8C5B-66E51B90116F}" destId="{D7FCAA78-1D81-0E4A-966B-4B41FCE3C067}" srcOrd="0" destOrd="0" presId="urn:microsoft.com/office/officeart/2005/8/layout/list1"/>
    <dgm:cxn modelId="{95875551-E4C0-D147-838B-3F1923BF24E7}" type="presParOf" srcId="{D7FCAA78-1D81-0E4A-966B-4B41FCE3C067}" destId="{4695D768-9277-EB41-AE70-00F20C3967D0}" srcOrd="0" destOrd="0" presId="urn:microsoft.com/office/officeart/2005/8/layout/list1"/>
    <dgm:cxn modelId="{D2B964AE-3587-FA4E-B840-1CE12268B115}" type="presParOf" srcId="{D7FCAA78-1D81-0E4A-966B-4B41FCE3C067}" destId="{1662D3FE-EAC3-0B48-B7BA-C5E1C60B964A}" srcOrd="1" destOrd="0" presId="urn:microsoft.com/office/officeart/2005/8/layout/list1"/>
    <dgm:cxn modelId="{2FE7ADE3-E25D-CF4B-9F97-15B4581D96D1}" type="presParOf" srcId="{CC7C399A-00AB-4947-8C5B-66E51B90116F}" destId="{9385B25F-B823-7448-80DB-BDE49767E31B}" srcOrd="1" destOrd="0" presId="urn:microsoft.com/office/officeart/2005/8/layout/list1"/>
    <dgm:cxn modelId="{7938581D-DC2A-9341-A667-36E11D36E3C2}" type="presParOf" srcId="{CC7C399A-00AB-4947-8C5B-66E51B90116F}" destId="{D59A3649-97AD-2747-AA9F-345B0369E765}" srcOrd="2" destOrd="0" presId="urn:microsoft.com/office/officeart/2005/8/layout/list1"/>
    <dgm:cxn modelId="{EA3C848C-D082-2B43-B11F-81B45FE6EDC7}" type="presParOf" srcId="{CC7C399A-00AB-4947-8C5B-66E51B90116F}" destId="{62106143-E079-9441-92D8-F4B72591C370}" srcOrd="3" destOrd="0" presId="urn:microsoft.com/office/officeart/2005/8/layout/list1"/>
    <dgm:cxn modelId="{02F11DA7-A9C8-CB4A-8BD3-AF44EB21B82E}" type="presParOf" srcId="{CC7C399A-00AB-4947-8C5B-66E51B90116F}" destId="{CF8D1A9F-F6A8-024A-B050-A2A0FB8C11F3}" srcOrd="4" destOrd="0" presId="urn:microsoft.com/office/officeart/2005/8/layout/list1"/>
    <dgm:cxn modelId="{8972EDB7-2FA8-8243-815E-010C6E8EE70F}" type="presParOf" srcId="{CF8D1A9F-F6A8-024A-B050-A2A0FB8C11F3}" destId="{FE7A2DE5-6C9B-A84B-8BDB-ACE5810FF7BD}" srcOrd="0" destOrd="0" presId="urn:microsoft.com/office/officeart/2005/8/layout/list1"/>
    <dgm:cxn modelId="{0E049767-D23A-C547-8374-A676C7323155}" type="presParOf" srcId="{CF8D1A9F-F6A8-024A-B050-A2A0FB8C11F3}" destId="{8DDCC9D8-C35A-7B48-8667-C730445868AA}" srcOrd="1" destOrd="0" presId="urn:microsoft.com/office/officeart/2005/8/layout/list1"/>
    <dgm:cxn modelId="{4F6A5523-65A0-A74C-B982-F4FB37201EBC}" type="presParOf" srcId="{CC7C399A-00AB-4947-8C5B-66E51B90116F}" destId="{FC9FE01F-547C-CD46-BC2B-5BF7B7146E40}" srcOrd="5" destOrd="0" presId="urn:microsoft.com/office/officeart/2005/8/layout/list1"/>
    <dgm:cxn modelId="{14226FC7-A037-DF43-A116-6E7444EF9357}" type="presParOf" srcId="{CC7C399A-00AB-4947-8C5B-66E51B90116F}" destId="{5B2591B7-C28D-914A-B1BB-CCC1B4B87309}" srcOrd="6" destOrd="0" presId="urn:microsoft.com/office/officeart/2005/8/layout/list1"/>
    <dgm:cxn modelId="{CAFCF35C-DA7B-8C4F-8D99-894DAB8F9F98}" type="presParOf" srcId="{CC7C399A-00AB-4947-8C5B-66E51B90116F}" destId="{40B6FE8B-9551-9E44-B3CA-5FD83EFACC22}" srcOrd="7" destOrd="0" presId="urn:microsoft.com/office/officeart/2005/8/layout/list1"/>
    <dgm:cxn modelId="{10866407-CD66-4C44-9F83-8498DB293C82}" type="presParOf" srcId="{CC7C399A-00AB-4947-8C5B-66E51B90116F}" destId="{AD47ACC6-EC68-8A4E-90A5-AD4BC864D09E}" srcOrd="8" destOrd="0" presId="urn:microsoft.com/office/officeart/2005/8/layout/list1"/>
    <dgm:cxn modelId="{3FBADFED-3B83-F84F-B3C9-4CD3508D0F79}" type="presParOf" srcId="{AD47ACC6-EC68-8A4E-90A5-AD4BC864D09E}" destId="{454B7C2E-8734-A045-A984-CE20A76035B1}" srcOrd="0" destOrd="0" presId="urn:microsoft.com/office/officeart/2005/8/layout/list1"/>
    <dgm:cxn modelId="{168898D7-CB5B-3441-9683-402984B02AF2}" type="presParOf" srcId="{AD47ACC6-EC68-8A4E-90A5-AD4BC864D09E}" destId="{20E4985C-7C42-F042-8244-84F808E93F6E}" srcOrd="1" destOrd="0" presId="urn:microsoft.com/office/officeart/2005/8/layout/list1"/>
    <dgm:cxn modelId="{9957D57C-BE7E-484B-A8CF-401FF8CE4E72}" type="presParOf" srcId="{CC7C399A-00AB-4947-8C5B-66E51B90116F}" destId="{A66C4397-0728-8D4C-BFA5-2DBF9E0A00BC}" srcOrd="9" destOrd="0" presId="urn:microsoft.com/office/officeart/2005/8/layout/list1"/>
    <dgm:cxn modelId="{203E73ED-CEC6-914A-9897-AB8934FA1165}" type="presParOf" srcId="{CC7C399A-00AB-4947-8C5B-66E51B90116F}" destId="{8EFEAE83-99C1-F043-8DF5-907E89078E53}" srcOrd="10" destOrd="0" presId="urn:microsoft.com/office/officeart/2005/8/layout/list1"/>
    <dgm:cxn modelId="{2024706E-A847-B64D-A6AB-CD36282D41BB}" type="presParOf" srcId="{CC7C399A-00AB-4947-8C5B-66E51B90116F}" destId="{130E97C3-F331-CE46-B982-E6F442ECD03F}" srcOrd="11" destOrd="0" presId="urn:microsoft.com/office/officeart/2005/8/layout/list1"/>
    <dgm:cxn modelId="{8BE757DE-E5B2-D646-9007-17DD74A6D7DF}" type="presParOf" srcId="{CC7C399A-00AB-4947-8C5B-66E51B90116F}" destId="{4FDC09F1-B2CA-8940-9556-DC960E096FB3}" srcOrd="12" destOrd="0" presId="urn:microsoft.com/office/officeart/2005/8/layout/list1"/>
    <dgm:cxn modelId="{2E7FF282-6915-E747-84BC-CBEA4F1E4F0F}" type="presParOf" srcId="{4FDC09F1-B2CA-8940-9556-DC960E096FB3}" destId="{6E63E5F1-3CAD-3C40-8198-BE8691A82168}" srcOrd="0" destOrd="0" presId="urn:microsoft.com/office/officeart/2005/8/layout/list1"/>
    <dgm:cxn modelId="{DF55AA91-6C9B-674B-97D3-2A9A1A2E8290}" type="presParOf" srcId="{4FDC09F1-B2CA-8940-9556-DC960E096FB3}" destId="{9CB40DEB-2672-6641-BE84-46F612A63635}" srcOrd="1" destOrd="0" presId="urn:microsoft.com/office/officeart/2005/8/layout/list1"/>
    <dgm:cxn modelId="{69774E55-51DF-284E-9099-23171D94C0CD}" type="presParOf" srcId="{CC7C399A-00AB-4947-8C5B-66E51B90116F}" destId="{5A1E482E-8626-9D49-8860-52632522EA51}" srcOrd="13" destOrd="0" presId="urn:microsoft.com/office/officeart/2005/8/layout/list1"/>
    <dgm:cxn modelId="{F72C78F1-4E06-A841-9F3C-65E16D1B8D1B}" type="presParOf" srcId="{CC7C399A-00AB-4947-8C5B-66E51B90116F}" destId="{00AE5BD9-DA55-AD4C-A4AB-BAC3090CDEC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302CB1-275B-4ADB-9B75-2BF3C5B6D643}" type="doc">
      <dgm:prSet loTypeId="urn:microsoft.com/office/officeart/2008/layout/LinedList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A1721CBE-9BA0-4DE1-B338-84E10B463ED1}">
      <dgm:prSet/>
      <dgm:spPr/>
      <dgm:t>
        <a:bodyPr/>
        <a:lstStyle/>
        <a:p>
          <a:r>
            <a:rPr lang="es-ES"/>
            <a:t>Un mismo niño puede pasar de </a:t>
          </a:r>
          <a:r>
            <a:rPr lang="es-ES" b="1"/>
            <a:t>déficits severos</a:t>
          </a:r>
          <a:r>
            <a:rPr lang="es-ES"/>
            <a:t> en fases agudas a </a:t>
          </a:r>
          <a:r>
            <a:rPr lang="es-ES" b="1"/>
            <a:t>ganancia acelerada de peso</a:t>
          </a:r>
          <a:r>
            <a:rPr lang="es-ES"/>
            <a:t> cuando mejora, especialmente si su masa magra es insuficiente.</a:t>
          </a:r>
          <a:endParaRPr lang="en-US"/>
        </a:p>
      </dgm:t>
    </dgm:pt>
    <dgm:pt modelId="{3496F077-466D-4081-B85F-6E0ABB517A52}" type="parTrans" cxnId="{4F84CC84-9A7F-4CBE-94B1-8B9A1CFC59CC}">
      <dgm:prSet/>
      <dgm:spPr/>
      <dgm:t>
        <a:bodyPr/>
        <a:lstStyle/>
        <a:p>
          <a:endParaRPr lang="en-US"/>
        </a:p>
      </dgm:t>
    </dgm:pt>
    <dgm:pt modelId="{6A6040D4-20C3-456F-9D66-CAB51D14146F}" type="sibTrans" cxnId="{4F84CC84-9A7F-4CBE-94B1-8B9A1CFC59CC}">
      <dgm:prSet/>
      <dgm:spPr/>
      <dgm:t>
        <a:bodyPr/>
        <a:lstStyle/>
        <a:p>
          <a:endParaRPr lang="en-US"/>
        </a:p>
      </dgm:t>
    </dgm:pt>
    <dgm:pt modelId="{181771F2-40F2-475B-9C3E-87DC33EC955B}">
      <dgm:prSet/>
      <dgm:spPr/>
      <dgm:t>
        <a:bodyPr/>
        <a:lstStyle/>
        <a:p>
          <a:r>
            <a:rPr lang="es-ES"/>
            <a:t>La pérdida de masa magra reduce el gasto energético → favorece el rebote de peso graso.</a:t>
          </a:r>
          <a:endParaRPr lang="en-US"/>
        </a:p>
      </dgm:t>
    </dgm:pt>
    <dgm:pt modelId="{15023F0F-3889-4325-9C81-06125433A468}" type="parTrans" cxnId="{8192F062-B236-4B78-9FEF-C4C345C47D96}">
      <dgm:prSet/>
      <dgm:spPr/>
      <dgm:t>
        <a:bodyPr/>
        <a:lstStyle/>
        <a:p>
          <a:endParaRPr lang="en-US"/>
        </a:p>
      </dgm:t>
    </dgm:pt>
    <dgm:pt modelId="{C9EF1D7E-7DBD-4EBC-892F-8EA4429CBF93}" type="sibTrans" cxnId="{8192F062-B236-4B78-9FEF-C4C345C47D96}">
      <dgm:prSet/>
      <dgm:spPr/>
      <dgm:t>
        <a:bodyPr/>
        <a:lstStyle/>
        <a:p>
          <a:endParaRPr lang="en-US"/>
        </a:p>
      </dgm:t>
    </dgm:pt>
    <dgm:pt modelId="{1F102B68-C117-4457-A3F1-8B244194F831}">
      <dgm:prSet/>
      <dgm:spPr/>
      <dgm:t>
        <a:bodyPr/>
        <a:lstStyle/>
        <a:p>
          <a:r>
            <a:rPr lang="es-ES"/>
            <a:t>Este ciclo explica por qué muchos pacientes con enfermedades crónicas presentan </a:t>
          </a:r>
          <a:r>
            <a:rPr lang="es-ES" b="1"/>
            <a:t>obesidad sarcopénica.</a:t>
          </a:r>
          <a:endParaRPr lang="en-US"/>
        </a:p>
      </dgm:t>
    </dgm:pt>
    <dgm:pt modelId="{4C293F1A-8E27-4283-9FE3-6A144FEB8974}" type="parTrans" cxnId="{D208E561-F520-460D-9E93-F3D7376D03DB}">
      <dgm:prSet/>
      <dgm:spPr/>
      <dgm:t>
        <a:bodyPr/>
        <a:lstStyle/>
        <a:p>
          <a:endParaRPr lang="en-US"/>
        </a:p>
      </dgm:t>
    </dgm:pt>
    <dgm:pt modelId="{E4E71F67-358A-48EB-90F6-81F1FCEFCF2A}" type="sibTrans" cxnId="{D208E561-F520-460D-9E93-F3D7376D03DB}">
      <dgm:prSet/>
      <dgm:spPr/>
      <dgm:t>
        <a:bodyPr/>
        <a:lstStyle/>
        <a:p>
          <a:endParaRPr lang="en-US"/>
        </a:p>
      </dgm:t>
    </dgm:pt>
    <dgm:pt modelId="{F527D785-CE9E-5541-A6ED-2943834E61BD}" type="pres">
      <dgm:prSet presAssocID="{22302CB1-275B-4ADB-9B75-2BF3C5B6D643}" presName="vert0" presStyleCnt="0">
        <dgm:presLayoutVars>
          <dgm:dir/>
          <dgm:animOne val="branch"/>
          <dgm:animLvl val="lvl"/>
        </dgm:presLayoutVars>
      </dgm:prSet>
      <dgm:spPr/>
    </dgm:pt>
    <dgm:pt modelId="{F7227E22-5E39-8E4A-9DC3-5FB002CF5FFB}" type="pres">
      <dgm:prSet presAssocID="{A1721CBE-9BA0-4DE1-B338-84E10B463ED1}" presName="thickLine" presStyleLbl="alignNode1" presStyleIdx="0" presStyleCnt="3"/>
      <dgm:spPr/>
    </dgm:pt>
    <dgm:pt modelId="{507505E6-3FE8-4B47-8958-0BF220695887}" type="pres">
      <dgm:prSet presAssocID="{A1721CBE-9BA0-4DE1-B338-84E10B463ED1}" presName="horz1" presStyleCnt="0"/>
      <dgm:spPr/>
    </dgm:pt>
    <dgm:pt modelId="{4F70AE61-52E6-6F49-B439-BA22FE9FF380}" type="pres">
      <dgm:prSet presAssocID="{A1721CBE-9BA0-4DE1-B338-84E10B463ED1}" presName="tx1" presStyleLbl="revTx" presStyleIdx="0" presStyleCnt="3"/>
      <dgm:spPr/>
    </dgm:pt>
    <dgm:pt modelId="{A6C90CEA-ABFE-A74C-8D09-10227FDDD31A}" type="pres">
      <dgm:prSet presAssocID="{A1721CBE-9BA0-4DE1-B338-84E10B463ED1}" presName="vert1" presStyleCnt="0"/>
      <dgm:spPr/>
    </dgm:pt>
    <dgm:pt modelId="{0DAD5448-3564-4944-9D0E-A2CC1407B6A3}" type="pres">
      <dgm:prSet presAssocID="{181771F2-40F2-475B-9C3E-87DC33EC955B}" presName="thickLine" presStyleLbl="alignNode1" presStyleIdx="1" presStyleCnt="3"/>
      <dgm:spPr/>
    </dgm:pt>
    <dgm:pt modelId="{664B100D-9B55-7247-A447-302830C07EFF}" type="pres">
      <dgm:prSet presAssocID="{181771F2-40F2-475B-9C3E-87DC33EC955B}" presName="horz1" presStyleCnt="0"/>
      <dgm:spPr/>
    </dgm:pt>
    <dgm:pt modelId="{E4B08A93-4F76-8E49-B703-2CF6DC76DE5C}" type="pres">
      <dgm:prSet presAssocID="{181771F2-40F2-475B-9C3E-87DC33EC955B}" presName="tx1" presStyleLbl="revTx" presStyleIdx="1" presStyleCnt="3"/>
      <dgm:spPr/>
    </dgm:pt>
    <dgm:pt modelId="{FFD675A6-E7E8-4E46-A7FB-3B1DEA4B2FAB}" type="pres">
      <dgm:prSet presAssocID="{181771F2-40F2-475B-9C3E-87DC33EC955B}" presName="vert1" presStyleCnt="0"/>
      <dgm:spPr/>
    </dgm:pt>
    <dgm:pt modelId="{489F637A-F178-D448-9220-8337613AB833}" type="pres">
      <dgm:prSet presAssocID="{1F102B68-C117-4457-A3F1-8B244194F831}" presName="thickLine" presStyleLbl="alignNode1" presStyleIdx="2" presStyleCnt="3"/>
      <dgm:spPr/>
    </dgm:pt>
    <dgm:pt modelId="{017443AB-4191-4F47-B66F-81B8FC11469F}" type="pres">
      <dgm:prSet presAssocID="{1F102B68-C117-4457-A3F1-8B244194F831}" presName="horz1" presStyleCnt="0"/>
      <dgm:spPr/>
    </dgm:pt>
    <dgm:pt modelId="{056C1812-987B-364B-BC09-B2967AB57E6D}" type="pres">
      <dgm:prSet presAssocID="{1F102B68-C117-4457-A3F1-8B244194F831}" presName="tx1" presStyleLbl="revTx" presStyleIdx="2" presStyleCnt="3"/>
      <dgm:spPr/>
    </dgm:pt>
    <dgm:pt modelId="{C17462B9-C7ED-0B43-B062-18469DB05A29}" type="pres">
      <dgm:prSet presAssocID="{1F102B68-C117-4457-A3F1-8B244194F831}" presName="vert1" presStyleCnt="0"/>
      <dgm:spPr/>
    </dgm:pt>
  </dgm:ptLst>
  <dgm:cxnLst>
    <dgm:cxn modelId="{22D26257-55DE-DB40-9CA6-B23A2983A753}" type="presOf" srcId="{A1721CBE-9BA0-4DE1-B338-84E10B463ED1}" destId="{4F70AE61-52E6-6F49-B439-BA22FE9FF380}" srcOrd="0" destOrd="0" presId="urn:microsoft.com/office/officeart/2008/layout/LinedList"/>
    <dgm:cxn modelId="{D208E561-F520-460D-9E93-F3D7376D03DB}" srcId="{22302CB1-275B-4ADB-9B75-2BF3C5B6D643}" destId="{1F102B68-C117-4457-A3F1-8B244194F831}" srcOrd="2" destOrd="0" parTransId="{4C293F1A-8E27-4283-9FE3-6A144FEB8974}" sibTransId="{E4E71F67-358A-48EB-90F6-81F1FCEFCF2A}"/>
    <dgm:cxn modelId="{8192F062-B236-4B78-9FEF-C4C345C47D96}" srcId="{22302CB1-275B-4ADB-9B75-2BF3C5B6D643}" destId="{181771F2-40F2-475B-9C3E-87DC33EC955B}" srcOrd="1" destOrd="0" parTransId="{15023F0F-3889-4325-9C81-06125433A468}" sibTransId="{C9EF1D7E-7DBD-4EBC-892F-8EA4429CBF93}"/>
    <dgm:cxn modelId="{995A3B79-03A8-F145-97E9-67A2E189F22A}" type="presOf" srcId="{22302CB1-275B-4ADB-9B75-2BF3C5B6D643}" destId="{F527D785-CE9E-5541-A6ED-2943834E61BD}" srcOrd="0" destOrd="0" presId="urn:microsoft.com/office/officeart/2008/layout/LinedList"/>
    <dgm:cxn modelId="{59DBFF7C-05DA-444F-9274-A5FAFF595379}" type="presOf" srcId="{1F102B68-C117-4457-A3F1-8B244194F831}" destId="{056C1812-987B-364B-BC09-B2967AB57E6D}" srcOrd="0" destOrd="0" presId="urn:microsoft.com/office/officeart/2008/layout/LinedList"/>
    <dgm:cxn modelId="{4F84CC84-9A7F-4CBE-94B1-8B9A1CFC59CC}" srcId="{22302CB1-275B-4ADB-9B75-2BF3C5B6D643}" destId="{A1721CBE-9BA0-4DE1-B338-84E10B463ED1}" srcOrd="0" destOrd="0" parTransId="{3496F077-466D-4081-B85F-6E0ABB517A52}" sibTransId="{6A6040D4-20C3-456F-9D66-CAB51D14146F}"/>
    <dgm:cxn modelId="{8E3A2BC6-42CD-BA4D-B4A2-D98F3676C58C}" type="presOf" srcId="{181771F2-40F2-475B-9C3E-87DC33EC955B}" destId="{E4B08A93-4F76-8E49-B703-2CF6DC76DE5C}" srcOrd="0" destOrd="0" presId="urn:microsoft.com/office/officeart/2008/layout/LinedList"/>
    <dgm:cxn modelId="{1EFC8D85-BAB5-3246-AB3D-2F508D60EBA5}" type="presParOf" srcId="{F527D785-CE9E-5541-A6ED-2943834E61BD}" destId="{F7227E22-5E39-8E4A-9DC3-5FB002CF5FFB}" srcOrd="0" destOrd="0" presId="urn:microsoft.com/office/officeart/2008/layout/LinedList"/>
    <dgm:cxn modelId="{9EEDABF5-1C32-6B42-8640-D45FFC3628B0}" type="presParOf" srcId="{F527D785-CE9E-5541-A6ED-2943834E61BD}" destId="{507505E6-3FE8-4B47-8958-0BF220695887}" srcOrd="1" destOrd="0" presId="urn:microsoft.com/office/officeart/2008/layout/LinedList"/>
    <dgm:cxn modelId="{B12DEAF6-25F3-C144-BBF6-693F7B6BFB98}" type="presParOf" srcId="{507505E6-3FE8-4B47-8958-0BF220695887}" destId="{4F70AE61-52E6-6F49-B439-BA22FE9FF380}" srcOrd="0" destOrd="0" presId="urn:microsoft.com/office/officeart/2008/layout/LinedList"/>
    <dgm:cxn modelId="{688E80B5-AD10-154C-BE92-0E95917C7AB4}" type="presParOf" srcId="{507505E6-3FE8-4B47-8958-0BF220695887}" destId="{A6C90CEA-ABFE-A74C-8D09-10227FDDD31A}" srcOrd="1" destOrd="0" presId="urn:microsoft.com/office/officeart/2008/layout/LinedList"/>
    <dgm:cxn modelId="{F7EFF716-6B6F-F049-BF48-B782688156B1}" type="presParOf" srcId="{F527D785-CE9E-5541-A6ED-2943834E61BD}" destId="{0DAD5448-3564-4944-9D0E-A2CC1407B6A3}" srcOrd="2" destOrd="0" presId="urn:microsoft.com/office/officeart/2008/layout/LinedList"/>
    <dgm:cxn modelId="{618F910B-8EF1-484C-AFB7-D259F3C7687D}" type="presParOf" srcId="{F527D785-CE9E-5541-A6ED-2943834E61BD}" destId="{664B100D-9B55-7247-A447-302830C07EFF}" srcOrd="3" destOrd="0" presId="urn:microsoft.com/office/officeart/2008/layout/LinedList"/>
    <dgm:cxn modelId="{97866758-9CA3-7B43-A4CA-8DDBA4852DE1}" type="presParOf" srcId="{664B100D-9B55-7247-A447-302830C07EFF}" destId="{E4B08A93-4F76-8E49-B703-2CF6DC76DE5C}" srcOrd="0" destOrd="0" presId="urn:microsoft.com/office/officeart/2008/layout/LinedList"/>
    <dgm:cxn modelId="{791F858A-3122-D745-ABA6-A536058AAA83}" type="presParOf" srcId="{664B100D-9B55-7247-A447-302830C07EFF}" destId="{FFD675A6-E7E8-4E46-A7FB-3B1DEA4B2FAB}" srcOrd="1" destOrd="0" presId="urn:microsoft.com/office/officeart/2008/layout/LinedList"/>
    <dgm:cxn modelId="{F6BC789A-A1F7-054B-ADB4-DC0892607580}" type="presParOf" srcId="{F527D785-CE9E-5541-A6ED-2943834E61BD}" destId="{489F637A-F178-D448-9220-8337613AB833}" srcOrd="4" destOrd="0" presId="urn:microsoft.com/office/officeart/2008/layout/LinedList"/>
    <dgm:cxn modelId="{518F00E5-6D6B-4C46-A274-378BE73D7472}" type="presParOf" srcId="{F527D785-CE9E-5541-A6ED-2943834E61BD}" destId="{017443AB-4191-4F47-B66F-81B8FC11469F}" srcOrd="5" destOrd="0" presId="urn:microsoft.com/office/officeart/2008/layout/LinedList"/>
    <dgm:cxn modelId="{D21455F9-A856-844B-B2D8-EEED59647035}" type="presParOf" srcId="{017443AB-4191-4F47-B66F-81B8FC11469F}" destId="{056C1812-987B-364B-BC09-B2967AB57E6D}" srcOrd="0" destOrd="0" presId="urn:microsoft.com/office/officeart/2008/layout/LinedList"/>
    <dgm:cxn modelId="{1DE09FED-F881-964A-9CA2-B768A5C53ECD}" type="presParOf" srcId="{017443AB-4191-4F47-B66F-81B8FC11469F}" destId="{C17462B9-C7ED-0B43-B062-18469DB05A2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1ABE6-046E-6543-AA25-27770B092DC0}">
      <dsp:nvSpPr>
        <dsp:cNvPr id="0" name=""/>
        <dsp:cNvSpPr/>
      </dsp:nvSpPr>
      <dsp:spPr>
        <a:xfrm>
          <a:off x="0" y="678200"/>
          <a:ext cx="6666833" cy="131975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Comprender los fundamentos fisiopatológicos que modifican los requerimientos nutricionales en enfermedades crónicas pediátricas.</a:t>
          </a:r>
          <a:endParaRPr lang="en-US" sz="2400" kern="1200"/>
        </a:p>
      </dsp:txBody>
      <dsp:txXfrm>
        <a:off x="64425" y="742625"/>
        <a:ext cx="6537983" cy="1190909"/>
      </dsp:txXfrm>
    </dsp:sp>
    <dsp:sp modelId="{3FD32203-B6A7-E845-8A15-01388A188B0E}">
      <dsp:nvSpPr>
        <dsp:cNvPr id="0" name=""/>
        <dsp:cNvSpPr/>
      </dsp:nvSpPr>
      <dsp:spPr>
        <a:xfrm>
          <a:off x="0" y="2067080"/>
          <a:ext cx="6666833" cy="1319759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Analizar cómo la progresión clínica (fase estable, agudización, rehabilitación) condiciona decisiones terapéuticas.</a:t>
          </a:r>
          <a:endParaRPr lang="en-US" sz="2400" kern="1200"/>
        </a:p>
      </dsp:txBody>
      <dsp:txXfrm>
        <a:off x="64425" y="2131505"/>
        <a:ext cx="6537983" cy="1190909"/>
      </dsp:txXfrm>
    </dsp:sp>
    <dsp:sp modelId="{936797C9-5A9B-CA4C-A2C0-173996F40180}">
      <dsp:nvSpPr>
        <dsp:cNvPr id="0" name=""/>
        <dsp:cNvSpPr/>
      </dsp:nvSpPr>
      <dsp:spPr>
        <a:xfrm>
          <a:off x="0" y="3455960"/>
          <a:ext cx="6666833" cy="1319759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Identificar intervenciones nutricionales basadas en evidencia para diabetes, cardiopatías y enfermedades respiratorias crónicas.</a:t>
          </a:r>
          <a:endParaRPr lang="en-US" sz="2400" kern="1200"/>
        </a:p>
      </dsp:txBody>
      <dsp:txXfrm>
        <a:off x="64425" y="3520385"/>
        <a:ext cx="6537983" cy="11909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83DE08-2798-9D49-9004-FBAD56A9DE07}">
      <dsp:nvSpPr>
        <dsp:cNvPr id="0" name=""/>
        <dsp:cNvSpPr/>
      </dsp:nvSpPr>
      <dsp:spPr>
        <a:xfrm>
          <a:off x="0" y="33439"/>
          <a:ext cx="6666833" cy="1277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/>
            <a:t>Impacto en crecimiento y desarrollo</a:t>
          </a:r>
          <a:endParaRPr lang="en-US" sz="3200" kern="1200"/>
        </a:p>
      </dsp:txBody>
      <dsp:txXfrm>
        <a:off x="62369" y="95808"/>
        <a:ext cx="6542095" cy="1152902"/>
      </dsp:txXfrm>
    </dsp:sp>
    <dsp:sp modelId="{F373D776-ED7E-7D4E-B757-11C4D3D9CF7E}">
      <dsp:nvSpPr>
        <dsp:cNvPr id="0" name=""/>
        <dsp:cNvSpPr/>
      </dsp:nvSpPr>
      <dsp:spPr>
        <a:xfrm>
          <a:off x="0" y="1403239"/>
          <a:ext cx="6666833" cy="1277640"/>
        </a:xfrm>
        <a:prstGeom prst="round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/>
            <a:t>Modificación del gasto energético</a:t>
          </a:r>
          <a:endParaRPr lang="en-US" sz="3200" kern="1200"/>
        </a:p>
      </dsp:txBody>
      <dsp:txXfrm>
        <a:off x="62369" y="1465608"/>
        <a:ext cx="6542095" cy="1152902"/>
      </dsp:txXfrm>
    </dsp:sp>
    <dsp:sp modelId="{D96DCB73-69F9-314A-853E-C272B190B627}">
      <dsp:nvSpPr>
        <dsp:cNvPr id="0" name=""/>
        <dsp:cNvSpPr/>
      </dsp:nvSpPr>
      <dsp:spPr>
        <a:xfrm>
          <a:off x="0" y="2773040"/>
          <a:ext cx="6666833" cy="1277640"/>
        </a:xfrm>
        <a:prstGeom prst="round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/>
            <a:t>Riesgo de desnutrición o sobrepeso</a:t>
          </a:r>
          <a:endParaRPr lang="en-US" sz="3200" kern="1200"/>
        </a:p>
      </dsp:txBody>
      <dsp:txXfrm>
        <a:off x="62369" y="2835409"/>
        <a:ext cx="6542095" cy="1152902"/>
      </dsp:txXfrm>
    </dsp:sp>
    <dsp:sp modelId="{9ADAE3E7-EE7B-C54F-9114-A3D475E82CA3}">
      <dsp:nvSpPr>
        <dsp:cNvPr id="0" name=""/>
        <dsp:cNvSpPr/>
      </dsp:nvSpPr>
      <dsp:spPr>
        <a:xfrm>
          <a:off x="0" y="4142840"/>
          <a:ext cx="6666833" cy="127764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/>
            <a:t>Soporte esencial durante exacerbaciones</a:t>
          </a:r>
          <a:endParaRPr lang="en-US" sz="3200" kern="1200"/>
        </a:p>
      </dsp:txBody>
      <dsp:txXfrm>
        <a:off x="62369" y="4205209"/>
        <a:ext cx="6542095" cy="11529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ED602-CD68-43F6-A2EC-462A64E4D603}">
      <dsp:nvSpPr>
        <dsp:cNvPr id="0" name=""/>
        <dsp:cNvSpPr/>
      </dsp:nvSpPr>
      <dsp:spPr>
        <a:xfrm>
          <a:off x="765914" y="80662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6816B6-ED63-4CDD-83BD-529C62E0E076}">
      <dsp:nvSpPr>
        <dsp:cNvPr id="0" name=""/>
        <dsp:cNvSpPr/>
      </dsp:nvSpPr>
      <dsp:spPr>
        <a:xfrm>
          <a:off x="765914" y="1766016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2300" b="1" kern="1200"/>
            <a:t>Inflamación crónica de bajo grado</a:t>
          </a:r>
          <a:endParaRPr lang="en-US" sz="2300" kern="1200"/>
        </a:p>
      </dsp:txBody>
      <dsp:txXfrm>
        <a:off x="765914" y="1766016"/>
        <a:ext cx="4320000" cy="648000"/>
      </dsp:txXfrm>
    </dsp:sp>
    <dsp:sp modelId="{FF587CB1-2AF2-47AD-B19D-8EE99C4D0D19}">
      <dsp:nvSpPr>
        <dsp:cNvPr id="0" name=""/>
        <dsp:cNvSpPr/>
      </dsp:nvSpPr>
      <dsp:spPr>
        <a:xfrm>
          <a:off x="765914" y="2494645"/>
          <a:ext cx="4320000" cy="1617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700" kern="1200" dirty="0"/>
            <a:t>Aumenta </a:t>
          </a:r>
          <a:r>
            <a:rPr lang="es-ES" sz="1700" b="1" kern="1200" dirty="0"/>
            <a:t>catabolismo proteico</a:t>
          </a:r>
          <a:r>
            <a:rPr lang="es-ES" sz="1700" kern="1200" dirty="0"/>
            <a:t>, reduce masa magra.</a:t>
          </a:r>
          <a:endParaRPr lang="en-US" sz="1700" kern="1200" dirty="0"/>
        </a:p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700" kern="1200" dirty="0"/>
            <a:t>Disminuye la síntesis y acción de </a:t>
          </a:r>
          <a:r>
            <a:rPr lang="es-ES" sz="1700" b="1" kern="1200" dirty="0"/>
            <a:t>IGF-1</a:t>
          </a:r>
          <a:r>
            <a:rPr lang="es-ES" sz="1700" kern="1200" dirty="0"/>
            <a:t>, afectando crecimiento lineal.</a:t>
          </a:r>
          <a:endParaRPr lang="en-US" sz="1700" kern="1200" dirty="0"/>
        </a:p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700" kern="1200" dirty="0"/>
            <a:t>Genera anorexia mediada por IL-6, TNF-</a:t>
          </a:r>
          <a:r>
            <a:rPr lang="el-GR" sz="1700" kern="1200" dirty="0"/>
            <a:t>α </a:t>
          </a:r>
          <a:r>
            <a:rPr lang="es-ES" sz="1700" kern="1200" dirty="0"/>
            <a:t>y otras citocinas.</a:t>
          </a:r>
          <a:endParaRPr lang="en-US" sz="1700" kern="1200" dirty="0"/>
        </a:p>
      </dsp:txBody>
      <dsp:txXfrm>
        <a:off x="765914" y="2494645"/>
        <a:ext cx="4320000" cy="1617497"/>
      </dsp:txXfrm>
    </dsp:sp>
    <dsp:sp modelId="{D9B3162B-EF98-4241-9AC8-D87B8F98D9D4}">
      <dsp:nvSpPr>
        <dsp:cNvPr id="0" name=""/>
        <dsp:cNvSpPr/>
      </dsp:nvSpPr>
      <dsp:spPr>
        <a:xfrm>
          <a:off x="5841914" y="80662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1CFE8-B9E4-4E14-B44D-C2379AEEBEC6}">
      <dsp:nvSpPr>
        <dsp:cNvPr id="0" name=""/>
        <dsp:cNvSpPr/>
      </dsp:nvSpPr>
      <dsp:spPr>
        <a:xfrm>
          <a:off x="5841914" y="1766016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2300" b="1" kern="1200"/>
            <a:t>Consecuencia dual:</a:t>
          </a:r>
          <a:endParaRPr lang="en-US" sz="2300" kern="1200"/>
        </a:p>
      </dsp:txBody>
      <dsp:txXfrm>
        <a:off x="5841914" y="1766016"/>
        <a:ext cx="4320000" cy="648000"/>
      </dsp:txXfrm>
    </dsp:sp>
    <dsp:sp modelId="{BF7BFAA9-2B7E-4297-9860-CB8B40619495}">
      <dsp:nvSpPr>
        <dsp:cNvPr id="0" name=""/>
        <dsp:cNvSpPr/>
      </dsp:nvSpPr>
      <dsp:spPr>
        <a:xfrm>
          <a:off x="5841914" y="2494645"/>
          <a:ext cx="4320000" cy="1617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/>
            <a:t>Desnutrición:</a:t>
          </a:r>
          <a:r>
            <a:rPr lang="es-ES" sz="1700" kern="1200"/>
            <a:t> pérdida de masa muscular, retraso estatural.</a:t>
          </a:r>
          <a:endParaRPr lang="en-US" sz="1700" kern="1200"/>
        </a:p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/>
            <a:t>Obesidad funcional:</a:t>
          </a:r>
          <a:r>
            <a:rPr lang="es-ES" sz="1700" kern="1200" dirty="0"/>
            <a:t> masa grasa relativa elevada por reducción de masa magra.</a:t>
          </a:r>
          <a:endParaRPr lang="en-US" sz="1700" kern="1200" dirty="0"/>
        </a:p>
      </dsp:txBody>
      <dsp:txXfrm>
        <a:off x="5841914" y="2494645"/>
        <a:ext cx="4320000" cy="16174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69D95D-F2DE-4159-8E53-5EB315284EEB}">
      <dsp:nvSpPr>
        <dsp:cNvPr id="0" name=""/>
        <dsp:cNvSpPr/>
      </dsp:nvSpPr>
      <dsp:spPr>
        <a:xfrm>
          <a:off x="559800" y="68414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6376C4-DE2D-4B6E-A6B5-D23382092C00}">
      <dsp:nvSpPr>
        <dsp:cNvPr id="0" name=""/>
        <dsp:cNvSpPr/>
      </dsp:nvSpPr>
      <dsp:spPr>
        <a:xfrm>
          <a:off x="559800" y="1761638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77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3100" b="1" kern="1200"/>
            <a:t>Alteraciones del apetito</a:t>
          </a:r>
          <a:endParaRPr lang="en-US" sz="3100" kern="1200"/>
        </a:p>
      </dsp:txBody>
      <dsp:txXfrm>
        <a:off x="559800" y="1761638"/>
        <a:ext cx="4320000" cy="648000"/>
      </dsp:txXfrm>
    </dsp:sp>
    <dsp:sp modelId="{C3CFDDEB-3845-4547-B5C0-C72B9E33A5A2}">
      <dsp:nvSpPr>
        <dsp:cNvPr id="0" name=""/>
        <dsp:cNvSpPr/>
      </dsp:nvSpPr>
      <dsp:spPr>
        <a:xfrm>
          <a:off x="559800" y="2493928"/>
          <a:ext cx="4320000" cy="1788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/>
            <a:t>Causadas por:</a:t>
          </a:r>
          <a:r>
            <a:rPr lang="es-ES" sz="1700" kern="1200"/>
            <a:t> enfermedad, inflamación o medicamentos.</a:t>
          </a:r>
          <a:endParaRPr lang="en-US" sz="1700" kern="120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/>
            <a:t>Anorexia</a:t>
          </a:r>
          <a:r>
            <a:rPr lang="es-ES" sz="1700" kern="1200"/>
            <a:t>: infecciones crónicas, cáncer, insuficiencia renal.</a:t>
          </a:r>
          <a:endParaRPr lang="en-US" sz="1700" kern="120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/>
            <a:t>Hiperfagia</a:t>
          </a:r>
          <a:r>
            <a:rPr lang="es-ES" sz="1700" kern="1200"/>
            <a:t>: uso de corticoides, hipoglucemias recurrentes en diabetes.</a:t>
          </a:r>
          <a:endParaRPr lang="en-US" sz="1700" kern="1200"/>
        </a:p>
      </dsp:txBody>
      <dsp:txXfrm>
        <a:off x="559800" y="2493928"/>
        <a:ext cx="4320000" cy="1788994"/>
      </dsp:txXfrm>
    </dsp:sp>
    <dsp:sp modelId="{CB9D6B33-E7D8-476F-8214-3476347C931F}">
      <dsp:nvSpPr>
        <dsp:cNvPr id="0" name=""/>
        <dsp:cNvSpPr/>
      </dsp:nvSpPr>
      <dsp:spPr>
        <a:xfrm>
          <a:off x="5635800" y="68414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CF13A-4F2F-4D01-9CCD-16B572C93FA4}">
      <dsp:nvSpPr>
        <dsp:cNvPr id="0" name=""/>
        <dsp:cNvSpPr/>
      </dsp:nvSpPr>
      <dsp:spPr>
        <a:xfrm>
          <a:off x="5635800" y="1761638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77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3100" b="1" kern="1200"/>
            <a:t>Consecuencia dual:</a:t>
          </a:r>
          <a:endParaRPr lang="en-US" sz="3100" kern="1200"/>
        </a:p>
      </dsp:txBody>
      <dsp:txXfrm>
        <a:off x="5635800" y="1761638"/>
        <a:ext cx="4320000" cy="648000"/>
      </dsp:txXfrm>
    </dsp:sp>
    <dsp:sp modelId="{B7D78CD6-0600-4D5E-BE4D-7D3ADCBA4892}">
      <dsp:nvSpPr>
        <dsp:cNvPr id="0" name=""/>
        <dsp:cNvSpPr/>
      </dsp:nvSpPr>
      <dsp:spPr>
        <a:xfrm>
          <a:off x="5635800" y="2493928"/>
          <a:ext cx="4320000" cy="1788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Baja ingesta → desnutrición.</a:t>
          </a:r>
          <a:endParaRPr lang="en-US" sz="1700" kern="120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Hiperfagia y preferencia por carbohidratos → riesgo de obesidad.</a:t>
          </a:r>
          <a:endParaRPr lang="en-US" sz="1700" kern="1200"/>
        </a:p>
      </dsp:txBody>
      <dsp:txXfrm>
        <a:off x="5635800" y="2493928"/>
        <a:ext cx="4320000" cy="17889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3CADC-9F0F-1244-9EEE-499A177DD1C4}">
      <dsp:nvSpPr>
        <dsp:cNvPr id="0" name=""/>
        <dsp:cNvSpPr/>
      </dsp:nvSpPr>
      <dsp:spPr>
        <a:xfrm>
          <a:off x="0" y="1934285"/>
          <a:ext cx="6666833" cy="7575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270764" rIns="517420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b="1" kern="1200"/>
            <a:t>GEB aumentado</a:t>
          </a:r>
          <a:r>
            <a:rPr lang="es-ES" sz="1300" kern="1200"/>
            <a:t>: fibrosis quística, cardiopatías cianóticas, hipertiroidismo.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b="1" kern="1200"/>
            <a:t>GEB disminuido</a:t>
          </a:r>
          <a:r>
            <a:rPr lang="es-ES" sz="1300" kern="1200"/>
            <a:t>: enfermedades neuromusculares, inmovilidad prolongada.</a:t>
          </a:r>
          <a:endParaRPr lang="en-US" sz="1300" kern="1200"/>
        </a:p>
      </dsp:txBody>
      <dsp:txXfrm>
        <a:off x="0" y="1934285"/>
        <a:ext cx="6666833" cy="757574"/>
      </dsp:txXfrm>
    </dsp:sp>
    <dsp:sp modelId="{21758B89-16D1-C947-B824-7F4C760C4B57}">
      <dsp:nvSpPr>
        <dsp:cNvPr id="0" name=""/>
        <dsp:cNvSpPr/>
      </dsp:nvSpPr>
      <dsp:spPr>
        <a:xfrm>
          <a:off x="333341" y="1742405"/>
          <a:ext cx="4666783" cy="3837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/>
            <a:t>Aumento o disminución del gasto energético basal (GEB)</a:t>
          </a:r>
          <a:endParaRPr lang="en-US" sz="1300" kern="1200"/>
        </a:p>
      </dsp:txBody>
      <dsp:txXfrm>
        <a:off x="352075" y="1761139"/>
        <a:ext cx="4629315" cy="346292"/>
      </dsp:txXfrm>
    </dsp:sp>
    <dsp:sp modelId="{3F015CE9-A45D-6546-80D7-DA3EBF7BA7E7}">
      <dsp:nvSpPr>
        <dsp:cNvPr id="0" name=""/>
        <dsp:cNvSpPr/>
      </dsp:nvSpPr>
      <dsp:spPr>
        <a:xfrm>
          <a:off x="0" y="2953939"/>
          <a:ext cx="6666833" cy="7575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270764" rIns="517420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/>
            <a:t>GEB alto + ingesta baja → desnutrición.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/>
            <a:t>GEB bajo + ingesta mantenida → obesidad.</a:t>
          </a:r>
          <a:endParaRPr lang="en-US" sz="1300" kern="1200"/>
        </a:p>
      </dsp:txBody>
      <dsp:txXfrm>
        <a:off x="0" y="2953939"/>
        <a:ext cx="6666833" cy="757574"/>
      </dsp:txXfrm>
    </dsp:sp>
    <dsp:sp modelId="{43CB818E-36D4-214F-AA4D-5B424168EFF7}">
      <dsp:nvSpPr>
        <dsp:cNvPr id="0" name=""/>
        <dsp:cNvSpPr/>
      </dsp:nvSpPr>
      <dsp:spPr>
        <a:xfrm>
          <a:off x="333341" y="2762059"/>
          <a:ext cx="4666783" cy="38376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/>
            <a:t>Consecuencia dual:</a:t>
          </a:r>
          <a:endParaRPr lang="en-US" sz="1300" kern="1200"/>
        </a:p>
      </dsp:txBody>
      <dsp:txXfrm>
        <a:off x="352075" y="2780793"/>
        <a:ext cx="4629315" cy="3462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9D5FBD-D5CB-A144-B50D-FD3418F2DF01}">
      <dsp:nvSpPr>
        <dsp:cNvPr id="0" name=""/>
        <dsp:cNvSpPr/>
      </dsp:nvSpPr>
      <dsp:spPr>
        <a:xfrm>
          <a:off x="0" y="772160"/>
          <a:ext cx="6666833" cy="17009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99872" rIns="517420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/>
            <a:t>Frecuente por limitaciones funcionales, dolor, fatiga, hospitalizaciones o recomendaciones médicas.</a:t>
          </a:r>
          <a:endParaRPr lang="en-US" sz="2400" kern="1200"/>
        </a:p>
      </dsp:txBody>
      <dsp:txXfrm>
        <a:off x="0" y="772160"/>
        <a:ext cx="6666833" cy="1700999"/>
      </dsp:txXfrm>
    </dsp:sp>
    <dsp:sp modelId="{A7E1F045-360B-B341-88B3-03D3FB1611D6}">
      <dsp:nvSpPr>
        <dsp:cNvPr id="0" name=""/>
        <dsp:cNvSpPr/>
      </dsp:nvSpPr>
      <dsp:spPr>
        <a:xfrm>
          <a:off x="333341" y="417920"/>
          <a:ext cx="4666783" cy="7084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/>
            <a:t>Actividad física reducida</a:t>
          </a:r>
          <a:endParaRPr lang="en-US" sz="2400" kern="1200"/>
        </a:p>
      </dsp:txBody>
      <dsp:txXfrm>
        <a:off x="367926" y="452505"/>
        <a:ext cx="4597613" cy="639310"/>
      </dsp:txXfrm>
    </dsp:sp>
    <dsp:sp modelId="{0901ED70-B6E0-D648-A013-30BD72A9C4E7}">
      <dsp:nvSpPr>
        <dsp:cNvPr id="0" name=""/>
        <dsp:cNvSpPr/>
      </dsp:nvSpPr>
      <dsp:spPr>
        <a:xfrm>
          <a:off x="0" y="2957000"/>
          <a:ext cx="6666833" cy="20789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99872" rIns="517420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/>
            <a:t>Reducción de masa magra → menor gasto basal.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/>
            <a:t>Mayor probabilidad de almacenamiento de grasa con ingestas habituales.</a:t>
          </a:r>
          <a:endParaRPr lang="en-US" sz="2400" kern="1200"/>
        </a:p>
      </dsp:txBody>
      <dsp:txXfrm>
        <a:off x="0" y="2957000"/>
        <a:ext cx="6666833" cy="2078999"/>
      </dsp:txXfrm>
    </dsp:sp>
    <dsp:sp modelId="{C7B96F17-AE1E-4748-A0E7-8A17D5BA3AF3}">
      <dsp:nvSpPr>
        <dsp:cNvPr id="0" name=""/>
        <dsp:cNvSpPr/>
      </dsp:nvSpPr>
      <dsp:spPr>
        <a:xfrm>
          <a:off x="333341" y="2602760"/>
          <a:ext cx="4666783" cy="7084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/>
            <a:t>Efectos:</a:t>
          </a:r>
          <a:endParaRPr lang="en-US" sz="2400" kern="1200"/>
        </a:p>
      </dsp:txBody>
      <dsp:txXfrm>
        <a:off x="367926" y="2637345"/>
        <a:ext cx="4597613" cy="6393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9A3649-97AD-2747-AA9F-345B0369E765}">
      <dsp:nvSpPr>
        <dsp:cNvPr id="0" name=""/>
        <dsp:cNvSpPr/>
      </dsp:nvSpPr>
      <dsp:spPr>
        <a:xfrm>
          <a:off x="0" y="494060"/>
          <a:ext cx="6666833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12420" rIns="51742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/>
            <a:t>Estimulan apetito.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/>
            <a:t>Aumentan gluconeogénesis → resistencia a la insulina.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/>
            <a:t>Incrementan adiposidad central.</a:t>
          </a:r>
          <a:endParaRPr lang="en-US" sz="1500" kern="1200"/>
        </a:p>
      </dsp:txBody>
      <dsp:txXfrm>
        <a:off x="0" y="494060"/>
        <a:ext cx="6666833" cy="1134000"/>
      </dsp:txXfrm>
    </dsp:sp>
    <dsp:sp modelId="{1662D3FE-EAC3-0B48-B7BA-C5E1C60B964A}">
      <dsp:nvSpPr>
        <dsp:cNvPr id="0" name=""/>
        <dsp:cNvSpPr/>
      </dsp:nvSpPr>
      <dsp:spPr>
        <a:xfrm>
          <a:off x="333341" y="272660"/>
          <a:ext cx="466678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/>
            <a:t>Corticoides</a:t>
          </a:r>
          <a:endParaRPr lang="en-US" sz="1500" kern="1200"/>
        </a:p>
      </dsp:txBody>
      <dsp:txXfrm>
        <a:off x="354957" y="294276"/>
        <a:ext cx="4623551" cy="399568"/>
      </dsp:txXfrm>
    </dsp:sp>
    <dsp:sp modelId="{5B2591B7-C28D-914A-B1BB-CCC1B4B87309}">
      <dsp:nvSpPr>
        <dsp:cNvPr id="0" name=""/>
        <dsp:cNvSpPr/>
      </dsp:nvSpPr>
      <dsp:spPr>
        <a:xfrm>
          <a:off x="0" y="1930460"/>
          <a:ext cx="6666833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12420" rIns="51742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/>
            <a:t>Facilita almacenamiento de grasa.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/>
            <a:t>Episodios de hipoglucemia inducen sobreingesta compensatoria.</a:t>
          </a:r>
          <a:endParaRPr lang="en-US" sz="1500" kern="1200"/>
        </a:p>
      </dsp:txBody>
      <dsp:txXfrm>
        <a:off x="0" y="1930460"/>
        <a:ext cx="6666833" cy="874125"/>
      </dsp:txXfrm>
    </dsp:sp>
    <dsp:sp modelId="{8DDCC9D8-C35A-7B48-8667-C730445868AA}">
      <dsp:nvSpPr>
        <dsp:cNvPr id="0" name=""/>
        <dsp:cNvSpPr/>
      </dsp:nvSpPr>
      <dsp:spPr>
        <a:xfrm>
          <a:off x="333341" y="1709060"/>
          <a:ext cx="4666783" cy="442800"/>
        </a:xfrm>
        <a:prstGeom prst="round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/>
            <a:t>Insulina (mal ajustada)</a:t>
          </a:r>
          <a:endParaRPr lang="en-US" sz="1500" kern="1200"/>
        </a:p>
      </dsp:txBody>
      <dsp:txXfrm>
        <a:off x="354957" y="1730676"/>
        <a:ext cx="4623551" cy="399568"/>
      </dsp:txXfrm>
    </dsp:sp>
    <dsp:sp modelId="{8EFEAE83-99C1-F043-8DF5-907E89078E53}">
      <dsp:nvSpPr>
        <dsp:cNvPr id="0" name=""/>
        <dsp:cNvSpPr/>
      </dsp:nvSpPr>
      <dsp:spPr>
        <a:xfrm>
          <a:off x="0" y="3106985"/>
          <a:ext cx="6666833" cy="63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12420" rIns="51742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/>
            <a:t>Náusea, disgusto por alimentos, mucositis → ingesta baja.</a:t>
          </a:r>
          <a:endParaRPr lang="en-US" sz="1500" kern="1200"/>
        </a:p>
      </dsp:txBody>
      <dsp:txXfrm>
        <a:off x="0" y="3106985"/>
        <a:ext cx="6666833" cy="637875"/>
      </dsp:txXfrm>
    </dsp:sp>
    <dsp:sp modelId="{20E4985C-7C42-F042-8244-84F808E93F6E}">
      <dsp:nvSpPr>
        <dsp:cNvPr id="0" name=""/>
        <dsp:cNvSpPr/>
      </dsp:nvSpPr>
      <dsp:spPr>
        <a:xfrm>
          <a:off x="333341" y="2885585"/>
          <a:ext cx="4666783" cy="442800"/>
        </a:xfrm>
        <a:prstGeom prst="round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/>
            <a:t>Quimioterapia</a:t>
          </a:r>
          <a:endParaRPr lang="en-US" sz="1500" kern="1200"/>
        </a:p>
      </dsp:txBody>
      <dsp:txXfrm>
        <a:off x="354957" y="2907201"/>
        <a:ext cx="4623551" cy="399568"/>
      </dsp:txXfrm>
    </dsp:sp>
    <dsp:sp modelId="{00AE5BD9-DA55-AD4C-A4AB-BAC3090CDEC4}">
      <dsp:nvSpPr>
        <dsp:cNvPr id="0" name=""/>
        <dsp:cNvSpPr/>
      </dsp:nvSpPr>
      <dsp:spPr>
        <a:xfrm>
          <a:off x="0" y="4047260"/>
          <a:ext cx="6666833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12420" rIns="51742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/>
            <a:t>Corticoides → obesidad central.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/>
            <a:t>Quimioterapia → desnutrición.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/>
            <a:t>Combinación en el tiempo → patrón dual.</a:t>
          </a:r>
          <a:endParaRPr lang="en-US" sz="1500" kern="1200"/>
        </a:p>
      </dsp:txBody>
      <dsp:txXfrm>
        <a:off x="0" y="4047260"/>
        <a:ext cx="6666833" cy="1134000"/>
      </dsp:txXfrm>
    </dsp:sp>
    <dsp:sp modelId="{9CB40DEB-2672-6641-BE84-46F612A63635}">
      <dsp:nvSpPr>
        <dsp:cNvPr id="0" name=""/>
        <dsp:cNvSpPr/>
      </dsp:nvSpPr>
      <dsp:spPr>
        <a:xfrm>
          <a:off x="333341" y="3825860"/>
          <a:ext cx="4666783" cy="44280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/>
            <a:t>Consecuencia dual:</a:t>
          </a:r>
          <a:endParaRPr lang="en-US" sz="1500" kern="1200"/>
        </a:p>
      </dsp:txBody>
      <dsp:txXfrm>
        <a:off x="354957" y="3847476"/>
        <a:ext cx="4623551" cy="39956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227E22-5E39-8E4A-9DC3-5FB002CF5FFB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70AE61-52E6-6F49-B439-BA22FE9FF380}">
      <dsp:nvSpPr>
        <dsp:cNvPr id="0" name=""/>
        <dsp:cNvSpPr/>
      </dsp:nvSpPr>
      <dsp:spPr>
        <a:xfrm>
          <a:off x="0" y="2663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Un mismo niño puede pasar de </a:t>
          </a:r>
          <a:r>
            <a:rPr lang="es-ES" sz="2400" b="1" kern="1200"/>
            <a:t>déficits severos</a:t>
          </a:r>
          <a:r>
            <a:rPr lang="es-ES" sz="2400" kern="1200"/>
            <a:t> en fases agudas a </a:t>
          </a:r>
          <a:r>
            <a:rPr lang="es-ES" sz="2400" b="1" kern="1200"/>
            <a:t>ganancia acelerada de peso</a:t>
          </a:r>
          <a:r>
            <a:rPr lang="es-ES" sz="2400" kern="1200"/>
            <a:t> cuando mejora, especialmente si su masa magra es insuficiente.</a:t>
          </a:r>
          <a:endParaRPr lang="en-US" sz="2400" kern="1200"/>
        </a:p>
      </dsp:txBody>
      <dsp:txXfrm>
        <a:off x="0" y="2663"/>
        <a:ext cx="6666833" cy="1816197"/>
      </dsp:txXfrm>
    </dsp:sp>
    <dsp:sp modelId="{0DAD5448-3564-4944-9D0E-A2CC1407B6A3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B08A93-4F76-8E49-B703-2CF6DC76DE5C}">
      <dsp:nvSpPr>
        <dsp:cNvPr id="0" name=""/>
        <dsp:cNvSpPr/>
      </dsp:nvSpPr>
      <dsp:spPr>
        <a:xfrm>
          <a:off x="0" y="1818861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La pérdida de masa magra reduce el gasto energético → favorece el rebote de peso graso.</a:t>
          </a:r>
          <a:endParaRPr lang="en-US" sz="2400" kern="1200"/>
        </a:p>
      </dsp:txBody>
      <dsp:txXfrm>
        <a:off x="0" y="1818861"/>
        <a:ext cx="6666833" cy="1816197"/>
      </dsp:txXfrm>
    </dsp:sp>
    <dsp:sp modelId="{489F637A-F178-D448-9220-8337613AB833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6C1812-987B-364B-BC09-B2967AB57E6D}">
      <dsp:nvSpPr>
        <dsp:cNvPr id="0" name=""/>
        <dsp:cNvSpPr/>
      </dsp:nvSpPr>
      <dsp:spPr>
        <a:xfrm>
          <a:off x="0" y="3635058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Este ciclo explica por qué muchos pacientes con enfermedades crónicas presentan </a:t>
          </a:r>
          <a:r>
            <a:rPr lang="es-ES" sz="2400" b="1" kern="1200"/>
            <a:t>obesidad sarcopénica.</a:t>
          </a:r>
          <a:endParaRPr lang="en-US" sz="2400" kern="1200"/>
        </a:p>
      </dsp:txBody>
      <dsp:txXfrm>
        <a:off x="0" y="3635058"/>
        <a:ext cx="6666833" cy="1816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D5FA70-1186-0B2D-2461-912002F7E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26D78E-3189-4274-3333-E88B26AFE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402530-12E3-6992-8B6B-9DADE55E3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BF7A42-03D6-388E-8E63-1E213C1BE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A9E92E-C6EE-6CAB-F83F-301B1227C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131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16624D-DDD8-BD8D-DC95-0AD262F52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D620759-708E-35B6-2A7A-65B90106F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68F6AA-CDDF-E0B8-FC65-164AD027B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E995F2-D00A-6DBD-D186-0D7819FD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F5ED4D-C45F-BB3C-76D7-60CC807E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500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472D84E-3694-AE03-DE72-E5D051A4C8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EBE3CA-48D6-B5F0-AE29-9237EE653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2A4950-C735-F32B-9ADF-0C10C1254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860297-6CB7-9C00-0CAE-1D59FB4DA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869F33-0A3A-49D9-A0D1-B1FE81E4E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35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FB759D-CE5F-CA04-28F7-878E0D4D0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B195DF-32D3-95CE-DD3A-D0F78CE69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F07854-77F0-FEEF-1C95-FD42D6C6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2A2162-CF84-7878-2F07-410B243F0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174E3D-DD95-4D42-D159-8F4E0A84A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5399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EB67A-C4EB-5DAB-95C6-B35400176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138D00-7A03-6A31-9744-BEB996BB5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CFA1D8-8C35-710D-D66E-7A57C1C7F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F3D3C1-E180-2C85-17AA-FF00AE193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80A041-CFD5-CB1C-9BFF-91737965E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245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277441-6910-FAB1-B376-21B4F150D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6047EA-BAFD-6D7D-5428-E238ED839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E253FE-3051-AA49-3DB2-3060DA824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B7936A-74C7-6E70-42C3-734A2625F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E1F838-62E4-74DD-8C7A-69431A167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EDF6C7-5F41-F2A8-A261-0E910E150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371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9E36D7-9EFF-46CA-06FF-9508F12A9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9840EF-24E5-B954-307F-5372F0DF8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631815-529F-6D2D-EFEF-6C05D14A1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AEDFAB-EE5B-58D7-67A1-F324A264E4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9F92391-D774-DC7D-A01C-10FE5FFE02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E8ED77-6241-6542-3B11-5B71E5D72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ED5AFF0-2410-1B6A-6632-F04F2E6B8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359659D-0CB9-CA35-944B-037FB697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628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499DC-C88D-CB09-74B9-3AA146103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E64F265-3CF2-3E44-6966-E18906053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9BA0671-CBFE-7661-DE05-86032DB50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DED0B22-DA8E-2ECF-724B-02E7A9FE1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95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4BCDE0-7174-5CC9-A08B-10729BD2C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FEC9103-A01B-2705-5DA9-3F414DB95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8481518-4161-D196-2FC5-D54BFF81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901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53D7BC-4806-0CD6-5193-03ECA9CA1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7C4AA6-5CFC-E84A-5C14-14762142A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7E9E53-E75E-6611-4D49-0982DE0A0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9F8105-D28A-E312-684E-FCB49693B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0CE8E9-084D-DB05-F488-730B13C66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E95DC3-1C70-B658-A6DA-C3822BF2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4710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C691C-7AF3-25A2-9745-8FCE658FC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C8879E1-408B-1572-EDA7-0B663ADE9F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03A7F3E-EA8F-9DF6-B036-18FE58ECF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CC85B9-929A-D9CB-A390-4754337F2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F52CB8-5028-917D-A21B-7E7F2F7D4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785677-B93F-C4B9-8E69-262D26964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329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F9C9762-42DA-6D92-A1B0-66EEF045C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1709AC-27C5-EF7C-F7AA-0DA658175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56AD2F-71D9-EFA7-9FBF-C8B1C8CAB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42176A-6F2D-2745-B868-0748B74B72A8}" type="datetimeFigureOut">
              <a:rPr lang="es-ES" smtClean="0"/>
              <a:t>4/12/25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52D09E-5F9B-71E4-52A5-665B332CCB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70C3E4-DFA2-DC64-7251-F3B77C35CC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97B123-2AE4-884E-BC3B-6BE29B8942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904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E7CE190-24AA-0B42-1485-4F25C130C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br>
              <a:rPr lang="es-ES" sz="5000" b="1"/>
            </a:br>
            <a:r>
              <a:rPr lang="es-ES" sz="5000" b="1"/>
              <a:t>Nutrición en Enfermedades Crónicas Pediátricas</a:t>
            </a:r>
            <a:br>
              <a:rPr lang="es-ES" sz="5000"/>
            </a:br>
            <a:endParaRPr lang="es-ES" sz="500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7DF67E8-B8DD-E94D-07DD-5437BE88A0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es-ES" sz="2000" dirty="0"/>
              <a:t>Diabetes</a:t>
            </a:r>
          </a:p>
          <a:p>
            <a:pPr algn="l"/>
            <a:r>
              <a:rPr lang="es-ES" sz="2000" dirty="0"/>
              <a:t>Cardiopatías</a:t>
            </a:r>
          </a:p>
          <a:p>
            <a:pPr algn="l"/>
            <a:r>
              <a:rPr lang="es-ES" sz="2000" dirty="0"/>
              <a:t>Enfermedades respiratorias crónicas</a:t>
            </a:r>
          </a:p>
          <a:p>
            <a:pPr algn="l"/>
            <a:r>
              <a:rPr lang="es-ES" sz="2000" dirty="0"/>
              <a:t>Objetivos nutricionales según curso clínico</a:t>
            </a:r>
          </a:p>
          <a:p>
            <a:pPr algn="l"/>
            <a:endParaRPr lang="es-ES" sz="2000" dirty="0"/>
          </a:p>
        </p:txBody>
      </p:sp>
      <p:pic>
        <p:nvPicPr>
          <p:cNvPr id="5" name="Picture 4" descr="Cuchara llena de pastillas">
            <a:extLst>
              <a:ext uri="{FF2B5EF4-FFF2-40B4-BE49-F238E27FC236}">
                <a16:creationId xmlns:a16="http://schemas.microsoft.com/office/drawing/2014/main" id="{D0442223-3B32-BC29-0A95-90EE465B8C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893" r="24946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73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BDA29F9-9447-FB75-577D-1336E29EE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s-ES" sz="2500" b="1">
                <a:solidFill>
                  <a:srgbClr val="FFFFFF"/>
                </a:solidFill>
              </a:rPr>
              <a:t>Cambios metabólicos inducidos por tratamientos médicos</a:t>
            </a:r>
            <a:br>
              <a:rPr lang="es-ES" sz="2500" b="1">
                <a:solidFill>
                  <a:srgbClr val="FFFFFF"/>
                </a:solidFill>
              </a:rPr>
            </a:br>
            <a:endParaRPr lang="es-ES" sz="2500">
              <a:solidFill>
                <a:srgbClr val="FFFFFF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F696E38-9635-CD01-49E2-08AA7D74DE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91409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6695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C712141-3B07-A948-6D99-8BF6CD6B2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s-ES" sz="3700" b="1">
                <a:solidFill>
                  <a:srgbClr val="FFFFFF"/>
                </a:solidFill>
              </a:rPr>
              <a:t>Implicaciones clínicas</a:t>
            </a:r>
            <a:endParaRPr lang="es-ES" sz="3700">
              <a:solidFill>
                <a:srgbClr val="FFFFFF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2E5261F-3792-B356-FFB0-A9917F28DA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98079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775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1C29517-1CB7-5B67-A413-A1EF2ABE8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 fontScale="90000"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Asociación del mecanismo fisiopatológico con la enfermedad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5C812B8-2879-B0F6-5B35-D22E4ACCD1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4050132"/>
              </p:ext>
            </p:extLst>
          </p:nvPr>
        </p:nvGraphicFramePr>
        <p:xfrm>
          <a:off x="1723214" y="2112579"/>
          <a:ext cx="8769514" cy="4192811"/>
        </p:xfrm>
        <a:graphic>
          <a:graphicData uri="http://schemas.openxmlformats.org/drawingml/2006/table">
            <a:tbl>
              <a:tblPr/>
              <a:tblGrid>
                <a:gridCol w="2911035">
                  <a:extLst>
                    <a:ext uri="{9D8B030D-6E8A-4147-A177-3AD203B41FA5}">
                      <a16:colId xmlns:a16="http://schemas.microsoft.com/office/drawing/2014/main" val="3051866839"/>
                    </a:ext>
                  </a:extLst>
                </a:gridCol>
                <a:gridCol w="2912249">
                  <a:extLst>
                    <a:ext uri="{9D8B030D-6E8A-4147-A177-3AD203B41FA5}">
                      <a16:colId xmlns:a16="http://schemas.microsoft.com/office/drawing/2014/main" val="2970484365"/>
                    </a:ext>
                  </a:extLst>
                </a:gridCol>
                <a:gridCol w="2946230">
                  <a:extLst>
                    <a:ext uri="{9D8B030D-6E8A-4147-A177-3AD203B41FA5}">
                      <a16:colId xmlns:a16="http://schemas.microsoft.com/office/drawing/2014/main" val="3795663217"/>
                    </a:ext>
                  </a:extLst>
                </a:gridCol>
              </a:tblGrid>
              <a:tr h="3299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Mecanismo fisiológico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Enfermedades asociadas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Implicación nutricional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969021"/>
                  </a:ext>
                </a:extLst>
              </a:tr>
              <a:tr h="551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Inflamación crónica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Fibrosis quística, enfermedad inflamatoria intestinal, cáncer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Catabolismo ↑ → pérdida de masa magra → desnutrición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6072615"/>
                  </a:ext>
                </a:extLst>
              </a:tr>
              <a:tr h="551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Hiperfagia inducida por fármacos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Asma grave (corticoides), artritis juvenil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Obesidad central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14278"/>
                  </a:ext>
                </a:extLst>
              </a:tr>
              <a:tr h="551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Saciedad precoz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Cardiopatías congénitas, gastroparesia diabética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Ingesta insuficiente → desnutrición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6573177"/>
                  </a:ext>
                </a:extLst>
              </a:tr>
              <a:tr h="551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GEB aumentado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Fibrosis quística, cardiopatías cianóticas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 dirty="0"/>
                        <a:t>Necesidades ↑ → riesgo de desnutrición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728279"/>
                  </a:ext>
                </a:extLst>
              </a:tr>
              <a:tr h="551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GEB disminuido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Enfermedades neuromusculares, inmovilidad prolongada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Mayor almacenamiento graso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3555044"/>
                  </a:ext>
                </a:extLst>
              </a:tr>
              <a:tr h="551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Menor actividad física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Enfermedades cardíacas leves, DM1 mal controlada, asma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Aumento progresivo de grasa corporal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265383"/>
                  </a:ext>
                </a:extLst>
              </a:tr>
              <a:tr h="551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Alteraciones metabólicas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/>
                        <a:t>DM1 (insulina), nefropatías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500" dirty="0"/>
                        <a:t>Ganancia acelerada de grasa o pérdida de masa magra</a:t>
                      </a:r>
                    </a:p>
                  </a:txBody>
                  <a:tcPr marL="74720" marR="74720" marT="37359" marB="373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092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473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E3E13F6-51F4-5148-2B1C-919CC24CF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Contraste Clínico</a:t>
            </a:r>
            <a:br>
              <a:rPr lang="es-ES" sz="4800" b="1"/>
            </a:b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DA60CF-2901-A3D8-7EEE-C4EEDA52E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s-ES" sz="2400" b="1"/>
              <a:t>Caso A: Fibrosis Quística</a:t>
            </a:r>
          </a:p>
          <a:p>
            <a:pPr lvl="1"/>
            <a:r>
              <a:rPr lang="es-ES" b="1"/>
              <a:t>GEB:</a:t>
            </a:r>
            <a:r>
              <a:rPr lang="es-ES"/>
              <a:t> Elevado</a:t>
            </a:r>
          </a:p>
          <a:p>
            <a:pPr lvl="1"/>
            <a:r>
              <a:rPr lang="es-ES" b="1"/>
              <a:t>Digestión/absorción:</a:t>
            </a:r>
            <a:r>
              <a:rPr lang="es-ES"/>
              <a:t> Malabsorción de grasas y proteínas</a:t>
            </a:r>
          </a:p>
          <a:p>
            <a:pPr lvl="1"/>
            <a:r>
              <a:rPr lang="es-ES" b="1"/>
              <a:t>Enfermedad respiratoria crónica:</a:t>
            </a:r>
            <a:r>
              <a:rPr lang="es-ES"/>
              <a:t> Inflamación persistente</a:t>
            </a:r>
          </a:p>
          <a:p>
            <a:pPr lvl="1"/>
            <a:r>
              <a:rPr lang="es-ES" b="1"/>
              <a:t>Riesgo predominante:</a:t>
            </a:r>
            <a:r>
              <a:rPr lang="es-ES"/>
              <a:t> </a:t>
            </a:r>
            <a:r>
              <a:rPr lang="es-ES" b="1"/>
              <a:t>Desnutrición y retraso de crecimiento</a:t>
            </a:r>
            <a:endParaRPr lang="es-ES"/>
          </a:p>
          <a:p>
            <a:pPr marL="0" indent="0">
              <a:buNone/>
            </a:pPr>
            <a:endParaRPr lang="es-ES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69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216DB01-83D0-322E-DA4D-70B0310F1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1"/>
            <a:ext cx="9688296" cy="1642969"/>
          </a:xfrm>
        </p:spPr>
        <p:txBody>
          <a:bodyPr anchor="b">
            <a:normAutofit/>
          </a:bodyPr>
          <a:lstStyle/>
          <a:p>
            <a:r>
              <a:rPr lang="es-ES" sz="4000" b="1"/>
              <a:t>Contraste Clínico</a:t>
            </a:r>
            <a:endParaRPr lang="es-ES" sz="40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DCCBA2-6B09-F0D8-17BF-3E16225CC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2418409"/>
            <a:ext cx="9688296" cy="3454358"/>
          </a:xfrm>
        </p:spPr>
        <p:txBody>
          <a:bodyPr anchor="t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dirty="0"/>
              <a:t>Caso B: Diabetes Tipo 1 bien controlada</a:t>
            </a:r>
          </a:p>
          <a:p>
            <a:pPr lvl="1" algn="just">
              <a:lnSpc>
                <a:spcPct val="150000"/>
              </a:lnSpc>
            </a:pPr>
            <a:r>
              <a:rPr lang="es-ES" sz="2000" b="1" dirty="0"/>
              <a:t>GEB:</a:t>
            </a:r>
            <a:r>
              <a:rPr lang="es-ES" sz="2000" dirty="0"/>
              <a:t> Normal o levemente bajo</a:t>
            </a:r>
          </a:p>
          <a:p>
            <a:pPr lvl="1" algn="just">
              <a:lnSpc>
                <a:spcPct val="150000"/>
              </a:lnSpc>
            </a:pPr>
            <a:r>
              <a:rPr lang="es-ES" sz="2000" b="1" dirty="0"/>
              <a:t>Tratamiento:</a:t>
            </a:r>
            <a:r>
              <a:rPr lang="es-ES" sz="2000" dirty="0"/>
              <a:t> Insulina exógena → favorece almacenamiento de grasa</a:t>
            </a:r>
          </a:p>
          <a:p>
            <a:pPr lvl="1" algn="just">
              <a:lnSpc>
                <a:spcPct val="150000"/>
              </a:lnSpc>
            </a:pPr>
            <a:r>
              <a:rPr lang="es-ES" sz="2000" b="1" dirty="0"/>
              <a:t>Apetito:</a:t>
            </a:r>
            <a:r>
              <a:rPr lang="es-ES" sz="2000" dirty="0"/>
              <a:t> Buen apetito o hiperfagia si episodios de hipoglucemia</a:t>
            </a:r>
          </a:p>
          <a:p>
            <a:pPr lvl="1" algn="just">
              <a:lnSpc>
                <a:spcPct val="150000"/>
              </a:lnSpc>
            </a:pPr>
            <a:r>
              <a:rPr lang="es-ES" sz="2000" b="1" dirty="0"/>
              <a:t>Riesgo predominante:</a:t>
            </a:r>
            <a:r>
              <a:rPr lang="es-ES" sz="2000" dirty="0"/>
              <a:t> </a:t>
            </a:r>
            <a:r>
              <a:rPr lang="es-ES" sz="2000" b="1" dirty="0"/>
              <a:t>Obesidad y aumento de masa grasa</a:t>
            </a:r>
            <a:r>
              <a:rPr lang="es-ES" sz="2000" dirty="0"/>
              <a:t>, especialmente si hay intensificación de insulina o sedentarismo</a:t>
            </a:r>
          </a:p>
          <a:p>
            <a:pPr algn="just">
              <a:lnSpc>
                <a:spcPct val="150000"/>
              </a:lnSpc>
            </a:pPr>
            <a:endParaRPr lang="es-ES" sz="2000" dirty="0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72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07DB8BC-07FE-3EC8-5E76-03732D1BD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5600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¿Por qué dos niños con igual IMC pueden tener riesgos nutricionales opuestos?</a:t>
            </a:r>
            <a:endParaRPr lang="en-US" sz="56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75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A86B57-FDD2-7035-9576-CFC5A6030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/>
              <a:t>Respuesta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A70331-2603-9CDB-69F3-F2D1B6DE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s-ES" sz="2400" b="1" dirty="0"/>
              <a:t>IMC no refleja composición corporal.</a:t>
            </a:r>
            <a:endParaRPr lang="es-ES" sz="2400" dirty="0"/>
          </a:p>
          <a:p>
            <a:pPr lvl="1" algn="just">
              <a:lnSpc>
                <a:spcPct val="150000"/>
              </a:lnSpc>
            </a:pPr>
            <a:r>
              <a:rPr lang="es-ES" dirty="0"/>
              <a:t>Un niño con fibrosis quística puede tener </a:t>
            </a:r>
            <a:r>
              <a:rPr lang="es-ES" b="1" dirty="0"/>
              <a:t>IMC normal</a:t>
            </a:r>
            <a:r>
              <a:rPr lang="es-ES" dirty="0"/>
              <a:t>, pero presentar </a:t>
            </a:r>
            <a:r>
              <a:rPr lang="es-ES" b="1" dirty="0"/>
              <a:t>baja masa magra</a:t>
            </a:r>
            <a:r>
              <a:rPr lang="es-ES" dirty="0"/>
              <a:t> y déficit energético.</a:t>
            </a:r>
          </a:p>
          <a:p>
            <a:pPr lvl="1" algn="just">
              <a:lnSpc>
                <a:spcPct val="150000"/>
              </a:lnSpc>
            </a:pPr>
            <a:r>
              <a:rPr lang="es-ES" dirty="0"/>
              <a:t>Un niño con diabetes tipo 1 puede tener </a:t>
            </a:r>
            <a:r>
              <a:rPr lang="es-ES" b="1" dirty="0"/>
              <a:t>IMC igual</a:t>
            </a:r>
            <a:r>
              <a:rPr lang="es-ES" dirty="0"/>
              <a:t>, pero con </a:t>
            </a:r>
            <a:r>
              <a:rPr lang="es-ES" b="1" dirty="0"/>
              <a:t>mayor grasa corporal</a:t>
            </a:r>
            <a:r>
              <a:rPr lang="es-ES" dirty="0"/>
              <a:t> por exceso relativo de insulina.</a:t>
            </a:r>
          </a:p>
          <a:p>
            <a:pPr lvl="1" algn="just">
              <a:lnSpc>
                <a:spcPct val="150000"/>
              </a:lnSpc>
            </a:pPr>
            <a:r>
              <a:rPr lang="es-ES" dirty="0"/>
              <a:t>El IMC no refleja </a:t>
            </a:r>
            <a:r>
              <a:rPr lang="es-ES" b="1" dirty="0"/>
              <a:t>inflamación</a:t>
            </a:r>
            <a:r>
              <a:rPr lang="es-ES" dirty="0"/>
              <a:t>, </a:t>
            </a:r>
            <a:r>
              <a:rPr lang="es-ES" b="1" dirty="0"/>
              <a:t>pérdidas digestivas</a:t>
            </a:r>
            <a:r>
              <a:rPr lang="es-ES" dirty="0"/>
              <a:t>, </a:t>
            </a:r>
            <a:r>
              <a:rPr lang="es-ES" b="1" dirty="0"/>
              <a:t>actividad física</a:t>
            </a:r>
            <a:r>
              <a:rPr lang="es-ES" dirty="0"/>
              <a:t> ni </a:t>
            </a:r>
            <a:r>
              <a:rPr lang="es-ES" b="1" dirty="0"/>
              <a:t>efectos de medicamentos</a:t>
            </a:r>
            <a:r>
              <a:rPr lang="es-ES" dirty="0"/>
              <a:t>.</a:t>
            </a:r>
          </a:p>
          <a:p>
            <a:pPr algn="just">
              <a:lnSpc>
                <a:spcPct val="150000"/>
              </a:lnSpc>
            </a:pPr>
            <a:endParaRPr lang="es-ES" sz="2400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193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EB80E92-A028-CC89-FDCE-A85139207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¿Qué indicador sería prioritario evaluar en cada caso? (masa magra, RQ, ingesta, inflamación…)</a:t>
            </a:r>
          </a:p>
        </p:txBody>
      </p:sp>
      <p:sp>
        <p:nvSpPr>
          <p:cNvPr id="9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4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20B005-1664-B4DA-6895-61446628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70E256B-AC59-E1A3-C787-D34FEFFB1B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057886"/>
              </p:ext>
            </p:extLst>
          </p:nvPr>
        </p:nvGraphicFramePr>
        <p:xfrm>
          <a:off x="838200" y="1019331"/>
          <a:ext cx="10515600" cy="4582164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13823687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15531983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166258132"/>
                    </a:ext>
                  </a:extLst>
                </a:gridCol>
              </a:tblGrid>
              <a:tr h="5236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Caso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Indicadores prioritarios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Justificación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781116"/>
                  </a:ext>
                </a:extLst>
              </a:tr>
              <a:tr h="9164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Fibrosis quística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Masa magra / pliegues / DEXA / ingesta / esteatorrea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Para vigilar pérdida de tejido magro y malabsorción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5716879"/>
                  </a:ext>
                </a:extLst>
              </a:tr>
              <a:tr h="13091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DM1 bien controlada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Masa grasa / circunferencia cintura / episodios de hipoglucemia / patrón de insulina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Para detectar exceso de adiposidad y riesgo metabólico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523784"/>
                  </a:ext>
                </a:extLst>
              </a:tr>
              <a:tr h="9164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Cardiopatías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Ingesta efectiva / saciedad precoz / gasto energético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Detectar limitación alimentaria por fatiga y GEB elevado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903794"/>
                  </a:ext>
                </a:extLst>
              </a:tr>
              <a:tr h="9164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Enfermedades neuromusculares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/>
                        <a:t>Masa magra, capacidad funcional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dirty="0"/>
                        <a:t>Riesgo de obesidad </a:t>
                      </a:r>
                      <a:r>
                        <a:rPr lang="es-ES" dirty="0" err="1"/>
                        <a:t>sarcopénica</a:t>
                      </a:r>
                      <a:endParaRPr lang="es-E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629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61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4FC351E-033D-4B80-9CB8-F9B42CA5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1. Cuándo aumentar densidad energética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2C75B8-321B-AF1C-AFCB-661D74C0E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s-ES" sz="2400"/>
              <a:t>Fibrosis quística</a:t>
            </a:r>
          </a:p>
          <a:p>
            <a:r>
              <a:rPr lang="es-ES" sz="2400"/>
              <a:t>Cardiopatías con GEB elevado</a:t>
            </a:r>
          </a:p>
          <a:p>
            <a:r>
              <a:rPr lang="es-ES" sz="2400"/>
              <a:t>Enfermedad inflamatoria activa</a:t>
            </a:r>
          </a:p>
          <a:p>
            <a:r>
              <a:rPr lang="es-ES" sz="2400"/>
              <a:t>Pérdida acelerada de peso</a:t>
            </a:r>
            <a:br>
              <a:rPr lang="es-ES" sz="2400"/>
            </a:br>
            <a:endParaRPr lang="es-ES" sz="2400"/>
          </a:p>
          <a:p>
            <a:pPr marL="0" indent="0">
              <a:buNone/>
            </a:pPr>
            <a:r>
              <a:rPr lang="es-ES" sz="2400" b="1"/>
              <a:t>Meta:</a:t>
            </a:r>
            <a:r>
              <a:rPr lang="es-ES" sz="2400"/>
              <a:t> cubrir GEB y evitar catabolismo.</a:t>
            </a:r>
          </a:p>
          <a:p>
            <a:endParaRPr lang="es-ES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43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AFAAC1E-B475-FEC3-2039-DA6D6338F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s-ES" sz="4000" b="1">
                <a:solidFill>
                  <a:srgbClr val="FFFFFF"/>
                </a:solidFill>
              </a:rPr>
              <a:t>Objetivos académicos</a:t>
            </a:r>
            <a:br>
              <a:rPr lang="es-ES" sz="4000">
                <a:solidFill>
                  <a:srgbClr val="FFFFFF"/>
                </a:solidFill>
              </a:rPr>
            </a:br>
            <a:endParaRPr lang="es-ES" sz="4000">
              <a:solidFill>
                <a:srgbClr val="FFFFFF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457D1B4A-6D48-AAA6-DEB0-4A4BCF95A0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46101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2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C4265FD-A624-7DA2-8D69-00D7DA003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2. Cuándo priorizar recuperación de masa magra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DB5D50-F938-E01E-1977-6861DCFFC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s-ES" sz="2400"/>
              <a:t>En cualquier niño tras fase aguda o inflamatoria</a:t>
            </a:r>
          </a:p>
          <a:p>
            <a:r>
              <a:rPr lang="es-ES" sz="2400"/>
              <a:t>En sedentarismo prolongado</a:t>
            </a:r>
          </a:p>
          <a:p>
            <a:r>
              <a:rPr lang="es-ES" sz="2400"/>
              <a:t>En enfermedades neuromusculares</a:t>
            </a:r>
          </a:p>
          <a:p>
            <a:r>
              <a:rPr lang="es-ES" sz="2400"/>
              <a:t>Tras uso prolongado de corticoides</a:t>
            </a:r>
            <a:br>
              <a:rPr lang="es-ES" sz="2400"/>
            </a:br>
            <a:endParaRPr lang="es-ES" sz="2400"/>
          </a:p>
          <a:p>
            <a:pPr marL="0" indent="0">
              <a:buNone/>
            </a:pPr>
            <a:r>
              <a:rPr lang="es-ES" sz="2400" b="1"/>
              <a:t>Meta:</a:t>
            </a:r>
            <a:r>
              <a:rPr lang="es-ES" sz="2400"/>
              <a:t> restaurar función metabólica y aumentar gasto basal.</a:t>
            </a:r>
          </a:p>
          <a:p>
            <a:endParaRPr lang="es-ES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964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8AD963B-04E0-FAEC-2FC0-40A92EF99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Cuándo ajustar la ingesta debido a medicación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333906-8D5E-3C45-4661-92C0BB9E9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s-ES" sz="2400"/>
              <a:t>Corticoides → modular carbohidratos simples, controlar apetito</a:t>
            </a:r>
          </a:p>
          <a:p>
            <a:r>
              <a:rPr lang="es-ES" sz="2400"/>
              <a:t>Insulina → evitar sobretratamiento, ajustar carbohidratos y horarios</a:t>
            </a:r>
          </a:p>
          <a:p>
            <a:r>
              <a:rPr lang="es-ES" sz="2400"/>
              <a:t>Quimioterapia → planificar comidas pequeñas, evitar irritantes</a:t>
            </a:r>
            <a:br>
              <a:rPr lang="es-ES" sz="2400"/>
            </a:br>
            <a:endParaRPr lang="es-ES" sz="2400"/>
          </a:p>
          <a:p>
            <a:pPr marL="0" indent="0">
              <a:buNone/>
            </a:pPr>
            <a:r>
              <a:rPr lang="es-ES" sz="2400" b="1"/>
              <a:t>Meta:</a:t>
            </a:r>
            <a:r>
              <a:rPr lang="es-ES" sz="2400"/>
              <a:t> prevenir efectos secundarios nutricionales del tratamiento.</a:t>
            </a:r>
          </a:p>
          <a:p>
            <a:endParaRPr lang="es-ES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9928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B2C77F9-FEE9-6FC5-9B75-9E5C7E37B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4. Cuándo suplementar micronutrientes o enzimas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B43FCD-E030-B8AD-0197-A8ED83C7E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s-ES" sz="2400"/>
              <a:t>Fibrosis quística → enzimas pancreáticas, vitaminas ADEK</a:t>
            </a:r>
          </a:p>
          <a:p>
            <a:r>
              <a:rPr lang="es-ES" sz="2400"/>
              <a:t>Enfermedad renal → restricciones y suplementos específicos</a:t>
            </a:r>
          </a:p>
          <a:p>
            <a:r>
              <a:rPr lang="es-ES" sz="2400"/>
              <a:t>Dietas de exclusión → suplementación de hierro, B12, calcio</a:t>
            </a:r>
            <a:br>
              <a:rPr lang="es-ES" sz="2400"/>
            </a:br>
            <a:r>
              <a:rPr lang="es-ES" sz="2400" b="1"/>
              <a:t>Meta:</a:t>
            </a:r>
            <a:r>
              <a:rPr lang="es-ES" sz="2400"/>
              <a:t> cubrir déficits inducidos por la enfermedad o tratamiento.</a:t>
            </a:r>
          </a:p>
          <a:p>
            <a:endParaRPr lang="es-ES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6688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1759A2F-79C1-8339-635B-B5610DD0C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Alteraciones energéticas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782992-FCE9-6762-8BA7-ED0D817BF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s-ES" sz="2400" b="1"/>
              <a:t>Incremento del gasto energético basal (GEF)</a:t>
            </a:r>
          </a:p>
          <a:p>
            <a:pPr lvl="1"/>
            <a:r>
              <a:rPr lang="es-ES" dirty="0"/>
              <a:t>En varias enfermedades crónicas y agudas del niño, el requerimiento energético se modifica por la mayor demanda metabólica para mantener funciones vitales.</a:t>
            </a:r>
            <a:endParaRPr lang="es-ES"/>
          </a:p>
          <a:p>
            <a:endParaRPr lang="es-ES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44428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C2AC7E4-8819-E8D2-C8BA-A796C2529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Cardiopatías congénitas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15F3E4-AC13-360C-1AF3-A4A64A663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1900" b="1"/>
              <a:t>Fisiopatología:</a:t>
            </a:r>
            <a:endParaRPr lang="es-ES" sz="1900"/>
          </a:p>
          <a:p>
            <a:r>
              <a:rPr lang="es-ES" sz="1900"/>
              <a:t>Aumento del trabajo miocárdico → ↑ consumo de oxígeno.</a:t>
            </a:r>
          </a:p>
          <a:p>
            <a:r>
              <a:rPr lang="es-ES" sz="1900"/>
              <a:t>Taquicardia persistente → mayor gasto energético.</a:t>
            </a:r>
          </a:p>
          <a:p>
            <a:r>
              <a:rPr lang="es-ES" sz="1900"/>
              <a:t>Frecuente insuficiencia cardíaca → estado hipercatabólico.</a:t>
            </a:r>
          </a:p>
          <a:p>
            <a:pPr marL="0" indent="0">
              <a:buNone/>
            </a:pPr>
            <a:r>
              <a:rPr lang="es-ES" sz="1900" b="1"/>
              <a:t>Consecuencias nutricionales:</a:t>
            </a:r>
            <a:endParaRPr lang="es-ES" sz="1900"/>
          </a:p>
          <a:p>
            <a:r>
              <a:rPr lang="es-ES" sz="1900"/>
              <a:t>Dificultad para ganar peso.</a:t>
            </a:r>
          </a:p>
          <a:p>
            <a:r>
              <a:rPr lang="es-ES" sz="1900"/>
              <a:t>Riesgo de falla de medro.</a:t>
            </a:r>
          </a:p>
          <a:p>
            <a:r>
              <a:rPr lang="es-ES" sz="1900"/>
              <a:t>Necesidad de fórmulas hiperenergéticas o alimentación enteral.</a:t>
            </a:r>
          </a:p>
          <a:p>
            <a:endParaRPr lang="es-ES" sz="19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15887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80D29B5-24B5-79B9-E6CB-D0B7DE9FA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Metabolismo de macronutrientes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584D06-DDF7-27BA-339F-F9E4DA785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s-ES" sz="1900" b="1"/>
              <a:t>Oxidación alterada de grasas y carbohidratos en insuficiencia cardiaca (IC)</a:t>
            </a:r>
          </a:p>
          <a:p>
            <a:pPr marL="0" indent="0">
              <a:buNone/>
            </a:pPr>
            <a:r>
              <a:rPr lang="es-ES" sz="1900" b="1"/>
              <a:t>Mecanismo fisiopatológico:</a:t>
            </a:r>
            <a:endParaRPr lang="es-ES" sz="1900"/>
          </a:p>
          <a:p>
            <a:pPr lvl="1"/>
            <a:r>
              <a:rPr lang="es-ES" sz="1900"/>
              <a:t>La IC altera la perfusión tisular → se prioriza la glucólisis anaerobia.</a:t>
            </a:r>
          </a:p>
          <a:p>
            <a:pPr lvl="1"/>
            <a:r>
              <a:rPr lang="es-ES" sz="1900"/>
              <a:t>Reducción de la oxidación de ácidos grasos.</a:t>
            </a:r>
          </a:p>
          <a:p>
            <a:pPr lvl="1"/>
            <a:r>
              <a:rPr lang="es-ES" sz="1900"/>
              <a:t>Se incrementa el uso de glucosa y de masa muscular para obtener energía.</a:t>
            </a:r>
          </a:p>
          <a:p>
            <a:pPr marL="0" indent="0">
              <a:buNone/>
            </a:pPr>
            <a:r>
              <a:rPr lang="es-ES" sz="1900" b="1"/>
              <a:t>Consecuencias:</a:t>
            </a:r>
            <a:endParaRPr lang="es-ES" sz="1900"/>
          </a:p>
          <a:p>
            <a:pPr lvl="1"/>
            <a:r>
              <a:rPr lang="es-ES" sz="1900"/>
              <a:t>Intolerancia al ayuno.</a:t>
            </a:r>
          </a:p>
          <a:p>
            <a:pPr lvl="1"/>
            <a:r>
              <a:rPr lang="es-ES" sz="1900"/>
              <a:t>Riesgo de hipoglucemia.</a:t>
            </a:r>
          </a:p>
          <a:p>
            <a:pPr lvl="1"/>
            <a:r>
              <a:rPr lang="es-ES" sz="1900"/>
              <a:t>Menor disponibilidad energética para crecimiento.</a:t>
            </a:r>
          </a:p>
          <a:p>
            <a:endParaRPr lang="es-ES" sz="19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7868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95CF052-254F-98A3-BBEE-76257484A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Enfermedades respiratorias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3C1C85-11DB-E1A4-614F-2EE59A7F3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ES" sz="1600" b="1" dirty="0"/>
              <a:t>Fisiopatología:</a:t>
            </a:r>
            <a:endParaRPr lang="es-ES" sz="1600" dirty="0"/>
          </a:p>
          <a:p>
            <a:r>
              <a:rPr lang="es-ES" sz="1600" dirty="0"/>
              <a:t>El trabajo respiratorio se incrementa al luchar contra la resistencia al flujo aéreo.</a:t>
            </a:r>
          </a:p>
          <a:p>
            <a:r>
              <a:rPr lang="es-ES" sz="1600" dirty="0"/>
              <a:t>El aumento de la frecuencia respiratoria aumenta el gasto calórico en reposo (hasta </a:t>
            </a:r>
            <a:r>
              <a:rPr lang="es-ES" sz="1600" b="1" dirty="0"/>
              <a:t>30–50% mayor</a:t>
            </a:r>
            <a:r>
              <a:rPr lang="es-ES" sz="1600" dirty="0"/>
              <a:t> en casos graves).</a:t>
            </a:r>
          </a:p>
          <a:p>
            <a:pPr marL="0" indent="0">
              <a:buNone/>
            </a:pPr>
            <a:r>
              <a:rPr lang="es-ES" sz="1600" b="1" dirty="0"/>
              <a:t>Situaciones típicas:</a:t>
            </a:r>
            <a:endParaRPr lang="es-ES" sz="1600" dirty="0"/>
          </a:p>
          <a:p>
            <a:r>
              <a:rPr lang="es-ES" sz="1600" dirty="0"/>
              <a:t>Neumonía moderada o grave</a:t>
            </a:r>
          </a:p>
          <a:p>
            <a:r>
              <a:rPr lang="es-ES" sz="1600" dirty="0"/>
              <a:t>Asma aguda</a:t>
            </a:r>
          </a:p>
          <a:p>
            <a:r>
              <a:rPr lang="es-ES" sz="1600" dirty="0"/>
              <a:t>Fibrosis quística (FQ)</a:t>
            </a:r>
          </a:p>
          <a:p>
            <a:pPr marL="0" indent="0">
              <a:buNone/>
            </a:pPr>
            <a:r>
              <a:rPr lang="es-ES" sz="1600" b="1" dirty="0"/>
              <a:t>Impacto nutricional:</a:t>
            </a:r>
            <a:endParaRPr lang="es-ES" sz="1600" dirty="0"/>
          </a:p>
          <a:p>
            <a:r>
              <a:rPr lang="es-ES" sz="1600" dirty="0"/>
              <a:t>Mayor riesgo de perder masa muscular respiratoria.</a:t>
            </a:r>
          </a:p>
          <a:p>
            <a:r>
              <a:rPr lang="es-ES" sz="1600" dirty="0"/>
              <a:t>Requerimientos energéticos aumentados.</a:t>
            </a:r>
          </a:p>
          <a:p>
            <a:endParaRPr lang="es-ES" sz="16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8717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297E456-057B-0364-B491-A9611F458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Variaciones energéticas en diabetes mellitus (DM1 y DM2)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363019-E574-20E0-29B7-4059CBC4A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s-ES" sz="2000" b="1"/>
              <a:t>Cuando hay buen control:</a:t>
            </a:r>
            <a:endParaRPr lang="es-ES" sz="2000"/>
          </a:p>
          <a:p>
            <a:pPr lvl="1"/>
            <a:r>
              <a:rPr lang="es-ES" sz="2000"/>
              <a:t>Requerimientos energéticos normales para la edad y actividad física.</a:t>
            </a:r>
          </a:p>
          <a:p>
            <a:r>
              <a:rPr lang="es-ES" sz="2000" b="1"/>
              <a:t>En hiperglucemia o mal control:</a:t>
            </a:r>
            <a:endParaRPr lang="es-ES" sz="2000"/>
          </a:p>
          <a:p>
            <a:pPr lvl="1"/>
            <a:r>
              <a:rPr lang="es-ES" sz="2000"/>
              <a:t>Glucosuria → pérdida calórica.</a:t>
            </a:r>
          </a:p>
          <a:p>
            <a:pPr lvl="1"/>
            <a:r>
              <a:rPr lang="es-ES" sz="2000"/>
              <a:t>Catabolismo muscular al faltar insulina efectiva.</a:t>
            </a:r>
          </a:p>
          <a:p>
            <a:r>
              <a:rPr lang="es-ES" sz="2000" b="1"/>
              <a:t>En actividad física:</a:t>
            </a:r>
            <a:endParaRPr lang="es-ES" sz="2000"/>
          </a:p>
          <a:p>
            <a:pPr lvl="1"/>
            <a:r>
              <a:rPr lang="es-ES" sz="2000"/>
              <a:t>La actividad moderada-intensa puede aumentar gasto energético entre 20–40%.</a:t>
            </a:r>
          </a:p>
          <a:p>
            <a:pPr lvl="1"/>
            <a:r>
              <a:rPr lang="es-ES" sz="2000"/>
              <a:t>Mayor riesgo de hipoglucemia → ajuste de HC y/o insulina.</a:t>
            </a:r>
          </a:p>
          <a:p>
            <a:endParaRPr lang="es-ES" sz="20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9253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5E7F32-C1B0-2815-08E1-29EB56C64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/>
              <a:t>Catabolismo muscular acelerado durante agudizaciones</a:t>
            </a:r>
            <a:endParaRPr lang="es-ES" sz="48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E37C78-4CC9-6A3E-B8ED-144541B95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ES" sz="1600" dirty="0"/>
              <a:t>Frecuente en:</a:t>
            </a:r>
          </a:p>
          <a:p>
            <a:pPr lvl="1"/>
            <a:r>
              <a:rPr lang="es-ES" sz="1600" dirty="0"/>
              <a:t>Infecciones respiratorias</a:t>
            </a:r>
          </a:p>
          <a:p>
            <a:pPr lvl="1"/>
            <a:r>
              <a:rPr lang="es-ES" sz="1600" dirty="0"/>
              <a:t>Sepsis leve</a:t>
            </a:r>
          </a:p>
          <a:p>
            <a:pPr lvl="1"/>
            <a:r>
              <a:rPr lang="es-ES" sz="1600" dirty="0"/>
              <a:t>Exacerbaciones de asma</a:t>
            </a:r>
          </a:p>
          <a:p>
            <a:pPr lvl="1"/>
            <a:r>
              <a:rPr lang="es-ES" sz="1600" dirty="0"/>
              <a:t>Brotes de enfermedad inflamatoria intestinal</a:t>
            </a:r>
          </a:p>
          <a:p>
            <a:pPr marL="0" indent="0">
              <a:buNone/>
            </a:pPr>
            <a:r>
              <a:rPr lang="es-ES" sz="1600" b="1" dirty="0"/>
              <a:t>Fisiopatología:</a:t>
            </a:r>
            <a:endParaRPr lang="es-ES" sz="1600" dirty="0"/>
          </a:p>
          <a:p>
            <a:pPr lvl="1"/>
            <a:r>
              <a:rPr lang="es-ES" sz="1600" dirty="0"/>
              <a:t>Liberación de citocinas (IL-6, TNF-</a:t>
            </a:r>
            <a:r>
              <a:rPr lang="el-GR" sz="1600" dirty="0"/>
              <a:t>α).</a:t>
            </a:r>
          </a:p>
          <a:p>
            <a:pPr lvl="1"/>
            <a:r>
              <a:rPr lang="es-ES" sz="1600" dirty="0"/>
              <a:t>Aumento de la gluconeogénesis a partir del músculo.</a:t>
            </a:r>
          </a:p>
          <a:p>
            <a:pPr lvl="1"/>
            <a:r>
              <a:rPr lang="es-ES" sz="1600" dirty="0"/>
              <a:t>Balance nitrogenado negativo → pérdida de masa magra.</a:t>
            </a:r>
          </a:p>
          <a:p>
            <a:pPr marL="0" indent="0">
              <a:buNone/>
            </a:pPr>
            <a:r>
              <a:rPr lang="es-ES" sz="1600" b="1" dirty="0"/>
              <a:t>Implicación nutricional:</a:t>
            </a:r>
            <a:endParaRPr lang="es-ES" sz="1600" dirty="0"/>
          </a:p>
          <a:p>
            <a:pPr lvl="1"/>
            <a:r>
              <a:rPr lang="es-ES" sz="1600" dirty="0"/>
              <a:t>Aumentar aporte proteico (1.5–2 g/kg/día según severidad).</a:t>
            </a:r>
          </a:p>
          <a:p>
            <a:pPr lvl="1"/>
            <a:r>
              <a:rPr lang="es-ES" sz="1600" dirty="0"/>
              <a:t>Evitar ayunos innecesarios.</a:t>
            </a:r>
          </a:p>
          <a:p>
            <a:pPr lvl="1"/>
            <a:r>
              <a:rPr lang="es-ES" sz="1600" dirty="0"/>
              <a:t>Favorecer recuperación rápida mediante nutrición enteral precoz.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77026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C9144A3-52A2-263B-47F0-8626B5145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ES" b="1" dirty="0"/>
              <a:t>Micronutrientes críticos</a:t>
            </a:r>
            <a:endParaRPr lang="es-E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B7A276-60A7-32BB-E6DF-8D7162D84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600" b="1" dirty="0"/>
              <a:t>Deficiencias frecuentes</a:t>
            </a:r>
          </a:p>
          <a:p>
            <a:r>
              <a:rPr lang="es-ES" sz="1600" b="1" dirty="0"/>
              <a:t>Vitamina D</a:t>
            </a:r>
          </a:p>
          <a:p>
            <a:pPr lvl="1"/>
            <a:r>
              <a:rPr lang="es-ES" sz="1600" dirty="0"/>
              <a:t>Baja síntesis por poca exposición solar.</a:t>
            </a:r>
          </a:p>
          <a:p>
            <a:pPr lvl="1"/>
            <a:r>
              <a:rPr lang="es-ES" sz="1600" dirty="0"/>
              <a:t>Asociada a alteración inmune y mayor riesgo de infecciones respiratorias.</a:t>
            </a:r>
          </a:p>
          <a:p>
            <a:r>
              <a:rPr lang="es-ES" sz="1600" b="1" dirty="0"/>
              <a:t>Hierro</a:t>
            </a:r>
          </a:p>
          <a:p>
            <a:pPr lvl="1"/>
            <a:r>
              <a:rPr lang="es-ES" sz="1600" dirty="0"/>
              <a:t>Mayor prevalencia en lactantes, adolescentes y niños con cardiopatías o enfermedades inflamatorias.</a:t>
            </a:r>
          </a:p>
          <a:p>
            <a:pPr lvl="1"/>
            <a:r>
              <a:rPr lang="es-ES" sz="1600" dirty="0"/>
              <a:t>Relacionado con menor VO₂ máximo y menor tolerancia al ejercicio.</a:t>
            </a:r>
          </a:p>
          <a:p>
            <a:r>
              <a:rPr lang="es-ES" sz="1600" b="1" dirty="0"/>
              <a:t>Zinc</a:t>
            </a:r>
          </a:p>
          <a:p>
            <a:pPr lvl="1"/>
            <a:r>
              <a:rPr lang="es-ES" sz="1600" dirty="0"/>
              <a:t>Se pierde en diarreas prolongadas.</a:t>
            </a:r>
          </a:p>
          <a:p>
            <a:pPr lvl="1"/>
            <a:r>
              <a:rPr lang="es-ES" sz="1600" dirty="0"/>
              <a:t>Rol clave en inmunidad y reparación tisular.</a:t>
            </a:r>
          </a:p>
          <a:p>
            <a:r>
              <a:rPr lang="es-ES" sz="1600" b="1" dirty="0"/>
              <a:t>Antioxidantes (A, C, E)</a:t>
            </a:r>
          </a:p>
          <a:p>
            <a:pPr lvl="1"/>
            <a:r>
              <a:rPr lang="es-ES" sz="1600" dirty="0"/>
              <a:t>Elevado uso en estados inflamatorios crónicos.</a:t>
            </a:r>
          </a:p>
          <a:p>
            <a:pPr lvl="1"/>
            <a:r>
              <a:rPr lang="es-ES" sz="1600" dirty="0"/>
              <a:t>Deficiencias asociadas a mayor estrés oxidativo.</a:t>
            </a:r>
          </a:p>
          <a:p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529292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5FEA59F-1D5D-FE90-ADE2-416F4777F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s-ES" sz="4000">
                <a:solidFill>
                  <a:srgbClr val="FFFFFF"/>
                </a:solidFill>
              </a:rPr>
              <a:t>I</a:t>
            </a:r>
            <a:r>
              <a:rPr lang="es-ES" sz="4000" b="1">
                <a:solidFill>
                  <a:srgbClr val="FFFFFF"/>
                </a:solidFill>
              </a:rPr>
              <a:t>mportancia del enfoque nutricional</a:t>
            </a:r>
            <a:endParaRPr lang="es-ES" sz="4000">
              <a:solidFill>
                <a:srgbClr val="FFFFFF"/>
              </a:solidFill>
            </a:endParaRPr>
          </a:p>
        </p:txBody>
      </p:sp>
      <p:graphicFrame>
        <p:nvGraphicFramePr>
          <p:cNvPr id="23" name="Marcador de contenido 2">
            <a:extLst>
              <a:ext uri="{FF2B5EF4-FFF2-40B4-BE49-F238E27FC236}">
                <a16:creationId xmlns:a16="http://schemas.microsoft.com/office/drawing/2014/main" id="{6EC34B82-0526-D0BF-5471-05FCAFD499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05702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2090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F59ED3-A39F-ABCA-68C0-51142FAF3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es-ES" sz="6000" b="1"/>
              <a:t>Requerimientos aumentados en Fibrosis Quística (FQ)</a:t>
            </a:r>
            <a:endParaRPr lang="es-ES" sz="600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6A7B27-9841-C1F1-B7B4-2E2BCDF92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200" b="1"/>
              <a:t>Por qué aumentan:</a:t>
            </a:r>
            <a:endParaRPr lang="es-ES" sz="2200"/>
          </a:p>
          <a:p>
            <a:pPr lvl="1"/>
            <a:r>
              <a:rPr lang="es-ES" sz="2200"/>
              <a:t>Malabsorción de grasas → pérdida de vitaminas liposolubles.</a:t>
            </a:r>
          </a:p>
          <a:p>
            <a:pPr lvl="1"/>
            <a:r>
              <a:rPr lang="es-ES" sz="2200"/>
              <a:t>Gasto energético elevado por infecciones respiratorias frecuentes.</a:t>
            </a:r>
          </a:p>
          <a:p>
            <a:pPr marL="0" indent="0">
              <a:buNone/>
            </a:pPr>
            <a:r>
              <a:rPr lang="es-ES" sz="2200" b="1"/>
              <a:t>Recomendaciones generales:</a:t>
            </a:r>
            <a:endParaRPr lang="es-ES" sz="2200"/>
          </a:p>
          <a:p>
            <a:pPr lvl="1"/>
            <a:r>
              <a:rPr lang="es-ES" sz="2200"/>
              <a:t>Energía 110–200% de las recomendaciones para edad.</a:t>
            </a:r>
          </a:p>
          <a:p>
            <a:pPr lvl="1"/>
            <a:r>
              <a:rPr lang="es-ES" sz="2200"/>
              <a:t>Suplementación obligatoria de vitaminas A, D, E y K.</a:t>
            </a:r>
          </a:p>
          <a:p>
            <a:pPr lvl="1"/>
            <a:r>
              <a:rPr lang="es-ES" sz="2200"/>
              <a:t>Pancreatina ajustada al peso y contenido graso de la dieta.</a:t>
            </a:r>
          </a:p>
          <a:p>
            <a:endParaRPr lang="es-ES" sz="2200"/>
          </a:p>
        </p:txBody>
      </p:sp>
    </p:spTree>
    <p:extLst>
      <p:ext uri="{BB962C8B-B14F-4D97-AF65-F5344CB8AC3E}">
        <p14:creationId xmlns:p14="http://schemas.microsoft.com/office/powerpoint/2010/main" val="4229088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C7D015-0DD8-420F-A568-AC4FEDC41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6CFDC1-5150-85F9-1AFE-B023CA754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4155825" cy="5571898"/>
          </a:xfrm>
        </p:spPr>
        <p:txBody>
          <a:bodyPr>
            <a:normAutofit/>
          </a:bodyPr>
          <a:lstStyle/>
          <a:p>
            <a:pPr algn="ctr"/>
            <a:r>
              <a:rPr lang="es-ES" b="1" dirty="0"/>
              <a:t>Crecimiento y composición corporal</a:t>
            </a:r>
            <a:br>
              <a:rPr lang="es-ES" b="1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F03C72-AC81-4553-5D11-7CBB65511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552" y="557189"/>
            <a:ext cx="6167246" cy="557189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000" b="1"/>
              <a:t>Importancia de la masa grasa funcional y masa libre de grasa</a:t>
            </a:r>
          </a:p>
          <a:p>
            <a:r>
              <a:rPr lang="es-ES" sz="2000" b="1"/>
              <a:t>Masa grasa funcional:</a:t>
            </a:r>
            <a:endParaRPr lang="es-ES" sz="2000"/>
          </a:p>
          <a:p>
            <a:pPr lvl="1"/>
            <a:r>
              <a:rPr lang="es-ES" sz="2000"/>
              <a:t>No solo almacenamiento → componente esencial para energía disponible.</a:t>
            </a:r>
          </a:p>
          <a:p>
            <a:pPr lvl="1"/>
            <a:r>
              <a:rPr lang="es-ES" sz="2000"/>
              <a:t>Fundamental en niños con enfermedades crónicas para tolerar estados catabólicos.</a:t>
            </a:r>
          </a:p>
          <a:p>
            <a:r>
              <a:rPr lang="es-ES" sz="2000" b="1"/>
              <a:t>Masa libre de grasa:</a:t>
            </a:r>
            <a:endParaRPr lang="es-ES" sz="2000"/>
          </a:p>
          <a:p>
            <a:pPr lvl="1"/>
            <a:r>
              <a:rPr lang="es-ES" sz="2000"/>
              <a:t>Determinante del GMB.</a:t>
            </a:r>
          </a:p>
          <a:p>
            <a:pPr lvl="1"/>
            <a:r>
              <a:rPr lang="es-ES" sz="2000"/>
              <a:t>Se afecta rápidamente por ayunos, infecciones y hospitalizaciones.</a:t>
            </a:r>
          </a:p>
          <a:p>
            <a:r>
              <a:rPr lang="es-ES" sz="2000" b="1"/>
              <a:t>Evaluación recomendada:</a:t>
            </a:r>
            <a:endParaRPr lang="es-ES" sz="2000"/>
          </a:p>
          <a:p>
            <a:pPr lvl="1"/>
            <a:r>
              <a:rPr lang="es-ES" sz="2000"/>
              <a:t>Bioimpedancia eléctrica (BIA).</a:t>
            </a:r>
          </a:p>
          <a:p>
            <a:pPr lvl="1"/>
            <a:r>
              <a:rPr lang="es-ES" sz="2000"/>
              <a:t>Pliegues cutáneos (tricipital, subescapular).</a:t>
            </a:r>
          </a:p>
          <a:p>
            <a:pPr lvl="1"/>
            <a:r>
              <a:rPr lang="es-ES" sz="2000"/>
              <a:t>DEXA (cuando disponible).</a:t>
            </a:r>
          </a:p>
          <a:p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15276282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5F7ABCA-A68A-47DD-B732-76FF34C6F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14CC3CE-FA2B-1AD6-A0F0-832C7717E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5" y="3505199"/>
            <a:ext cx="4809068" cy="2608143"/>
          </a:xfrm>
        </p:spPr>
        <p:txBody>
          <a:bodyPr anchor="t">
            <a:normAutofit/>
          </a:bodyPr>
          <a:lstStyle/>
          <a:p>
            <a:pPr algn="ctr"/>
            <a:r>
              <a:rPr lang="es-ES" sz="4000" b="1"/>
              <a:t>Crecimiento y composición corporal</a:t>
            </a:r>
            <a:endParaRPr lang="es-ES" sz="4000"/>
          </a:p>
        </p:txBody>
      </p:sp>
      <p:pic>
        <p:nvPicPr>
          <p:cNvPr id="7" name="Graphic 6" descr="Estetoscopio">
            <a:extLst>
              <a:ext uri="{FF2B5EF4-FFF2-40B4-BE49-F238E27FC236}">
                <a16:creationId xmlns:a16="http://schemas.microsoft.com/office/drawing/2014/main" id="{48CF63DA-0423-1ACB-A133-28BFCB4CB8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90799" y="2519363"/>
            <a:ext cx="914400" cy="914400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55C7A4-CE83-986B-182E-02664F1DB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7100" y="643467"/>
            <a:ext cx="5668433" cy="5401733"/>
          </a:xfrm>
        </p:spPr>
        <p:txBody>
          <a:bodyPr anchor="ctr">
            <a:normAutofit/>
          </a:bodyPr>
          <a:lstStyle/>
          <a:p>
            <a:r>
              <a:rPr lang="es-ES" sz="1800" b="1"/>
              <a:t>Riesgo de retraso del crecimiento lineal</a:t>
            </a:r>
          </a:p>
          <a:p>
            <a:pPr marL="0" indent="0">
              <a:buNone/>
            </a:pPr>
            <a:r>
              <a:rPr lang="es-ES" sz="1800"/>
              <a:t>Común en:</a:t>
            </a:r>
          </a:p>
          <a:p>
            <a:pPr lvl="1"/>
            <a:r>
              <a:rPr lang="es-ES" sz="1800"/>
              <a:t>Enfermedad renal crónica</a:t>
            </a:r>
          </a:p>
          <a:p>
            <a:pPr lvl="1"/>
            <a:r>
              <a:rPr lang="es-ES" sz="1800"/>
              <a:t>Cardiopatías</a:t>
            </a:r>
          </a:p>
          <a:p>
            <a:pPr lvl="1"/>
            <a:r>
              <a:rPr lang="es-ES" sz="1800"/>
              <a:t>Enfermedad inflamatoria intestinal</a:t>
            </a:r>
          </a:p>
          <a:p>
            <a:pPr lvl="1"/>
            <a:r>
              <a:rPr lang="es-ES" sz="1800"/>
              <a:t>Asma mal controlada (corticoides)</a:t>
            </a:r>
          </a:p>
          <a:p>
            <a:r>
              <a:rPr lang="es-ES" sz="1800" b="1"/>
              <a:t>Razones fisiopatológicas:</a:t>
            </a:r>
            <a:endParaRPr lang="es-ES" sz="1800"/>
          </a:p>
          <a:p>
            <a:pPr lvl="1"/>
            <a:r>
              <a:rPr lang="es-ES" sz="1800"/>
              <a:t>Inflamación crónica inhibe IGF-1.</a:t>
            </a:r>
          </a:p>
          <a:p>
            <a:pPr lvl="1"/>
            <a:r>
              <a:rPr lang="es-ES" sz="1800"/>
              <a:t>Falta de energía disponible.</a:t>
            </a:r>
          </a:p>
          <a:p>
            <a:pPr lvl="1"/>
            <a:r>
              <a:rPr lang="es-ES" sz="1800"/>
              <a:t>Aporte insuficiente de proteínas y micronutrientes.</a:t>
            </a:r>
          </a:p>
          <a:p>
            <a:r>
              <a:rPr lang="es-ES" sz="1800" b="1"/>
              <a:t>Consecuencia:</a:t>
            </a:r>
            <a:endParaRPr lang="es-ES" sz="1800"/>
          </a:p>
          <a:p>
            <a:pPr lvl="1"/>
            <a:r>
              <a:rPr lang="es-ES" sz="1800"/>
              <a:t>Talla baja no recuperable si no se interviene temprano.</a:t>
            </a:r>
          </a:p>
          <a:p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22172849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78AC5AE-03D3-91A9-7625-CC44CA857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/>
              <a:t>NUTRICIÓN EN DIABETES PEDIÁTRICA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04AB34-3D64-45E6-4C06-131DF6CC6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Autofit/>
          </a:bodyPr>
          <a:lstStyle/>
          <a:p>
            <a:r>
              <a:rPr lang="es-ES" sz="1800" b="1" dirty="0"/>
              <a:t>Alteración en secreción o acción de insulina</a:t>
            </a:r>
          </a:p>
          <a:p>
            <a:pPr lvl="1"/>
            <a:r>
              <a:rPr lang="es-ES" sz="1800" b="1" dirty="0"/>
              <a:t>Diabetes tipo 1 (DM1)</a:t>
            </a:r>
            <a:endParaRPr lang="es-ES" sz="1800" dirty="0"/>
          </a:p>
          <a:p>
            <a:pPr lvl="2"/>
            <a:r>
              <a:rPr lang="es-ES" sz="1800" dirty="0"/>
              <a:t>Destrucción autoinmune de células </a:t>
            </a:r>
            <a:r>
              <a:rPr lang="el-GR" sz="1800" dirty="0"/>
              <a:t>β </a:t>
            </a:r>
            <a:r>
              <a:rPr lang="es-ES" sz="1800" dirty="0"/>
              <a:t>pancreáticas → </a:t>
            </a:r>
            <a:r>
              <a:rPr lang="es-ES" sz="1800" b="1" dirty="0"/>
              <a:t>ausencia casi total de insulina</a:t>
            </a:r>
            <a:r>
              <a:rPr lang="es-ES" sz="1800" dirty="0"/>
              <a:t>.</a:t>
            </a:r>
          </a:p>
          <a:p>
            <a:pPr lvl="2"/>
            <a:r>
              <a:rPr lang="es-ES" sz="1800" dirty="0"/>
              <a:t>Niños requieren </a:t>
            </a:r>
            <a:r>
              <a:rPr lang="es-ES" sz="1800" b="1" dirty="0"/>
              <a:t>insulina exógena de por vida</a:t>
            </a:r>
            <a:r>
              <a:rPr lang="es-ES" sz="1800" dirty="0"/>
              <a:t>.</a:t>
            </a:r>
          </a:p>
          <a:p>
            <a:pPr lvl="2"/>
            <a:r>
              <a:rPr lang="es-ES" sz="1800" dirty="0"/>
              <a:t>Impacto metabólico:</a:t>
            </a:r>
          </a:p>
          <a:p>
            <a:pPr lvl="3"/>
            <a:r>
              <a:rPr lang="es-ES" b="1" dirty="0"/>
              <a:t>Carbohidratos:</a:t>
            </a:r>
            <a:r>
              <a:rPr lang="es-ES" dirty="0"/>
              <a:t> disminuye captación de glucosa en tejido muscular y adiposo → </a:t>
            </a:r>
            <a:r>
              <a:rPr lang="es-ES" b="1" dirty="0"/>
              <a:t>hiperglucemia</a:t>
            </a:r>
            <a:r>
              <a:rPr lang="es-ES" dirty="0"/>
              <a:t>.</a:t>
            </a:r>
          </a:p>
          <a:p>
            <a:pPr lvl="3"/>
            <a:r>
              <a:rPr lang="es-ES" b="1" dirty="0"/>
              <a:t>Grasas:</a:t>
            </a:r>
            <a:r>
              <a:rPr lang="es-ES" dirty="0"/>
              <a:t> aumenta lipólisis → </a:t>
            </a:r>
            <a:r>
              <a:rPr lang="es-ES" b="1" dirty="0"/>
              <a:t>formación de cuerpos cetónicos</a:t>
            </a:r>
            <a:r>
              <a:rPr lang="es-ES" dirty="0"/>
              <a:t>, riesgo de cetoacidosis.</a:t>
            </a:r>
          </a:p>
          <a:p>
            <a:pPr lvl="3"/>
            <a:r>
              <a:rPr lang="es-ES" b="1" dirty="0"/>
              <a:t>Proteínas:</a:t>
            </a:r>
            <a:r>
              <a:rPr lang="es-ES" dirty="0"/>
              <a:t> aumenta proteólisis → pérdida de masa magra.</a:t>
            </a:r>
          </a:p>
        </p:txBody>
      </p:sp>
    </p:spTree>
    <p:extLst>
      <p:ext uri="{BB962C8B-B14F-4D97-AF65-F5344CB8AC3E}">
        <p14:creationId xmlns:p14="http://schemas.microsoft.com/office/powerpoint/2010/main" val="25859060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4FA30C-6382-A08E-55AF-E3004AD8D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100" b="1"/>
              <a:t>Aspectos fisiopatológicos </a:t>
            </a:r>
            <a:endParaRPr lang="es-ES" sz="41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06A755-BD6E-E5A8-BD56-BAFCEE129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s-ES" sz="2200" b="1"/>
              <a:t>Diabetes tipo 2 (DM2)</a:t>
            </a:r>
            <a:endParaRPr lang="es-ES" sz="2200"/>
          </a:p>
          <a:p>
            <a:pPr lvl="1"/>
            <a:r>
              <a:rPr lang="es-ES" sz="2200"/>
              <a:t>Más frecuente en adolescentes.</a:t>
            </a:r>
          </a:p>
          <a:p>
            <a:pPr lvl="1"/>
            <a:r>
              <a:rPr lang="es-ES" sz="2200" b="1"/>
              <a:t>Resistencia a insulina</a:t>
            </a:r>
            <a:r>
              <a:rPr lang="es-ES" sz="2200"/>
              <a:t> + secreción inadecuada.</a:t>
            </a:r>
          </a:p>
          <a:p>
            <a:pPr lvl="1"/>
            <a:r>
              <a:rPr lang="es-ES" sz="2200"/>
              <a:t>Asociada a sedentarismo, obesidad y antecedentes familiares.</a:t>
            </a:r>
          </a:p>
          <a:p>
            <a:pPr marL="0" indent="0">
              <a:buNone/>
            </a:pPr>
            <a:endParaRPr lang="es-ES" sz="2200"/>
          </a:p>
        </p:txBody>
      </p:sp>
    </p:spTree>
    <p:extLst>
      <p:ext uri="{BB962C8B-B14F-4D97-AF65-F5344CB8AC3E}">
        <p14:creationId xmlns:p14="http://schemas.microsoft.com/office/powerpoint/2010/main" val="20642968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34F21AA-889A-DF3E-C087-0F508B15D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 b="1"/>
              <a:t>Riesgo de hipoglucemia</a:t>
            </a:r>
            <a:endParaRPr lang="es-ES" sz="4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F1355E-13F3-726E-1C46-FF773A833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s-ES" sz="2200" b="1"/>
              <a:t>Causas frecuentes en pediatría:</a:t>
            </a:r>
            <a:endParaRPr lang="es-ES" sz="2200"/>
          </a:p>
          <a:p>
            <a:pPr lvl="1"/>
            <a:r>
              <a:rPr lang="es-ES" sz="2200"/>
              <a:t>Exceso de insulina rápida o basal.</a:t>
            </a:r>
          </a:p>
          <a:p>
            <a:pPr lvl="1"/>
            <a:r>
              <a:rPr lang="es-ES" sz="2200" b="1"/>
              <a:t>Actividad física sin ajuste de carbohidratos o insulina.</a:t>
            </a:r>
            <a:endParaRPr lang="es-ES" sz="2200"/>
          </a:p>
          <a:p>
            <a:pPr lvl="1"/>
            <a:r>
              <a:rPr lang="es-ES" sz="2200"/>
              <a:t>Comidas omitidas o porciones insuficientes.</a:t>
            </a:r>
          </a:p>
          <a:p>
            <a:r>
              <a:rPr lang="es-ES" sz="2200" b="1"/>
              <a:t>Relevancia clínica:</a:t>
            </a:r>
            <a:endParaRPr lang="es-ES" sz="2200"/>
          </a:p>
          <a:p>
            <a:pPr lvl="1"/>
            <a:r>
              <a:rPr lang="es-ES" sz="2200"/>
              <a:t>Niño y adolescente con vida escolar, deportes, recreación → variabilidad muy alta.</a:t>
            </a:r>
          </a:p>
          <a:p>
            <a:pPr lvl="1"/>
            <a:r>
              <a:rPr lang="es-ES" sz="2200"/>
              <a:t>La nutrición es clave para prevención segura.</a:t>
            </a:r>
          </a:p>
          <a:p>
            <a:endParaRPr lang="es-ES" sz="2200"/>
          </a:p>
        </p:txBody>
      </p:sp>
    </p:spTree>
    <p:extLst>
      <p:ext uri="{BB962C8B-B14F-4D97-AF65-F5344CB8AC3E}">
        <p14:creationId xmlns:p14="http://schemas.microsoft.com/office/powerpoint/2010/main" val="21704860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B8D50B7-68A4-D5AF-FE5A-70174365E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dirty="0"/>
              <a:t>Intervenciones nutricionales basadas en evidencia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8E5DC4-D146-346C-7AFD-BB5CCD376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000" b="1"/>
              <a:t>Conteo preciso de carbohidratos</a:t>
            </a:r>
          </a:p>
          <a:p>
            <a:r>
              <a:rPr lang="es-ES" sz="2000" b="1"/>
              <a:t>Métodos</a:t>
            </a:r>
          </a:p>
          <a:p>
            <a:pPr lvl="1"/>
            <a:r>
              <a:rPr lang="es-ES" sz="2000" b="1"/>
              <a:t>Sistema de intercambios:</a:t>
            </a:r>
            <a:endParaRPr lang="es-ES" sz="2000"/>
          </a:p>
          <a:p>
            <a:pPr lvl="2"/>
            <a:r>
              <a:rPr lang="es-ES" dirty="0"/>
              <a:t>1 intercambio = 15 g carbohidratos.</a:t>
            </a:r>
          </a:p>
          <a:p>
            <a:pPr lvl="2"/>
            <a:r>
              <a:rPr lang="es-ES" dirty="0"/>
              <a:t>Útil para educación básica, pero menos exacto.</a:t>
            </a:r>
          </a:p>
          <a:p>
            <a:pPr lvl="1"/>
            <a:r>
              <a:rPr lang="es-ES" sz="2000" b="1"/>
              <a:t>Conteo exacto en gramos:</a:t>
            </a:r>
            <a:endParaRPr lang="es-ES" sz="2000"/>
          </a:p>
          <a:p>
            <a:pPr lvl="2"/>
            <a:r>
              <a:rPr lang="es-ES" dirty="0"/>
              <a:t>Recomendado en diabetes pediátrica con insulinoterapia intensiva.</a:t>
            </a:r>
          </a:p>
          <a:p>
            <a:pPr lvl="2"/>
            <a:r>
              <a:rPr lang="es-ES" dirty="0"/>
              <a:t>Ajustes más precisos con relación insulina-carbohidratos (ICR).</a:t>
            </a:r>
          </a:p>
          <a:p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3599472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078626-5254-AFEA-EE45-16C256797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 b="1"/>
              <a:t>Conteo exacto en gramos:</a:t>
            </a:r>
            <a:endParaRPr lang="es-ES" sz="4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EE7044-104B-FBD5-3952-709A63026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000" b="1"/>
              <a:t>Relación Insulina-Carbohidrato (ICR)</a:t>
            </a:r>
          </a:p>
          <a:p>
            <a:r>
              <a:rPr lang="es-ES" sz="2000"/>
              <a:t>Indica </a:t>
            </a:r>
            <a:r>
              <a:rPr lang="es-ES" sz="2000" b="1"/>
              <a:t>cuántos gramos de carbohidratos cubre 1 unidad de insulina rápida</a:t>
            </a:r>
            <a:r>
              <a:rPr lang="es-ES" sz="2000"/>
              <a:t>.</a:t>
            </a:r>
          </a:p>
          <a:p>
            <a:r>
              <a:rPr lang="es-ES" sz="2000"/>
              <a:t>Ejemplo:</a:t>
            </a:r>
          </a:p>
          <a:p>
            <a:pPr lvl="1"/>
            <a:r>
              <a:rPr lang="es-ES" sz="2000"/>
              <a:t>ICR 1:12 → 1 unidad cubre 12 g de CHO.</a:t>
            </a:r>
          </a:p>
          <a:p>
            <a:r>
              <a:rPr lang="es-ES" sz="2000"/>
              <a:t>La ICR se </a:t>
            </a:r>
            <a:r>
              <a:rPr lang="es-ES" sz="2000" b="1"/>
              <a:t>individualiza</a:t>
            </a:r>
            <a:r>
              <a:rPr lang="es-ES" sz="2000"/>
              <a:t> según:</a:t>
            </a:r>
          </a:p>
          <a:p>
            <a:pPr lvl="1"/>
            <a:r>
              <a:rPr lang="es-ES" sz="2000"/>
              <a:t>Edad y pubertad (aumenta resistencia a insulina).</a:t>
            </a:r>
          </a:p>
          <a:p>
            <a:pPr lvl="1"/>
            <a:r>
              <a:rPr lang="es-ES" sz="2000"/>
              <a:t>Actividad física.</a:t>
            </a:r>
          </a:p>
          <a:p>
            <a:pPr lvl="1"/>
            <a:r>
              <a:rPr lang="es-ES" sz="2000"/>
              <a:t>Control glucémico (HbA1c).</a:t>
            </a:r>
          </a:p>
          <a:p>
            <a:pPr lvl="1"/>
            <a:r>
              <a:rPr lang="es-ES" sz="2000"/>
              <a:t>Variabilidad diaria (mañana vs tarde).</a:t>
            </a:r>
          </a:p>
          <a:p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42866637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27E3940-EDBA-83DF-EE06-3A198A65E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 b="1"/>
              <a:t>Distribución alimentaria</a:t>
            </a:r>
            <a:endParaRPr lang="es-ES" sz="4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0E7853-8DB9-DF6D-9F9B-02C8B3520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5162" y="67491"/>
            <a:ext cx="5542387" cy="4300447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es-ES" sz="1700" b="1" dirty="0"/>
              <a:t>Recomendación habitual:</a:t>
            </a:r>
            <a:endParaRPr lang="es-ES" sz="1700" dirty="0"/>
          </a:p>
          <a:p>
            <a:pPr lvl="1">
              <a:lnSpc>
                <a:spcPct val="150000"/>
              </a:lnSpc>
            </a:pPr>
            <a:r>
              <a:rPr lang="es-ES" sz="1700" b="1" dirty="0"/>
              <a:t>3 comidas principales + 2–3 colaciones</a:t>
            </a:r>
            <a:r>
              <a:rPr lang="es-ES" sz="1700" dirty="0"/>
              <a:t>, adaptado a horarios escolares y actividad física.</a:t>
            </a:r>
          </a:p>
          <a:p>
            <a:pPr>
              <a:lnSpc>
                <a:spcPct val="150000"/>
              </a:lnSpc>
            </a:pPr>
            <a:r>
              <a:rPr lang="es-ES" sz="1700" b="1" dirty="0"/>
              <a:t>Objetivo:</a:t>
            </a:r>
            <a:r>
              <a:rPr lang="es-ES" sz="1700" dirty="0"/>
              <a:t> evitar picos glucémicos y prevenir hipoglucemia.</a:t>
            </a:r>
          </a:p>
          <a:p>
            <a:pPr>
              <a:lnSpc>
                <a:spcPct val="150000"/>
              </a:lnSpc>
            </a:pPr>
            <a:r>
              <a:rPr lang="es-ES" sz="1700" b="1" dirty="0"/>
              <a:t>Índice glicémico (IG) y carga glicémica (CG)</a:t>
            </a:r>
          </a:p>
          <a:p>
            <a:pPr>
              <a:lnSpc>
                <a:spcPct val="150000"/>
              </a:lnSpc>
            </a:pPr>
            <a:r>
              <a:rPr lang="es-ES" sz="1700" b="1" dirty="0"/>
              <a:t>IG bajo–moderado</a:t>
            </a:r>
            <a:r>
              <a:rPr lang="es-ES" sz="1700" dirty="0"/>
              <a:t> ayuda a reducir postprandiales.</a:t>
            </a:r>
          </a:p>
          <a:p>
            <a:pPr>
              <a:lnSpc>
                <a:spcPct val="150000"/>
              </a:lnSpc>
            </a:pPr>
            <a:r>
              <a:rPr lang="es-ES" sz="1700" dirty="0"/>
              <a:t>La </a:t>
            </a:r>
            <a:r>
              <a:rPr lang="es-ES" sz="1700" b="1" dirty="0"/>
              <a:t>carga glicémica</a:t>
            </a:r>
            <a:r>
              <a:rPr lang="es-ES" sz="1700" dirty="0"/>
              <a:t> es más útil (incluye cantidad total de carbohidratos).</a:t>
            </a:r>
          </a:p>
          <a:p>
            <a:pPr>
              <a:lnSpc>
                <a:spcPct val="150000"/>
              </a:lnSpc>
            </a:pPr>
            <a:r>
              <a:rPr lang="es-ES" sz="1700" dirty="0"/>
              <a:t>Evidencia actual sugiere:</a:t>
            </a:r>
          </a:p>
          <a:p>
            <a:pPr lvl="1">
              <a:lnSpc>
                <a:spcPct val="150000"/>
              </a:lnSpc>
            </a:pPr>
            <a:r>
              <a:rPr lang="es-ES" sz="1700" dirty="0"/>
              <a:t>Dietas con </a:t>
            </a:r>
            <a:r>
              <a:rPr lang="es-ES" sz="1700" b="1" dirty="0"/>
              <a:t>alta fibra y alimentos mínimamente procesados</a:t>
            </a:r>
            <a:r>
              <a:rPr lang="es-ES" sz="1700" dirty="0"/>
              <a:t> mejoran variabilidad glucémica.</a:t>
            </a:r>
          </a:p>
          <a:p>
            <a:pPr lvl="1">
              <a:lnSpc>
                <a:spcPct val="150000"/>
              </a:lnSpc>
            </a:pPr>
            <a:r>
              <a:rPr lang="es-ES" sz="1700" dirty="0"/>
              <a:t>El IG es </a:t>
            </a:r>
            <a:r>
              <a:rPr lang="es-ES" sz="1700" b="1" dirty="0"/>
              <a:t>una herramienta de apoyo</a:t>
            </a:r>
            <a:r>
              <a:rPr lang="es-ES" sz="1700" dirty="0"/>
              <a:t>, no un sustituto del conteo de carbohidratos.</a:t>
            </a:r>
          </a:p>
        </p:txBody>
      </p:sp>
    </p:spTree>
    <p:extLst>
      <p:ext uri="{BB962C8B-B14F-4D97-AF65-F5344CB8AC3E}">
        <p14:creationId xmlns:p14="http://schemas.microsoft.com/office/powerpoint/2010/main" val="26080806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D731B04-FE3A-77C4-0033-A78843E6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 b="1"/>
              <a:t>Aporte de proteínas y grasas</a:t>
            </a:r>
            <a:endParaRPr lang="es-ES" sz="4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86D90C-4F48-3447-663F-150466F6C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s-ES" sz="1700" b="1"/>
              <a:t>Proteínas</a:t>
            </a:r>
          </a:p>
          <a:p>
            <a:pPr lvl="1"/>
            <a:r>
              <a:rPr lang="es-ES" sz="1700"/>
              <a:t>Recomendación general: </a:t>
            </a:r>
            <a:r>
              <a:rPr lang="es-ES" sz="1700" b="1"/>
              <a:t>15–20% del total calórico</a:t>
            </a:r>
            <a:r>
              <a:rPr lang="es-ES" sz="1700"/>
              <a:t>.</a:t>
            </a:r>
          </a:p>
          <a:p>
            <a:pPr lvl="1"/>
            <a:r>
              <a:rPr lang="es-ES" sz="1700"/>
              <a:t>Importante en niños en crecimiento.</a:t>
            </a:r>
          </a:p>
          <a:p>
            <a:pPr lvl="1"/>
            <a:r>
              <a:rPr lang="es-ES" sz="1700"/>
              <a:t>En control glucémico pobre, exceso de proteínas puede elevar glucosa tardíamente.</a:t>
            </a:r>
          </a:p>
          <a:p>
            <a:r>
              <a:rPr lang="es-ES" sz="1700" b="1"/>
              <a:t>Grasas</a:t>
            </a:r>
          </a:p>
          <a:p>
            <a:pPr lvl="1"/>
            <a:r>
              <a:rPr lang="es-ES" sz="1700" b="1"/>
              <a:t>Monoinsaturadas</a:t>
            </a:r>
            <a:r>
              <a:rPr lang="es-ES" sz="1700"/>
              <a:t> (aguacate, frutos secos, aceite de oliva):</a:t>
            </a:r>
          </a:p>
          <a:p>
            <a:pPr lvl="2"/>
            <a:r>
              <a:rPr lang="es-ES" sz="1700"/>
              <a:t>Evidencia ADA 2024 → mejoran perfil lipídico y reducen riesgo cardiovascular.</a:t>
            </a:r>
          </a:p>
          <a:p>
            <a:pPr lvl="2"/>
            <a:r>
              <a:rPr lang="es-ES" sz="1700"/>
              <a:t>Evitar:</a:t>
            </a:r>
          </a:p>
          <a:p>
            <a:pPr lvl="2"/>
            <a:r>
              <a:rPr lang="es-ES" sz="1700"/>
              <a:t>Grasas saturadas (&lt;10% del total calórico).</a:t>
            </a:r>
          </a:p>
          <a:p>
            <a:pPr lvl="2"/>
            <a:r>
              <a:rPr lang="es-ES" sz="1700"/>
              <a:t>Grasas trans (ideal: 0%).</a:t>
            </a:r>
          </a:p>
          <a:p>
            <a:endParaRPr lang="es-ES" sz="1700"/>
          </a:p>
        </p:txBody>
      </p:sp>
    </p:spTree>
    <p:extLst>
      <p:ext uri="{BB962C8B-B14F-4D97-AF65-F5344CB8AC3E}">
        <p14:creationId xmlns:p14="http://schemas.microsoft.com/office/powerpoint/2010/main" val="3193647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8373627-9FCA-8270-FA03-E86B12B0D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/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DE9DC8-24E4-032F-9998-14B7DE115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s-ES" sz="2200"/>
              <a:t>En el niño con enfermedad crónica se presenta un fenómeno conocido como </a:t>
            </a:r>
            <a:r>
              <a:rPr lang="es-ES" sz="2200" b="1"/>
              <a:t>riesgo nutricional dual</a:t>
            </a:r>
            <a:r>
              <a:rPr lang="es-ES" sz="2200"/>
              <a:t>: </a:t>
            </a:r>
          </a:p>
          <a:p>
            <a:pPr lvl="1"/>
            <a:r>
              <a:rPr lang="es-ES" sz="2200" b="1"/>
              <a:t>Desnutrición</a:t>
            </a:r>
            <a:r>
              <a:rPr lang="es-ES" sz="2200"/>
              <a:t> y </a:t>
            </a:r>
            <a:r>
              <a:rPr lang="es-ES" sz="2200" b="1"/>
              <a:t>exceso de peso</a:t>
            </a:r>
            <a:r>
              <a:rPr lang="es-ES" sz="2200"/>
              <a:t> pueden coexistir como amenazas simultáneas, fruto de un metabolismo alterado por la enfermedad, los tratamientos, los cambios en la actividad física y la ingesta alimentaria.</a:t>
            </a:r>
          </a:p>
          <a:p>
            <a:pPr marL="457200" lvl="1" indent="0">
              <a:buNone/>
            </a:pPr>
            <a:endParaRPr lang="es-ES" sz="2200"/>
          </a:p>
          <a:p>
            <a:pPr lvl="1"/>
            <a:r>
              <a:rPr lang="es-ES" sz="2200"/>
              <a:t>Esto demuestra que </a:t>
            </a:r>
            <a:r>
              <a:rPr lang="es-ES" sz="2200" b="1"/>
              <a:t>el estado nutricional no depende únicamente de la alimentación</a:t>
            </a:r>
            <a:r>
              <a:rPr lang="es-ES" sz="2200"/>
              <a:t>, sino también de los </a:t>
            </a:r>
            <a:r>
              <a:rPr lang="es-ES" sz="2200" b="1"/>
              <a:t>cambios fisiopatológicos propios</a:t>
            </a:r>
            <a:r>
              <a:rPr lang="es-ES" sz="2200"/>
              <a:t> de cada condición crónica.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7125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3FA1D15-D0FD-35C6-899E-E785FF541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/>
              <a:t>¿Cómo se calcula el ICR?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5A7922-7B6F-68A9-9993-D0DC278B4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s-ES" sz="2200" b="1" dirty="0"/>
              <a:t>Método 1 — Regla de los 500 (método estándar ADA/ISPAD)</a:t>
            </a:r>
          </a:p>
          <a:p>
            <a:r>
              <a:rPr lang="es-ES" sz="2200" b="1" dirty="0"/>
              <a:t>ICR ≈ 500 ÷ dosis total diaria de insulina (TDD)</a:t>
            </a:r>
            <a:endParaRPr lang="es-ES" sz="2200" dirty="0"/>
          </a:p>
          <a:p>
            <a:pPr marL="0" indent="0">
              <a:buNone/>
            </a:pPr>
            <a:r>
              <a:rPr lang="es-ES" sz="2200" b="1" dirty="0"/>
              <a:t>Ejemplo</a:t>
            </a:r>
          </a:p>
          <a:p>
            <a:r>
              <a:rPr lang="es-ES" sz="2200" dirty="0"/>
              <a:t>Un niño que usa:</a:t>
            </a:r>
          </a:p>
          <a:p>
            <a:r>
              <a:rPr lang="es-ES" sz="2200" dirty="0"/>
              <a:t>Basal 12 U</a:t>
            </a:r>
          </a:p>
          <a:p>
            <a:r>
              <a:rPr lang="es-ES" sz="2200" dirty="0"/>
              <a:t>Bolo total del día 18 U</a:t>
            </a:r>
            <a:br>
              <a:rPr lang="es-ES" sz="2200" dirty="0"/>
            </a:br>
            <a:r>
              <a:rPr lang="es-ES" sz="2200" dirty="0"/>
              <a:t>→ </a:t>
            </a:r>
            <a:r>
              <a:rPr lang="es-ES" sz="2200" b="1" dirty="0"/>
              <a:t>TDD = 30 unidades</a:t>
            </a:r>
            <a:endParaRPr lang="es-ES" sz="2200" dirty="0"/>
          </a:p>
          <a:p>
            <a:r>
              <a:rPr lang="es-ES" sz="2200" dirty="0"/>
              <a:t>Entonces:</a:t>
            </a:r>
            <a:br>
              <a:rPr lang="es-ES" sz="2200" dirty="0"/>
            </a:br>
            <a:r>
              <a:rPr lang="es-ES" sz="2200" b="1" dirty="0"/>
              <a:t>ICR = 500 ÷ 30 = 16.6 → 1:16</a:t>
            </a:r>
            <a:endParaRPr lang="es-ES" sz="2200" dirty="0"/>
          </a:p>
          <a:p>
            <a:pPr marL="0" indent="0">
              <a:buNone/>
            </a:pP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4554732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346837-2C23-D19A-C675-C59E331C3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/>
              <a:t>¿Cómo se calcula el ICR?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6372E8-02DE-EC5F-932F-757DE38FE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s-ES" sz="2200" b="1"/>
              <a:t>Método 2 — Regla de los 300 (para niños pequeños)</a:t>
            </a:r>
          </a:p>
          <a:p>
            <a:r>
              <a:rPr lang="es-ES" sz="2200"/>
              <a:t>Niños &lt;7–8 años tienen mayor sensibilidad a la insulina → se usa 300 en lugar de 500.</a:t>
            </a:r>
          </a:p>
          <a:p>
            <a:r>
              <a:rPr lang="es-ES" sz="2200" b="1"/>
              <a:t>ICR ≈ 300 ÷ TDD</a:t>
            </a:r>
            <a:endParaRPr lang="es-ES" sz="2200"/>
          </a:p>
          <a:p>
            <a:r>
              <a:rPr lang="es-ES" sz="2200"/>
              <a:t>Ejemplo:</a:t>
            </a:r>
            <a:br>
              <a:rPr lang="es-ES" sz="2200"/>
            </a:br>
            <a:r>
              <a:rPr lang="es-ES" sz="2200"/>
              <a:t>TDD = 20 unidades</a:t>
            </a:r>
            <a:br>
              <a:rPr lang="es-ES" sz="2200"/>
            </a:br>
            <a:r>
              <a:rPr lang="es-ES" sz="2200"/>
              <a:t>→ </a:t>
            </a:r>
            <a:r>
              <a:rPr lang="es-ES" sz="2200" b="1"/>
              <a:t>ICR = 300÷20 = 15 → 1:15</a:t>
            </a:r>
            <a:endParaRPr lang="es-ES" sz="2200"/>
          </a:p>
          <a:p>
            <a:endParaRPr lang="es-ES" sz="2200"/>
          </a:p>
        </p:txBody>
      </p:sp>
    </p:spTree>
    <p:extLst>
      <p:ext uri="{BB962C8B-B14F-4D97-AF65-F5344CB8AC3E}">
        <p14:creationId xmlns:p14="http://schemas.microsoft.com/office/powerpoint/2010/main" val="39704631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0B9607C-9A09-9FB5-5FC8-88C7D2FE9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/>
              <a:t>¿Cómo se calcula el ICR?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931D6C-B45C-5062-3996-752DE0E73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s-ES" sz="1700" b="1"/>
              <a:t>Método 3 — Ajuste según glucemias postprandiales (muy usado en clínica)</a:t>
            </a:r>
          </a:p>
          <a:p>
            <a:pPr lvl="1"/>
            <a:r>
              <a:rPr lang="es-ES" sz="1700"/>
              <a:t>Se usa cuando las fórmulas no “calzan” bien.</a:t>
            </a:r>
          </a:p>
          <a:p>
            <a:r>
              <a:rPr lang="es-ES" sz="1700" b="1"/>
              <a:t>Procedimiento:</a:t>
            </a:r>
          </a:p>
          <a:p>
            <a:pPr lvl="1"/>
            <a:r>
              <a:rPr lang="es-ES" sz="1700"/>
              <a:t>Se mantiene un ICR provisional (ej: 1:15).</a:t>
            </a:r>
          </a:p>
          <a:p>
            <a:pPr lvl="1"/>
            <a:r>
              <a:rPr lang="es-ES" sz="1700"/>
              <a:t>Se revisan glucemias </a:t>
            </a:r>
            <a:r>
              <a:rPr lang="es-ES" sz="1700" b="1"/>
              <a:t>2 horas después</a:t>
            </a:r>
            <a:r>
              <a:rPr lang="es-ES" sz="1700"/>
              <a:t> de las comidas por 3–7 días.</a:t>
            </a:r>
          </a:p>
          <a:p>
            <a:pPr lvl="1"/>
            <a:r>
              <a:rPr lang="es-ES" sz="1700"/>
              <a:t>Interpretación:</a:t>
            </a:r>
          </a:p>
          <a:p>
            <a:pPr lvl="2"/>
            <a:r>
              <a:rPr lang="es-ES" sz="1700" b="1"/>
              <a:t>Si postprandiales altas → ICR más agresivo</a:t>
            </a:r>
            <a:r>
              <a:rPr lang="es-ES" sz="1700"/>
              <a:t> (1:12, 1:10…)</a:t>
            </a:r>
          </a:p>
          <a:p>
            <a:pPr lvl="2"/>
            <a:r>
              <a:rPr lang="es-ES" sz="1700" b="1"/>
              <a:t>Si postprandiales bajas → ICR más suave</a:t>
            </a:r>
            <a:r>
              <a:rPr lang="es-ES" sz="1700"/>
              <a:t> (1:18, 1:20…)</a:t>
            </a:r>
          </a:p>
          <a:p>
            <a:r>
              <a:rPr lang="es-ES" sz="1700" b="1"/>
              <a:t>Regla práctica:</a:t>
            </a:r>
          </a:p>
          <a:p>
            <a:pPr lvl="1"/>
            <a:r>
              <a:rPr lang="es-ES" sz="1700"/>
              <a:t>Cada </a:t>
            </a:r>
            <a:r>
              <a:rPr lang="es-ES" sz="1700" b="1"/>
              <a:t>10–20 mg/dL</a:t>
            </a:r>
            <a:r>
              <a:rPr lang="es-ES" sz="1700"/>
              <a:t> de desviación postprandial → ajustar </a:t>
            </a:r>
            <a:r>
              <a:rPr lang="es-ES" sz="1700" b="1"/>
              <a:t>10–20%</a:t>
            </a:r>
            <a:r>
              <a:rPr lang="es-ES" sz="1700"/>
              <a:t> el ICR.</a:t>
            </a:r>
          </a:p>
          <a:p>
            <a:pPr marL="0" indent="0">
              <a:buNone/>
            </a:pPr>
            <a:endParaRPr lang="es-ES" sz="1700"/>
          </a:p>
        </p:txBody>
      </p:sp>
    </p:spTree>
    <p:extLst>
      <p:ext uri="{BB962C8B-B14F-4D97-AF65-F5344CB8AC3E}">
        <p14:creationId xmlns:p14="http://schemas.microsoft.com/office/powerpoint/2010/main" val="6687372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88B363F-A1FE-FD13-27FB-76FD43B64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s-ES" sz="4800"/>
              <a:t>TABLA PRÁCTICA PARA CÁLCULO Y AJUSTE DEL ICR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80A1038-B8F2-A419-8FBB-2D7C9FC8DE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736352"/>
              </p:ext>
            </p:extLst>
          </p:nvPr>
        </p:nvGraphicFramePr>
        <p:xfrm>
          <a:off x="838200" y="2555851"/>
          <a:ext cx="10378441" cy="3881680"/>
        </p:xfrm>
        <a:graphic>
          <a:graphicData uri="http://schemas.openxmlformats.org/drawingml/2006/table">
            <a:tbl>
              <a:tblPr/>
              <a:tblGrid>
                <a:gridCol w="3427497">
                  <a:extLst>
                    <a:ext uri="{9D8B030D-6E8A-4147-A177-3AD203B41FA5}">
                      <a16:colId xmlns:a16="http://schemas.microsoft.com/office/drawing/2014/main" val="1000570228"/>
                    </a:ext>
                  </a:extLst>
                </a:gridCol>
                <a:gridCol w="3523447">
                  <a:extLst>
                    <a:ext uri="{9D8B030D-6E8A-4147-A177-3AD203B41FA5}">
                      <a16:colId xmlns:a16="http://schemas.microsoft.com/office/drawing/2014/main" val="1865375089"/>
                    </a:ext>
                  </a:extLst>
                </a:gridCol>
                <a:gridCol w="3427497">
                  <a:extLst>
                    <a:ext uri="{9D8B030D-6E8A-4147-A177-3AD203B41FA5}">
                      <a16:colId xmlns:a16="http://schemas.microsoft.com/office/drawing/2014/main" val="920818674"/>
                    </a:ext>
                  </a:extLst>
                </a:gridCol>
              </a:tblGrid>
              <a:tr h="2635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Paso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Acción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dirty="0"/>
                        <a:t>Indicaciones prácticas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58719"/>
                  </a:ext>
                </a:extLst>
              </a:tr>
              <a:tr h="2635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b="1"/>
                        <a:t>1. Calcular TDD</a:t>
                      </a:r>
                      <a:endParaRPr lang="es-ES" sz="1400"/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Sumar </a:t>
                      </a:r>
                      <a:r>
                        <a:rPr lang="es-ES" sz="1400" b="1"/>
                        <a:t>insulina basal + bolos del día</a:t>
                      </a:r>
                      <a:endParaRPr lang="es-ES" sz="1400"/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TDD = Total Daily Dose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7978205"/>
                  </a:ext>
                </a:extLst>
              </a:tr>
              <a:tr h="4366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b="1"/>
                        <a:t>2. Estimar ICR inicial</a:t>
                      </a:r>
                      <a:endParaRPr lang="es-ES" sz="1400"/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b="1"/>
                        <a:t>Regla de 500</a:t>
                      </a:r>
                      <a:r>
                        <a:rPr lang="es-ES" sz="1400"/>
                        <a:t> (niños &gt;8 años) → 500 ÷ TDD </a:t>
                      </a:r>
                      <a:r>
                        <a:rPr lang="es-ES" sz="1400" b="1"/>
                        <a:t>Regla de 300</a:t>
                      </a:r>
                      <a:r>
                        <a:rPr lang="es-ES" sz="1400"/>
                        <a:t> (niños &lt;7 años) → 300 ÷ TDD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Resultado = gramos de carbohidratos cubiertos por 1 unidad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889490"/>
                  </a:ext>
                </a:extLst>
              </a:tr>
              <a:tr h="4366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b="1"/>
                        <a:t>3. Ajuste por horario</a:t>
                      </a:r>
                      <a:endParaRPr lang="es-ES" sz="1400"/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Desayuno requiere ICR más agresivo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Desayuno 1:6–1:12 Almuerzo 1:10–1:15 Cena 1:15–1:20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802389"/>
                  </a:ext>
                </a:extLst>
              </a:tr>
              <a:tr h="2635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b="1"/>
                        <a:t>4. Evaluación por 3–7 días</a:t>
                      </a:r>
                      <a:endParaRPr lang="es-ES" sz="1400"/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Revisar </a:t>
                      </a:r>
                      <a:r>
                        <a:rPr lang="es-ES" sz="1400" b="1"/>
                        <a:t>glucosa 2 horas después</a:t>
                      </a:r>
                      <a:r>
                        <a:rPr lang="es-ES" sz="1400"/>
                        <a:t> de comidas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Meta postprandial ISPAD: &lt;140 mg/dL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732292"/>
                  </a:ext>
                </a:extLst>
              </a:tr>
              <a:tr h="6097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b="1"/>
                        <a:t>5. Cómo ajustar el ICR</a:t>
                      </a:r>
                      <a:endParaRPr lang="es-ES" sz="1400"/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Si glucosa postprandial </a:t>
                      </a:r>
                      <a:r>
                        <a:rPr lang="es-ES" sz="1400" b="1"/>
                        <a:t>alta</a:t>
                      </a:r>
                      <a:r>
                        <a:rPr lang="es-ES" sz="1400"/>
                        <a:t> → más insulina → </a:t>
                      </a:r>
                      <a:r>
                        <a:rPr lang="es-ES" sz="1400" b="1"/>
                        <a:t>ICR más bajo</a:t>
                      </a:r>
                      <a:r>
                        <a:rPr lang="es-ES" sz="1400"/>
                        <a:t> (1:12 → 1:10) Si postprandial </a:t>
                      </a:r>
                      <a:r>
                        <a:rPr lang="es-ES" sz="1400" b="1"/>
                        <a:t>baja</a:t>
                      </a:r>
                      <a:r>
                        <a:rPr lang="es-ES" sz="1400"/>
                        <a:t> → menos insulina → </a:t>
                      </a:r>
                      <a:r>
                        <a:rPr lang="es-ES" sz="1400" b="1"/>
                        <a:t>ICR más alto</a:t>
                      </a:r>
                      <a:r>
                        <a:rPr lang="es-ES" sz="1400"/>
                        <a:t> (1:12 → 1:15)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Ajustar 10–20% cada vez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545482"/>
                  </a:ext>
                </a:extLst>
              </a:tr>
              <a:tr h="4366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b="1"/>
                        <a:t>6. Ajustes especiales</a:t>
                      </a:r>
                      <a:endParaRPr lang="es-ES" sz="1400"/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Actividad física → suavizar ICR o añadir 10–15 g CHO extra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Pubertad → requerimientos aumentan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889611"/>
                  </a:ext>
                </a:extLst>
              </a:tr>
              <a:tr h="2635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b="1"/>
                        <a:t>7. Validación</a:t>
                      </a:r>
                      <a:endParaRPr lang="es-ES" sz="1400"/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/>
                        <a:t>Comparar con HbA1c y variabilidad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400" dirty="0"/>
                        <a:t>Ajustar semanalmente o por endocrinología</a:t>
                      </a:r>
                    </a:p>
                  </a:txBody>
                  <a:tcPr marL="58490" marR="58490" marT="29245" marB="292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9538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8205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F23EB3B-5978-BC55-AC97-77067D4E2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s-ES" sz="4800"/>
              <a:t>Ejemplos de interpretación rápida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5E9C11AE-E15E-B2B8-2666-4C8371022B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346670"/>
              </p:ext>
            </p:extLst>
          </p:nvPr>
        </p:nvGraphicFramePr>
        <p:xfrm>
          <a:off x="1394139" y="3017519"/>
          <a:ext cx="9399366" cy="3209904"/>
        </p:xfrm>
        <a:graphic>
          <a:graphicData uri="http://schemas.openxmlformats.org/drawingml/2006/table">
            <a:tbl>
              <a:tblPr/>
              <a:tblGrid>
                <a:gridCol w="4522368">
                  <a:extLst>
                    <a:ext uri="{9D8B030D-6E8A-4147-A177-3AD203B41FA5}">
                      <a16:colId xmlns:a16="http://schemas.microsoft.com/office/drawing/2014/main" val="3392519156"/>
                    </a:ext>
                  </a:extLst>
                </a:gridCol>
                <a:gridCol w="4876998">
                  <a:extLst>
                    <a:ext uri="{9D8B030D-6E8A-4147-A177-3AD203B41FA5}">
                      <a16:colId xmlns:a16="http://schemas.microsoft.com/office/drawing/2014/main" val="2631066710"/>
                    </a:ext>
                  </a:extLst>
                </a:gridCol>
              </a:tblGrid>
              <a:tr h="5349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Situación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Ajuste recomendado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547408"/>
                  </a:ext>
                </a:extLst>
              </a:tr>
              <a:tr h="5349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Postprandiales ↑ 30–50 mg/dL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Bajar ICR 10–20% (1:12 → 1:10)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3023082"/>
                  </a:ext>
                </a:extLst>
              </a:tr>
              <a:tr h="5349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Hipoglucemias recurrentes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Subir ICR 10–20% (1:12 → 1:15)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807263"/>
                  </a:ext>
                </a:extLst>
              </a:tr>
              <a:tr h="5349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Mucha actividad física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Aumentar ICR o añadir colación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9293"/>
                  </a:ext>
                </a:extLst>
              </a:tr>
              <a:tr h="5349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Niño pequeño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Usar regla de 300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743832"/>
                  </a:ext>
                </a:extLst>
              </a:tr>
              <a:tr h="5349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 dirty="0"/>
                        <a:t>Adolescente en pubertad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2400"/>
                        <a:t>ICR más agresivo (1:6–1:10)</a:t>
                      </a:r>
                    </a:p>
                  </a:txBody>
                  <a:tcPr marL="121587" marR="121587" marT="60794" marB="607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384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7722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40E93D9-F13F-4097-A159-E0A6CEBA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BFFD2D3-385F-D7AA-0223-B948F8E08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916" y="444464"/>
            <a:ext cx="3420305" cy="1906317"/>
          </a:xfrm>
        </p:spPr>
        <p:txBody>
          <a:bodyPr>
            <a:normAutofit/>
          </a:bodyPr>
          <a:lstStyle/>
          <a:p>
            <a:pPr algn="ctr"/>
            <a:r>
              <a:rPr lang="es-ES" sz="2600" b="1"/>
              <a:t>Caso real para aplicar conteo de carbohidratos e insulinoterapia</a:t>
            </a:r>
            <a:br>
              <a:rPr lang="es-ES" sz="2600"/>
            </a:br>
            <a:endParaRPr lang="es-ES" sz="2600"/>
          </a:p>
        </p:txBody>
      </p:sp>
      <p:pic>
        <p:nvPicPr>
          <p:cNvPr id="5" name="Picture 4" descr="Comida de desayuno con forma de cara de conejito en el plato">
            <a:extLst>
              <a:ext uri="{FF2B5EF4-FFF2-40B4-BE49-F238E27FC236}">
                <a16:creationId xmlns:a16="http://schemas.microsoft.com/office/drawing/2014/main" id="{64945FB1-3A48-EA33-62CE-43AA188FAF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851" r="2316" b="3"/>
          <a:stretch>
            <a:fillRect/>
          </a:stretch>
        </p:blipFill>
        <p:spPr>
          <a:xfrm>
            <a:off x="20" y="2768743"/>
            <a:ext cx="4278264" cy="408925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A3D150B-ADB5-401D-8304-C7845A109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768743"/>
            <a:ext cx="4310288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D81BA1-7E08-5C95-81B2-6D18ABA6A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646" y="678955"/>
            <a:ext cx="5586448" cy="5409743"/>
          </a:xfrm>
        </p:spPr>
        <p:txBody>
          <a:bodyPr anchor="ctr">
            <a:normAutofit/>
          </a:bodyPr>
          <a:lstStyle/>
          <a:p>
            <a:r>
              <a:rPr lang="es-ES" sz="2000" dirty="0"/>
              <a:t>Niño de </a:t>
            </a:r>
            <a:r>
              <a:rPr lang="es-ES" sz="2000" b="1" dirty="0"/>
              <a:t>12 años</a:t>
            </a:r>
            <a:r>
              <a:rPr lang="es-ES" sz="2000" dirty="0"/>
              <a:t>, DM1 desde los 8 años.</a:t>
            </a:r>
          </a:p>
          <a:p>
            <a:r>
              <a:rPr lang="es-ES" sz="2000" dirty="0"/>
              <a:t>HbA1c actual: </a:t>
            </a:r>
            <a:r>
              <a:rPr lang="es-ES" sz="2000" b="1" dirty="0"/>
              <a:t>9.2%</a:t>
            </a:r>
            <a:r>
              <a:rPr lang="es-ES" sz="2000" dirty="0"/>
              <a:t> (mal control).</a:t>
            </a:r>
          </a:p>
          <a:p>
            <a:r>
              <a:rPr lang="es-ES" sz="2000" dirty="0"/>
              <a:t>Insulinoterapia basal-bolo.</a:t>
            </a:r>
          </a:p>
          <a:p>
            <a:r>
              <a:rPr lang="es-ES" sz="2000" dirty="0"/>
              <a:t>ICR indicado por endocrinología:</a:t>
            </a:r>
          </a:p>
          <a:p>
            <a:pPr lvl="1"/>
            <a:r>
              <a:rPr lang="es-ES" sz="2000" b="1" dirty="0"/>
              <a:t>Desayuno 1:10</a:t>
            </a:r>
            <a:endParaRPr lang="es-ES" sz="2000" dirty="0"/>
          </a:p>
          <a:p>
            <a:pPr lvl="1"/>
            <a:r>
              <a:rPr lang="es-ES" sz="2000" b="1" dirty="0"/>
              <a:t>Almuerzo 1:12</a:t>
            </a:r>
            <a:endParaRPr lang="es-ES" sz="2000" dirty="0"/>
          </a:p>
          <a:p>
            <a:pPr lvl="1"/>
            <a:r>
              <a:rPr lang="es-ES" sz="2000" b="1" dirty="0"/>
              <a:t>Cena 1:15</a:t>
            </a:r>
            <a:endParaRPr lang="es-ES" sz="2000" dirty="0"/>
          </a:p>
          <a:p>
            <a:pPr marL="0" indent="0">
              <a:buNone/>
            </a:pPr>
            <a:r>
              <a:rPr lang="es-ES" sz="2000" b="1" dirty="0"/>
              <a:t>Menú propuesto (almuerzo)</a:t>
            </a:r>
          </a:p>
          <a:p>
            <a:r>
              <a:rPr lang="es-ES" sz="2000" dirty="0"/>
              <a:t>Arroz: 1 taza.</a:t>
            </a:r>
          </a:p>
          <a:p>
            <a:r>
              <a:rPr lang="es-ES" sz="2000" dirty="0"/>
              <a:t>Lentejas cocidas: ½ taza.</a:t>
            </a:r>
          </a:p>
          <a:p>
            <a:r>
              <a:rPr lang="es-ES" sz="2000" dirty="0"/>
              <a:t>Manzana mediana: 1 unidad.</a:t>
            </a:r>
          </a:p>
          <a:p>
            <a:r>
              <a:rPr lang="es-ES" sz="2000" dirty="0"/>
              <a:t>Agua.</a:t>
            </a:r>
          </a:p>
          <a:p>
            <a:endParaRPr lang="es-ES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3AB31-A71C-4414-BA05-CF667CBA3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5909" y="3396995"/>
            <a:ext cx="6858002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0352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40E93D9-F13F-4097-A159-E0A6CEBA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836C2AD-036C-F3E7-07EA-E11CFC2D0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916" y="444464"/>
            <a:ext cx="3420305" cy="1906317"/>
          </a:xfrm>
        </p:spPr>
        <p:txBody>
          <a:bodyPr>
            <a:normAutofit/>
          </a:bodyPr>
          <a:lstStyle/>
          <a:p>
            <a:pPr algn="ctr"/>
            <a:r>
              <a:rPr lang="es-ES" altLang="es-ES" sz="2800">
                <a:latin typeface="Arial" panose="020B0604020202020204" pitchFamily="34" charset="0"/>
              </a:rPr>
              <a:t>Calcular los gramos totales de carbohidratos del menú:</a:t>
            </a:r>
            <a:endParaRPr lang="es-ES" sz="2800"/>
          </a:p>
        </p:txBody>
      </p:sp>
      <p:pic>
        <p:nvPicPr>
          <p:cNvPr id="5" name="Picture 4" descr="Tazas de café">
            <a:extLst>
              <a:ext uri="{FF2B5EF4-FFF2-40B4-BE49-F238E27FC236}">
                <a16:creationId xmlns:a16="http://schemas.microsoft.com/office/drawing/2014/main" id="{F31158FF-F82C-9C2E-235B-413AC4D833C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524" r="19643" b="3"/>
          <a:stretch>
            <a:fillRect/>
          </a:stretch>
        </p:blipFill>
        <p:spPr>
          <a:xfrm>
            <a:off x="20" y="2768743"/>
            <a:ext cx="4278264" cy="408925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A3D150B-ADB5-401D-8304-C7845A109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768743"/>
            <a:ext cx="4310288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DB9203-F852-222C-D75C-DB8DFDE11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646" y="678955"/>
            <a:ext cx="5586448" cy="5409743"/>
          </a:xfrm>
        </p:spPr>
        <p:txBody>
          <a:bodyPr anchor="ctr">
            <a:normAutofit/>
          </a:bodyPr>
          <a:lstStyle/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altLang="es-ES" sz="2000" dirty="0">
                <a:latin typeface="Arial" panose="020B0604020202020204" pitchFamily="34" charset="0"/>
              </a:rPr>
              <a:t>Arroz 1 taza = 45 g</a:t>
            </a: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altLang="es-ES" sz="2000" dirty="0">
                <a:latin typeface="Arial" panose="020B0604020202020204" pitchFamily="34" charset="0"/>
              </a:rPr>
              <a:t>Lentejas ½ taza = 20 g</a:t>
            </a: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altLang="es-ES" sz="2000" dirty="0">
                <a:latin typeface="Arial" panose="020B0604020202020204" pitchFamily="34" charset="0"/>
              </a:rPr>
              <a:t>Manzana mediana = 15 g</a:t>
            </a:r>
            <a:br>
              <a:rPr lang="es-ES" altLang="es-ES" sz="2000" dirty="0">
                <a:latin typeface="Arial" panose="020B0604020202020204" pitchFamily="34" charset="0"/>
              </a:rPr>
            </a:br>
            <a:r>
              <a:rPr lang="es-ES" altLang="es-ES" sz="2000" dirty="0">
                <a:latin typeface="Arial" panose="020B0604020202020204" pitchFamily="34" charset="0"/>
              </a:rPr>
              <a:t>→ </a:t>
            </a:r>
            <a:r>
              <a:rPr lang="es-ES" altLang="es-ES" sz="2000" b="1" dirty="0">
                <a:latin typeface="Arial" panose="020B0604020202020204" pitchFamily="34" charset="0"/>
              </a:rPr>
              <a:t>Total = 80 g CHO</a:t>
            </a:r>
            <a:endParaRPr lang="es-ES" altLang="es-ES" sz="2000" dirty="0">
              <a:latin typeface="Arial" panose="020B0604020202020204" pitchFamily="34" charset="0"/>
            </a:endParaRPr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altLang="es-ES" sz="2000" dirty="0">
                <a:latin typeface="Arial" panose="020B0604020202020204" pitchFamily="34" charset="0"/>
              </a:rPr>
              <a:t>Ajustar dosis de insulina rápida</a:t>
            </a: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altLang="es-ES" sz="2000" dirty="0">
                <a:latin typeface="Arial" panose="020B0604020202020204" pitchFamily="34" charset="0"/>
              </a:rPr>
              <a:t>ICR del almuerzo = 1:12</a:t>
            </a: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altLang="es-ES" sz="2000" dirty="0">
                <a:latin typeface="Arial" panose="020B0604020202020204" pitchFamily="34" charset="0"/>
              </a:rPr>
              <a:t>80 g ÷ 12 = </a:t>
            </a:r>
            <a:r>
              <a:rPr lang="es-ES" altLang="es-ES" sz="2000" b="1" dirty="0">
                <a:latin typeface="Arial" panose="020B0604020202020204" pitchFamily="34" charset="0"/>
              </a:rPr>
              <a:t>6.6 unidades</a:t>
            </a:r>
            <a:endParaRPr lang="es-ES" altLang="es-ES" sz="2000" dirty="0">
              <a:latin typeface="Arial" panose="020B0604020202020204" pitchFamily="34" charset="0"/>
            </a:endParaRP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altLang="es-ES" sz="2000" dirty="0">
                <a:latin typeface="Arial" panose="020B0604020202020204" pitchFamily="34" charset="0"/>
              </a:rPr>
              <a:t>Dosis final recomendada: </a:t>
            </a:r>
            <a:r>
              <a:rPr lang="es-ES" altLang="es-ES" sz="2000" b="1" dirty="0">
                <a:latin typeface="Arial" panose="020B0604020202020204" pitchFamily="34" charset="0"/>
              </a:rPr>
              <a:t>6.5–7 U</a:t>
            </a:r>
          </a:p>
          <a:p>
            <a:pPr algn="just">
              <a:lnSpc>
                <a:spcPct val="150000"/>
              </a:lnSpc>
            </a:pPr>
            <a:r>
              <a:rPr lang="es-ES" sz="2000" dirty="0"/>
              <a:t>Variabilidad según actividad física posterior (por ejemplo, entrenamiento de fútbol → ajustar -10 a -30% insulina o +15 g CHO extra).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3AB31-A71C-4414-BA05-CF667CBA3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5909" y="3396995"/>
            <a:ext cx="6858002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3414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40E93D9-F13F-4097-A159-E0A6CEBA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FF4407-1277-F864-7273-257F96C0D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916" y="444464"/>
            <a:ext cx="3420305" cy="1906317"/>
          </a:xfrm>
        </p:spPr>
        <p:txBody>
          <a:bodyPr>
            <a:normAutofit/>
          </a:bodyPr>
          <a:lstStyle/>
          <a:p>
            <a:pPr algn="ctr"/>
            <a:r>
              <a:rPr lang="es-ES" sz="2800"/>
              <a:t>Caso clínico</a:t>
            </a:r>
          </a:p>
        </p:txBody>
      </p:sp>
      <p:pic>
        <p:nvPicPr>
          <p:cNvPr id="5" name="Picture 4" descr="Comida de desayuno con forma de cara de conejito en el plato">
            <a:extLst>
              <a:ext uri="{FF2B5EF4-FFF2-40B4-BE49-F238E27FC236}">
                <a16:creationId xmlns:a16="http://schemas.microsoft.com/office/drawing/2014/main" id="{89D2F255-BF56-DA2E-BE42-C02F74164B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851" r="2316" b="3"/>
          <a:stretch>
            <a:fillRect/>
          </a:stretch>
        </p:blipFill>
        <p:spPr>
          <a:xfrm>
            <a:off x="20" y="2768743"/>
            <a:ext cx="4278264" cy="408925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A3D150B-ADB5-401D-8304-C7845A109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768743"/>
            <a:ext cx="4310288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1DC4AD-1EB0-286F-01FF-289910761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646" y="678955"/>
            <a:ext cx="5586448" cy="5409743"/>
          </a:xfrm>
        </p:spPr>
        <p:txBody>
          <a:bodyPr anchor="ctr">
            <a:normAutofit/>
          </a:bodyPr>
          <a:lstStyle/>
          <a:p>
            <a:r>
              <a:rPr lang="es-ES" sz="2000"/>
              <a:t>Niño de 12 años</a:t>
            </a:r>
          </a:p>
          <a:p>
            <a:r>
              <a:rPr lang="es-ES" sz="2000"/>
              <a:t>TDD = 42 U</a:t>
            </a:r>
            <a:br>
              <a:rPr lang="es-ES" sz="2000"/>
            </a:br>
            <a:r>
              <a:rPr lang="es-ES" sz="2000"/>
              <a:t>→ Fórmula: </a:t>
            </a:r>
            <a:r>
              <a:rPr lang="es-ES" sz="2000" b="1"/>
              <a:t>500 ÷ 42 = 11.9 → 1:12</a:t>
            </a:r>
            <a:endParaRPr lang="es-ES" sz="2000"/>
          </a:p>
          <a:p>
            <a:r>
              <a:rPr lang="es-ES" sz="2000"/>
              <a:t>Controlando por 1 semana encuentran:</a:t>
            </a:r>
          </a:p>
          <a:p>
            <a:pPr lvl="1"/>
            <a:r>
              <a:rPr lang="es-ES" sz="2000"/>
              <a:t>Postprandiales del desayuno: +40 mg/dL → ICR más agresivo</a:t>
            </a:r>
            <a:br>
              <a:rPr lang="es-ES" sz="2000"/>
            </a:br>
            <a:r>
              <a:rPr lang="es-ES" sz="2000"/>
              <a:t>→ Nuevo ICR desayuno: </a:t>
            </a:r>
            <a:r>
              <a:rPr lang="es-ES" sz="2000" b="1"/>
              <a:t>1:10</a:t>
            </a:r>
            <a:endParaRPr lang="es-ES" sz="2000"/>
          </a:p>
          <a:p>
            <a:pPr lvl="1"/>
            <a:r>
              <a:rPr lang="es-ES" sz="2000"/>
              <a:t>Almuerzo estables → </a:t>
            </a:r>
            <a:r>
              <a:rPr lang="es-ES" sz="2000" b="1"/>
              <a:t>1:12</a:t>
            </a:r>
            <a:endParaRPr lang="es-ES" sz="2000"/>
          </a:p>
          <a:p>
            <a:pPr lvl="1"/>
            <a:r>
              <a:rPr lang="es-ES" sz="2000"/>
              <a:t>Cena con hipoglucemias → ICR más suave</a:t>
            </a:r>
            <a:br>
              <a:rPr lang="es-ES" sz="2000"/>
            </a:br>
            <a:r>
              <a:rPr lang="es-ES" sz="2000"/>
              <a:t>→ Nuevo ICR cena: </a:t>
            </a:r>
            <a:r>
              <a:rPr lang="es-ES" sz="2000" b="1"/>
              <a:t>1:15</a:t>
            </a:r>
            <a:endParaRPr lang="es-ES" sz="2000"/>
          </a:p>
          <a:p>
            <a:pPr marL="0" indent="0">
              <a:buNone/>
            </a:pPr>
            <a:endParaRPr lang="es-ES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D3AB31-A71C-4414-BA05-CF667CBA3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5909" y="3396995"/>
            <a:ext cx="6858002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2820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E122FE2-BE42-5AAC-C940-F66F2565C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s-ES" sz="4000" b="1">
                <a:solidFill>
                  <a:srgbClr val="FFFFFF"/>
                </a:solidFill>
              </a:rPr>
              <a:t>CASO 1 </a:t>
            </a:r>
            <a:endParaRPr lang="es-ES" sz="400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ECB826-534C-D566-B5DD-CE59EC228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s-ES" sz="2000"/>
              <a:t>Niño de </a:t>
            </a:r>
            <a:r>
              <a:rPr lang="es-ES" sz="2000" b="1"/>
              <a:t>10 años</a:t>
            </a:r>
            <a:r>
              <a:rPr lang="es-ES" sz="2000"/>
              <a:t>, DM1.</a:t>
            </a:r>
            <a:br>
              <a:rPr lang="es-ES" sz="2000"/>
            </a:br>
            <a:r>
              <a:rPr lang="es-ES" sz="2000"/>
              <a:t>TDD = 28 U.</a:t>
            </a:r>
          </a:p>
          <a:p>
            <a:r>
              <a:rPr lang="es-ES" sz="2000" b="1"/>
              <a:t>1. ICR inicial</a:t>
            </a:r>
          </a:p>
          <a:p>
            <a:pPr lvl="1"/>
            <a:r>
              <a:rPr lang="es-ES" sz="2000"/>
              <a:t>500 ÷ 28 = </a:t>
            </a:r>
            <a:r>
              <a:rPr lang="es-ES" sz="2000" b="1"/>
              <a:t>17.8 → 1:18</a:t>
            </a:r>
            <a:endParaRPr lang="es-ES" sz="2000"/>
          </a:p>
          <a:p>
            <a:r>
              <a:rPr lang="es-ES" sz="2000" b="1"/>
              <a:t>2. Glucosas postprandiales observadas</a:t>
            </a:r>
          </a:p>
          <a:p>
            <a:pPr lvl="1"/>
            <a:r>
              <a:rPr lang="es-ES" sz="2000"/>
              <a:t>Desayuno: +50 mg/dL</a:t>
            </a:r>
          </a:p>
          <a:p>
            <a:pPr lvl="1"/>
            <a:r>
              <a:rPr lang="es-ES" sz="2000"/>
              <a:t>Almuerzo: +10 mg/dL</a:t>
            </a:r>
          </a:p>
          <a:p>
            <a:pPr lvl="1"/>
            <a:r>
              <a:rPr lang="es-ES" sz="2000"/>
              <a:t>Cena: −20 mg/dL</a:t>
            </a:r>
          </a:p>
          <a:p>
            <a:r>
              <a:rPr lang="es-ES" sz="2000" b="1"/>
              <a:t>3. Ajustes</a:t>
            </a:r>
          </a:p>
          <a:p>
            <a:pPr lvl="1"/>
            <a:r>
              <a:rPr lang="es-ES" sz="2000"/>
              <a:t>Desayuno: más insulina → </a:t>
            </a:r>
            <a:r>
              <a:rPr lang="es-ES" sz="2000" b="1"/>
              <a:t>1:12</a:t>
            </a:r>
            <a:endParaRPr lang="es-ES" sz="2000"/>
          </a:p>
          <a:p>
            <a:pPr lvl="1"/>
            <a:r>
              <a:rPr lang="es-ES" sz="2000"/>
              <a:t>Almuerzo: conservar → </a:t>
            </a:r>
            <a:r>
              <a:rPr lang="es-ES" sz="2000" b="1"/>
              <a:t>1:18</a:t>
            </a:r>
            <a:endParaRPr lang="es-ES" sz="2000"/>
          </a:p>
          <a:p>
            <a:pPr lvl="1"/>
            <a:r>
              <a:rPr lang="es-ES" sz="2000"/>
              <a:t>Cena: menos insulina → </a:t>
            </a:r>
            <a:r>
              <a:rPr lang="es-ES" sz="2000" b="1"/>
              <a:t>1:20</a:t>
            </a:r>
            <a:endParaRPr lang="es-ES" sz="2000"/>
          </a:p>
          <a:p>
            <a:r>
              <a:rPr lang="es-ES" sz="2000" b="1"/>
              <a:t>ICR final recomendado</a:t>
            </a:r>
          </a:p>
          <a:p>
            <a:pPr lvl="1"/>
            <a:r>
              <a:rPr lang="es-ES" sz="2000"/>
              <a:t>✔ Desayuno 1:12</a:t>
            </a:r>
            <a:br>
              <a:rPr lang="es-ES" sz="2000"/>
            </a:br>
            <a:r>
              <a:rPr lang="es-ES" sz="2000"/>
              <a:t>✔ Almuerzo 1:18</a:t>
            </a:r>
            <a:br>
              <a:rPr lang="es-ES" sz="2000"/>
            </a:br>
            <a:r>
              <a:rPr lang="es-ES" sz="2000"/>
              <a:t>✔ Cena 1:20</a:t>
            </a:r>
          </a:p>
          <a:p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42269573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43FB568-1B11-6AF2-A22B-F8161227B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s-ES" sz="4000" b="1">
                <a:solidFill>
                  <a:srgbClr val="FFFFFF"/>
                </a:solidFill>
              </a:rPr>
              <a:t>CASO 2</a:t>
            </a:r>
            <a:endParaRPr lang="es-ES" sz="400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785D52-CE8C-F548-528D-E71ACDBEC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s-ES" sz="2000"/>
              <a:t>Adolescente de </a:t>
            </a:r>
            <a:r>
              <a:rPr lang="es-ES" sz="2000" b="1"/>
              <a:t>14 años</a:t>
            </a:r>
            <a:r>
              <a:rPr lang="es-ES" sz="2000"/>
              <a:t> con pubertad y sedentarismo.</a:t>
            </a:r>
            <a:br>
              <a:rPr lang="es-ES" sz="2000"/>
            </a:br>
            <a:r>
              <a:rPr lang="es-ES" sz="2000"/>
              <a:t>TDD = 48 U.</a:t>
            </a:r>
          </a:p>
          <a:p>
            <a:r>
              <a:rPr lang="es-ES" sz="2000" b="1"/>
              <a:t>1. ICR inicial</a:t>
            </a:r>
          </a:p>
          <a:p>
            <a:pPr lvl="1"/>
            <a:r>
              <a:rPr lang="es-ES" sz="2000"/>
              <a:t>500 ÷ 48 = </a:t>
            </a:r>
            <a:r>
              <a:rPr lang="es-ES" sz="2000" b="1"/>
              <a:t>10.4 → 1:10</a:t>
            </a:r>
            <a:endParaRPr lang="es-ES" sz="2000"/>
          </a:p>
          <a:p>
            <a:r>
              <a:rPr lang="es-ES" sz="2000" b="1"/>
              <a:t>2. Menú del almuerzo calculado</a:t>
            </a:r>
          </a:p>
          <a:p>
            <a:pPr lvl="1"/>
            <a:r>
              <a:rPr lang="es-ES" sz="2000"/>
              <a:t>CHO total = 75 g.</a:t>
            </a:r>
          </a:p>
          <a:p>
            <a:pPr lvl="1"/>
            <a:r>
              <a:rPr lang="es-ES" sz="2000"/>
              <a:t>→ Dosis = 75 ÷ 10 = </a:t>
            </a:r>
            <a:r>
              <a:rPr lang="es-ES" sz="2000" b="1"/>
              <a:t>7.5 U</a:t>
            </a:r>
            <a:endParaRPr lang="es-ES" sz="2000"/>
          </a:p>
          <a:p>
            <a:r>
              <a:rPr lang="es-ES" sz="2000" b="1"/>
              <a:t>3. Observación</a:t>
            </a:r>
          </a:p>
          <a:p>
            <a:pPr lvl="1"/>
            <a:r>
              <a:rPr lang="es-ES" sz="2000"/>
              <a:t>Postprandiales de cena altas (+60 mg/dL) por resistencia nocturna.</a:t>
            </a:r>
          </a:p>
          <a:p>
            <a:r>
              <a:rPr lang="es-ES" sz="2000" b="1"/>
              <a:t>4. Ajuste</a:t>
            </a:r>
          </a:p>
          <a:p>
            <a:pPr lvl="1"/>
            <a:r>
              <a:rPr lang="es-ES" sz="2000"/>
              <a:t>Cena → ICR pasa de 1:10 a </a:t>
            </a:r>
            <a:r>
              <a:rPr lang="es-ES" sz="2000" b="1"/>
              <a:t>1:8</a:t>
            </a:r>
            <a:endParaRPr lang="es-ES" sz="2000"/>
          </a:p>
          <a:p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3734584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BCA5F4C-3884-D570-9EAD-6A16790CE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s-ES" sz="4000">
                <a:solidFill>
                  <a:srgbClr val="FFFFFF"/>
                </a:solidFill>
              </a:rPr>
              <a:t>Mecanismos fisiológicos 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3EDB5FB-1B01-C6BC-2F95-3223F69833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59107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99429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2FE1FEA-50A0-7837-E138-7BF1D8B0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s-ES" sz="4000" b="1">
                <a:solidFill>
                  <a:srgbClr val="FFFFFF"/>
                </a:solidFill>
              </a:rPr>
              <a:t>CASO 3 </a:t>
            </a:r>
            <a:endParaRPr lang="es-ES" sz="400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724049-1405-9A4F-BF8F-C421654A5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s-ES" sz="2000"/>
              <a:t>Niña de </a:t>
            </a:r>
            <a:r>
              <a:rPr lang="es-ES" sz="2000" b="1"/>
              <a:t>6 años</a:t>
            </a:r>
            <a:r>
              <a:rPr lang="es-ES" sz="2000"/>
              <a:t> (niños pequeños → regla de 300).</a:t>
            </a:r>
            <a:br>
              <a:rPr lang="es-ES" sz="2000"/>
            </a:br>
            <a:r>
              <a:rPr lang="es-ES" sz="2000"/>
              <a:t>TDD = 18 U.</a:t>
            </a:r>
          </a:p>
          <a:p>
            <a:r>
              <a:rPr lang="es-ES" sz="2000" b="1"/>
              <a:t>1. ICR inicial</a:t>
            </a:r>
          </a:p>
          <a:p>
            <a:pPr lvl="1"/>
            <a:r>
              <a:rPr lang="es-ES" sz="2000"/>
              <a:t>300 ÷ 18 = </a:t>
            </a:r>
            <a:r>
              <a:rPr lang="es-ES" sz="2000" b="1"/>
              <a:t>16.6 → 1:17</a:t>
            </a:r>
            <a:endParaRPr lang="es-ES" sz="2000"/>
          </a:p>
          <a:p>
            <a:r>
              <a:rPr lang="es-ES" sz="2000" b="1"/>
              <a:t>2. Observación</a:t>
            </a:r>
          </a:p>
          <a:p>
            <a:pPr lvl="1"/>
            <a:r>
              <a:rPr lang="es-ES" sz="2000"/>
              <a:t>Hipoglucemias en almuerzo.</a:t>
            </a:r>
          </a:p>
          <a:p>
            <a:r>
              <a:rPr lang="es-ES" sz="2000" b="1"/>
              <a:t>3. Ajuste</a:t>
            </a:r>
          </a:p>
          <a:p>
            <a:pPr lvl="1"/>
            <a:r>
              <a:rPr lang="es-ES" sz="2000"/>
              <a:t>ICR más suave → </a:t>
            </a:r>
            <a:r>
              <a:rPr lang="es-ES" sz="2000" b="1"/>
              <a:t>1:20</a:t>
            </a:r>
            <a:endParaRPr lang="es-ES" sz="2000"/>
          </a:p>
          <a:p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98608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EFCF4B-D4AC-CB00-A3FA-AD2DEC2CC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Mecanismos fisiológicos </a:t>
            </a:r>
            <a:endParaRPr lang="es-ES" dirty="0"/>
          </a:p>
        </p:txBody>
      </p:sp>
      <p:graphicFrame>
        <p:nvGraphicFramePr>
          <p:cNvPr id="7" name="Marcador de contenido 2">
            <a:extLst>
              <a:ext uri="{FF2B5EF4-FFF2-40B4-BE49-F238E27FC236}">
                <a16:creationId xmlns:a16="http://schemas.microsoft.com/office/drawing/2014/main" id="{9891C1D9-E211-62E6-D149-92E2FC42959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1558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27C5EC4-EF4B-79BB-13A6-936DB3F61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s-ES" sz="4000">
                <a:solidFill>
                  <a:srgbClr val="FFFFFF"/>
                </a:solidFill>
              </a:rPr>
              <a:t>Mecanismos fisiológicos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3BF0B7-516D-081F-37F8-A51AB2035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s-ES" sz="2000" b="1"/>
              <a:t>Saciedad precoz</a:t>
            </a:r>
          </a:p>
          <a:p>
            <a:pPr marL="0" indent="0">
              <a:buNone/>
            </a:pPr>
            <a:r>
              <a:rPr lang="es-ES" sz="2000"/>
              <a:t>Causada por:</a:t>
            </a:r>
          </a:p>
          <a:p>
            <a:pPr lvl="1"/>
            <a:r>
              <a:rPr lang="es-ES" sz="2000"/>
              <a:t>Congestión hepática</a:t>
            </a:r>
          </a:p>
          <a:p>
            <a:pPr lvl="1"/>
            <a:r>
              <a:rPr lang="es-ES" sz="2000"/>
              <a:t>Aumento de presión abdominal</a:t>
            </a:r>
          </a:p>
          <a:p>
            <a:pPr lvl="1"/>
            <a:r>
              <a:rPr lang="es-ES" sz="2000"/>
              <a:t>Gastroparesia por diabetes</a:t>
            </a:r>
          </a:p>
          <a:p>
            <a:pPr lvl="1"/>
            <a:r>
              <a:rPr lang="es-ES" sz="2000"/>
              <a:t>Cardiopatías congénitas con insuficiencia cardíaca</a:t>
            </a:r>
          </a:p>
          <a:p>
            <a:r>
              <a:rPr lang="es-ES" sz="2000" b="1"/>
              <a:t>Consecuencia dual:</a:t>
            </a:r>
            <a:endParaRPr lang="es-ES" sz="2000"/>
          </a:p>
          <a:p>
            <a:pPr lvl="1"/>
            <a:r>
              <a:rPr lang="es-ES" sz="2000" b="1"/>
              <a:t>Ingesta reducida</a:t>
            </a:r>
            <a:r>
              <a:rPr lang="es-ES" sz="2000"/>
              <a:t>, limitación para alcanzar requerimientos → desnutrición.</a:t>
            </a:r>
          </a:p>
          <a:p>
            <a:pPr lvl="1"/>
            <a:r>
              <a:rPr lang="es-ES" sz="2000" b="1"/>
              <a:t>Recomendaciones médicas restrictivas</a:t>
            </a:r>
            <a:r>
              <a:rPr lang="es-ES" sz="2000"/>
              <a:t> (por disnea o fatiga al comer) pueden inducir dietas inadecuadas y selección de alimentos energéticamente densos pero pobres en nutrientes.</a:t>
            </a:r>
          </a:p>
          <a:p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639073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B52B31F-49DA-A4B5-A02D-82A56ACEB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s-ES" sz="4000">
                <a:solidFill>
                  <a:srgbClr val="FFFFFF"/>
                </a:solidFill>
              </a:rPr>
              <a:t>Mecanismos fisiológicos 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0969C54F-59D2-8BDD-9344-A69CB20B7E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91149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2063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FBA240-6D5D-D3EB-5FD2-13E332D78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s-ES" sz="4000">
                <a:solidFill>
                  <a:srgbClr val="FFFFFF"/>
                </a:solidFill>
              </a:rPr>
              <a:t>Mecanismos fisiológicos 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D851C65-F130-C2C6-B224-3A4BB37504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30599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8543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3087</Words>
  <Application>Microsoft Macintosh PowerPoint</Application>
  <PresentationFormat>Panorámica</PresentationFormat>
  <Paragraphs>445</Paragraphs>
  <Slides>50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50</vt:i4>
      </vt:variant>
    </vt:vector>
  </HeadingPairs>
  <TitlesOfParts>
    <vt:vector size="55" baseType="lpstr">
      <vt:lpstr>Aptos</vt:lpstr>
      <vt:lpstr>Aptos Display</vt:lpstr>
      <vt:lpstr>Arial</vt:lpstr>
      <vt:lpstr>Calibri</vt:lpstr>
      <vt:lpstr>Tema de Office</vt:lpstr>
      <vt:lpstr> Nutrición en Enfermedades Crónicas Pediátricas </vt:lpstr>
      <vt:lpstr>Objetivos académicos </vt:lpstr>
      <vt:lpstr>Importancia del enfoque nutricional</vt:lpstr>
      <vt:lpstr>Introducción</vt:lpstr>
      <vt:lpstr>Mecanismos fisiológicos </vt:lpstr>
      <vt:lpstr>Mecanismos fisiológicos </vt:lpstr>
      <vt:lpstr>Mecanismos fisiológicos </vt:lpstr>
      <vt:lpstr>Mecanismos fisiológicos </vt:lpstr>
      <vt:lpstr>Mecanismos fisiológicos </vt:lpstr>
      <vt:lpstr>Cambios metabólicos inducidos por tratamientos médicos </vt:lpstr>
      <vt:lpstr>Implicaciones clínicas</vt:lpstr>
      <vt:lpstr>Asociación del mecanismo fisiopatológico con la enfermedad</vt:lpstr>
      <vt:lpstr>Contraste Clínico </vt:lpstr>
      <vt:lpstr>Contraste Clínico</vt:lpstr>
      <vt:lpstr>¿Por qué dos niños con igual IMC pueden tener riesgos nutricionales opuestos?</vt:lpstr>
      <vt:lpstr>Respuesta</vt:lpstr>
      <vt:lpstr>¿Qué indicador sería prioritario evaluar en cada caso? (masa magra, RQ, ingesta, inflamación…)</vt:lpstr>
      <vt:lpstr>Presentación de PowerPoint</vt:lpstr>
      <vt:lpstr>1. Cuándo aumentar densidad energética</vt:lpstr>
      <vt:lpstr>2. Cuándo priorizar recuperación de masa magra</vt:lpstr>
      <vt:lpstr>Cuándo ajustar la ingesta debido a medicación</vt:lpstr>
      <vt:lpstr>4. Cuándo suplementar micronutrientes o enzimas</vt:lpstr>
      <vt:lpstr>Alteraciones energéticas</vt:lpstr>
      <vt:lpstr>Cardiopatías congénitas</vt:lpstr>
      <vt:lpstr>Metabolismo de macronutrientes</vt:lpstr>
      <vt:lpstr>Enfermedades respiratorias</vt:lpstr>
      <vt:lpstr>Variaciones energéticas en diabetes mellitus (DM1 y DM2)</vt:lpstr>
      <vt:lpstr>Catabolismo muscular acelerado durante agudizaciones</vt:lpstr>
      <vt:lpstr>Micronutrientes críticos</vt:lpstr>
      <vt:lpstr>Requerimientos aumentados en Fibrosis Quística (FQ)</vt:lpstr>
      <vt:lpstr>Crecimiento y composición corporal </vt:lpstr>
      <vt:lpstr>Crecimiento y composición corporal</vt:lpstr>
      <vt:lpstr>NUTRICIÓN EN DIABETES PEDIÁTRICA</vt:lpstr>
      <vt:lpstr>Aspectos fisiopatológicos </vt:lpstr>
      <vt:lpstr>Riesgo de hipoglucemia</vt:lpstr>
      <vt:lpstr>Intervenciones nutricionales basadas en evidencia </vt:lpstr>
      <vt:lpstr>Conteo exacto en gramos:</vt:lpstr>
      <vt:lpstr>Distribución alimentaria</vt:lpstr>
      <vt:lpstr>Aporte de proteínas y grasas</vt:lpstr>
      <vt:lpstr>¿Cómo se calcula el ICR?</vt:lpstr>
      <vt:lpstr>¿Cómo se calcula el ICR?</vt:lpstr>
      <vt:lpstr>¿Cómo se calcula el ICR?</vt:lpstr>
      <vt:lpstr>TABLA PRÁCTICA PARA CÁLCULO Y AJUSTE DEL ICR</vt:lpstr>
      <vt:lpstr>Ejemplos de interpretación rápida</vt:lpstr>
      <vt:lpstr>Caso real para aplicar conteo de carbohidratos e insulinoterapia </vt:lpstr>
      <vt:lpstr>Calcular los gramos totales de carbohidratos del menú:</vt:lpstr>
      <vt:lpstr>Caso clínico</vt:lpstr>
      <vt:lpstr>CASO 1 </vt:lpstr>
      <vt:lpstr>CASO 2</vt:lpstr>
      <vt:lpstr>CASO 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VILLEGAS IPIALES MERCEDES CAROLINA</dc:creator>
  <cp:lastModifiedBy>VILLEGAS IPIALES MERCEDES CAROLINA</cp:lastModifiedBy>
  <cp:revision>4</cp:revision>
  <dcterms:created xsi:type="dcterms:W3CDTF">2025-12-03T02:34:42Z</dcterms:created>
  <dcterms:modified xsi:type="dcterms:W3CDTF">2025-12-04T20:16:28Z</dcterms:modified>
</cp:coreProperties>
</file>