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5" r:id="rId4"/>
    <p:sldId id="279" r:id="rId5"/>
    <p:sldId id="420" r:id="rId6"/>
    <p:sldId id="421" r:id="rId7"/>
    <p:sldId id="422" r:id="rId8"/>
    <p:sldId id="423" r:id="rId9"/>
    <p:sldId id="424" r:id="rId10"/>
    <p:sldId id="425" r:id="rId11"/>
    <p:sldId id="426" r:id="rId12"/>
    <p:sldId id="427" r:id="rId13"/>
    <p:sldId id="428" r:id="rId14"/>
    <p:sldId id="430" r:id="rId15"/>
    <p:sldId id="429" r:id="rId16"/>
    <p:sldId id="431" r:id="rId17"/>
    <p:sldId id="433" r:id="rId18"/>
    <p:sldId id="432" r:id="rId19"/>
    <p:sldId id="435" r:id="rId20"/>
    <p:sldId id="434" r:id="rId21"/>
    <p:sldId id="436" r:id="rId22"/>
    <p:sldId id="263" r:id="rId23"/>
    <p:sldId id="260" r:id="rId24"/>
  </p:sldIdLst>
  <p:sldSz cx="12192000" cy="6858000"/>
  <p:notesSz cx="6858000" cy="9144000"/>
  <p:defaultTextStyle>
    <a:defPPr>
      <a:defRPr lang="es-EC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1D2F65-BC2C-4171-84D2-614CC79AA373}" v="1" dt="2025-01-10T02:34:12.6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6" autoAdjust="0"/>
    <p:restoredTop sz="96405"/>
  </p:normalViewPr>
  <p:slideViewPr>
    <p:cSldViewPr snapToGrid="0" snapToObjects="1" showGuides="1">
      <p:cViewPr varScale="1">
        <p:scale>
          <a:sx n="71" d="100"/>
          <a:sy n="71" d="100"/>
        </p:scale>
        <p:origin x="4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Gamboa" userId="21e22752-c8e3-4f58-ab59-1717ec616fd1" providerId="ADAL" clId="{5247605C-8C23-41D3-946C-B325A7F0FAE3}"/>
    <pc:docChg chg="modSld">
      <pc:chgData name="Fernando Gamboa" userId="21e22752-c8e3-4f58-ab59-1717ec616fd1" providerId="ADAL" clId="{5247605C-8C23-41D3-946C-B325A7F0FAE3}" dt="2024-06-14T02:08:39.294" v="4" actId="113"/>
      <pc:docMkLst>
        <pc:docMk/>
      </pc:docMkLst>
      <pc:sldChg chg="modSp">
        <pc:chgData name="Fernando Gamboa" userId="21e22752-c8e3-4f58-ab59-1717ec616fd1" providerId="ADAL" clId="{5247605C-8C23-41D3-946C-B325A7F0FAE3}" dt="2024-06-14T02:05:46.165" v="2" actId="1036"/>
        <pc:sldMkLst>
          <pc:docMk/>
          <pc:sldMk cId="2577949920" sldId="423"/>
        </pc:sldMkLst>
      </pc:sldChg>
      <pc:sldChg chg="modSp mod">
        <pc:chgData name="Fernando Gamboa" userId="21e22752-c8e3-4f58-ab59-1717ec616fd1" providerId="ADAL" clId="{5247605C-8C23-41D3-946C-B325A7F0FAE3}" dt="2024-06-14T02:08:39.294" v="4" actId="113"/>
        <pc:sldMkLst>
          <pc:docMk/>
          <pc:sldMk cId="823698646" sldId="425"/>
        </pc:sldMkLst>
      </pc:sldChg>
    </pc:docChg>
  </pc:docChgLst>
  <pc:docChgLst>
    <pc:chgData name="Fernando Gamboa" userId="21e22752-c8e3-4f58-ab59-1717ec616fd1" providerId="ADAL" clId="{791D2F65-BC2C-4171-84D2-614CC79AA373}"/>
    <pc:docChg chg="modSld">
      <pc:chgData name="Fernando Gamboa" userId="21e22752-c8e3-4f58-ab59-1717ec616fd1" providerId="ADAL" clId="{791D2F65-BC2C-4171-84D2-614CC79AA373}" dt="2025-01-10T02:34:12.696" v="0" actId="20577"/>
      <pc:docMkLst>
        <pc:docMk/>
      </pc:docMkLst>
      <pc:sldChg chg="modSp">
        <pc:chgData name="Fernando Gamboa" userId="21e22752-c8e3-4f58-ab59-1717ec616fd1" providerId="ADAL" clId="{791D2F65-BC2C-4171-84D2-614CC79AA373}" dt="2025-01-10T02:34:12.696" v="0" actId="20577"/>
        <pc:sldMkLst>
          <pc:docMk/>
          <pc:sldMk cId="1877553912" sldId="436"/>
        </pc:sldMkLst>
        <pc:spChg chg="mod">
          <ac:chgData name="Fernando Gamboa" userId="21e22752-c8e3-4f58-ab59-1717ec616fd1" providerId="ADAL" clId="{791D2F65-BC2C-4171-84D2-614CC79AA373}" dt="2025-01-10T02:34:12.696" v="0" actId="20577"/>
          <ac:spMkLst>
            <pc:docMk/>
            <pc:sldMk cId="1877553912" sldId="436"/>
            <ac:spMk id="3" creationId="{00000000-0000-0000-0000-000000000000}"/>
          </ac:spMkLst>
        </pc:spChg>
      </pc:sldChg>
    </pc:docChg>
  </pc:docChgLst>
  <pc:docChgLst>
    <pc:chgData name="Fernando Gamboa" userId="21e22752-c8e3-4f58-ab59-1717ec616fd1" providerId="ADAL" clId="{C82CEA7F-6022-4872-97F7-9A9DC89A09D4}"/>
    <pc:docChg chg="undo custSel delSld modSld">
      <pc:chgData name="Fernando Gamboa" userId="21e22752-c8e3-4f58-ab59-1717ec616fd1" providerId="ADAL" clId="{C82CEA7F-6022-4872-97F7-9A9DC89A09D4}" dt="2023-03-07T06:02:52.669" v="24" actId="11"/>
      <pc:docMkLst>
        <pc:docMk/>
      </pc:docMkLst>
      <pc:sldChg chg="modSp mod">
        <pc:chgData name="Fernando Gamboa" userId="21e22752-c8e3-4f58-ab59-1717ec616fd1" providerId="ADAL" clId="{C82CEA7F-6022-4872-97F7-9A9DC89A09D4}" dt="2023-03-07T05:55:13.135" v="1" actId="20577"/>
        <pc:sldMkLst>
          <pc:docMk/>
          <pc:sldMk cId="0" sldId="258"/>
        </pc:sldMkLst>
      </pc:sldChg>
      <pc:sldChg chg="modSp mod">
        <pc:chgData name="Fernando Gamboa" userId="21e22752-c8e3-4f58-ab59-1717ec616fd1" providerId="ADAL" clId="{C82CEA7F-6022-4872-97F7-9A9DC89A09D4}" dt="2023-03-07T05:55:22.117" v="2" actId="20577"/>
        <pc:sldMkLst>
          <pc:docMk/>
          <pc:sldMk cId="1514372681" sldId="265"/>
        </pc:sldMkLst>
      </pc:sldChg>
      <pc:sldChg chg="modSp mod">
        <pc:chgData name="Fernando Gamboa" userId="21e22752-c8e3-4f58-ab59-1717ec616fd1" providerId="ADAL" clId="{C82CEA7F-6022-4872-97F7-9A9DC89A09D4}" dt="2023-03-07T05:55:30.078" v="3" actId="6549"/>
        <pc:sldMkLst>
          <pc:docMk/>
          <pc:sldMk cId="3828179500" sldId="279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1251921065" sldId="351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4209077873" sldId="358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3169059166" sldId="359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3035950803" sldId="378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1765756890" sldId="379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670343641" sldId="380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1885086285" sldId="383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3864923642" sldId="384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396343053" sldId="385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3727758123" sldId="391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247127788" sldId="392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2089324770" sldId="393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3172199572" sldId="394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2541732095" sldId="395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2699884423" sldId="396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601574132" sldId="397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54703162" sldId="398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3150087285" sldId="399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3545259695" sldId="400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1295617233" sldId="401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1381171439" sldId="402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3024831284" sldId="404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2245983629" sldId="405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1491918043" sldId="406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3990259585" sldId="415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4181509541" sldId="416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3079549040" sldId="417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2494674445" sldId="418"/>
        </pc:sldMkLst>
      </pc:sldChg>
      <pc:sldChg chg="del">
        <pc:chgData name="Fernando Gamboa" userId="21e22752-c8e3-4f58-ab59-1717ec616fd1" providerId="ADAL" clId="{C82CEA7F-6022-4872-97F7-9A9DC89A09D4}" dt="2023-03-07T05:57:41.112" v="4" actId="47"/>
        <pc:sldMkLst>
          <pc:docMk/>
          <pc:sldMk cId="3032355836" sldId="419"/>
        </pc:sldMkLst>
      </pc:sldChg>
      <pc:sldChg chg="modSp mod">
        <pc:chgData name="Fernando Gamboa" userId="21e22752-c8e3-4f58-ab59-1717ec616fd1" providerId="ADAL" clId="{C82CEA7F-6022-4872-97F7-9A9DC89A09D4}" dt="2023-03-07T05:59:51.292" v="5" actId="11"/>
        <pc:sldMkLst>
          <pc:docMk/>
          <pc:sldMk cId="1111888807" sldId="420"/>
        </pc:sldMkLst>
      </pc:sldChg>
      <pc:sldChg chg="modSp mod">
        <pc:chgData name="Fernando Gamboa" userId="21e22752-c8e3-4f58-ab59-1717ec616fd1" providerId="ADAL" clId="{C82CEA7F-6022-4872-97F7-9A9DC89A09D4}" dt="2023-03-07T06:00:00.235" v="6" actId="11"/>
        <pc:sldMkLst>
          <pc:docMk/>
          <pc:sldMk cId="3354388018" sldId="421"/>
        </pc:sldMkLst>
      </pc:sldChg>
      <pc:sldChg chg="modSp mod">
        <pc:chgData name="Fernando Gamboa" userId="21e22752-c8e3-4f58-ab59-1717ec616fd1" providerId="ADAL" clId="{C82CEA7F-6022-4872-97F7-9A9DC89A09D4}" dt="2023-03-07T06:00:31.625" v="10" actId="11"/>
        <pc:sldMkLst>
          <pc:docMk/>
          <pc:sldMk cId="2432058715" sldId="422"/>
        </pc:sldMkLst>
      </pc:sldChg>
      <pc:sldChg chg="modSp mod">
        <pc:chgData name="Fernando Gamboa" userId="21e22752-c8e3-4f58-ab59-1717ec616fd1" providerId="ADAL" clId="{C82CEA7F-6022-4872-97F7-9A9DC89A09D4}" dt="2023-03-07T06:00:40.147" v="11" actId="11"/>
        <pc:sldMkLst>
          <pc:docMk/>
          <pc:sldMk cId="2577949920" sldId="423"/>
        </pc:sldMkLst>
      </pc:sldChg>
      <pc:sldChg chg="modSp mod">
        <pc:chgData name="Fernando Gamboa" userId="21e22752-c8e3-4f58-ab59-1717ec616fd1" providerId="ADAL" clId="{C82CEA7F-6022-4872-97F7-9A9DC89A09D4}" dt="2023-03-07T06:00:45.451" v="12" actId="11"/>
        <pc:sldMkLst>
          <pc:docMk/>
          <pc:sldMk cId="1123233040" sldId="424"/>
        </pc:sldMkLst>
      </pc:sldChg>
      <pc:sldChg chg="modSp mod">
        <pc:chgData name="Fernando Gamboa" userId="21e22752-c8e3-4f58-ab59-1717ec616fd1" providerId="ADAL" clId="{C82CEA7F-6022-4872-97F7-9A9DC89A09D4}" dt="2023-03-07T06:00:51.558" v="13" actId="11"/>
        <pc:sldMkLst>
          <pc:docMk/>
          <pc:sldMk cId="823698646" sldId="425"/>
        </pc:sldMkLst>
      </pc:sldChg>
      <pc:sldChg chg="modSp mod">
        <pc:chgData name="Fernando Gamboa" userId="21e22752-c8e3-4f58-ab59-1717ec616fd1" providerId="ADAL" clId="{C82CEA7F-6022-4872-97F7-9A9DC89A09D4}" dt="2023-03-07T06:00:57.742" v="14" actId="11"/>
        <pc:sldMkLst>
          <pc:docMk/>
          <pc:sldMk cId="1225799876" sldId="426"/>
        </pc:sldMkLst>
      </pc:sldChg>
      <pc:sldChg chg="modSp mod">
        <pc:chgData name="Fernando Gamboa" userId="21e22752-c8e3-4f58-ab59-1717ec616fd1" providerId="ADAL" clId="{C82CEA7F-6022-4872-97F7-9A9DC89A09D4}" dt="2023-03-07T06:01:58.363" v="15" actId="11"/>
        <pc:sldMkLst>
          <pc:docMk/>
          <pc:sldMk cId="1154707987" sldId="427"/>
        </pc:sldMkLst>
      </pc:sldChg>
      <pc:sldChg chg="modSp mod">
        <pc:chgData name="Fernando Gamboa" userId="21e22752-c8e3-4f58-ab59-1717ec616fd1" providerId="ADAL" clId="{C82CEA7F-6022-4872-97F7-9A9DC89A09D4}" dt="2023-03-07T06:02:03.783" v="16" actId="11"/>
        <pc:sldMkLst>
          <pc:docMk/>
          <pc:sldMk cId="4223575864" sldId="428"/>
        </pc:sldMkLst>
      </pc:sldChg>
      <pc:sldChg chg="modSp mod">
        <pc:chgData name="Fernando Gamboa" userId="21e22752-c8e3-4f58-ab59-1717ec616fd1" providerId="ADAL" clId="{C82CEA7F-6022-4872-97F7-9A9DC89A09D4}" dt="2023-03-07T06:02:13.873" v="18" actId="11"/>
        <pc:sldMkLst>
          <pc:docMk/>
          <pc:sldMk cId="791467297" sldId="429"/>
        </pc:sldMkLst>
      </pc:sldChg>
      <pc:sldChg chg="modSp mod">
        <pc:chgData name="Fernando Gamboa" userId="21e22752-c8e3-4f58-ab59-1717ec616fd1" providerId="ADAL" clId="{C82CEA7F-6022-4872-97F7-9A9DC89A09D4}" dt="2023-03-07T06:02:08.795" v="17" actId="11"/>
        <pc:sldMkLst>
          <pc:docMk/>
          <pc:sldMk cId="3132291935" sldId="430"/>
        </pc:sldMkLst>
      </pc:sldChg>
      <pc:sldChg chg="modSp mod">
        <pc:chgData name="Fernando Gamboa" userId="21e22752-c8e3-4f58-ab59-1717ec616fd1" providerId="ADAL" clId="{C82CEA7F-6022-4872-97F7-9A9DC89A09D4}" dt="2023-03-07T06:02:21.828" v="19" actId="11"/>
        <pc:sldMkLst>
          <pc:docMk/>
          <pc:sldMk cId="213782766" sldId="431"/>
        </pc:sldMkLst>
      </pc:sldChg>
      <pc:sldChg chg="modSp mod">
        <pc:chgData name="Fernando Gamboa" userId="21e22752-c8e3-4f58-ab59-1717ec616fd1" providerId="ADAL" clId="{C82CEA7F-6022-4872-97F7-9A9DC89A09D4}" dt="2023-03-07T06:02:34.969" v="21" actId="11"/>
        <pc:sldMkLst>
          <pc:docMk/>
          <pc:sldMk cId="1299194554" sldId="432"/>
        </pc:sldMkLst>
      </pc:sldChg>
      <pc:sldChg chg="modSp mod">
        <pc:chgData name="Fernando Gamboa" userId="21e22752-c8e3-4f58-ab59-1717ec616fd1" providerId="ADAL" clId="{C82CEA7F-6022-4872-97F7-9A9DC89A09D4}" dt="2023-03-07T06:02:27.147" v="20" actId="11"/>
        <pc:sldMkLst>
          <pc:docMk/>
          <pc:sldMk cId="2514938241" sldId="433"/>
        </pc:sldMkLst>
      </pc:sldChg>
      <pc:sldChg chg="modSp mod">
        <pc:chgData name="Fernando Gamboa" userId="21e22752-c8e3-4f58-ab59-1717ec616fd1" providerId="ADAL" clId="{C82CEA7F-6022-4872-97F7-9A9DC89A09D4}" dt="2023-03-07T06:02:44.620" v="23" actId="11"/>
        <pc:sldMkLst>
          <pc:docMk/>
          <pc:sldMk cId="1837219425" sldId="434"/>
        </pc:sldMkLst>
      </pc:sldChg>
      <pc:sldChg chg="modSp mod">
        <pc:chgData name="Fernando Gamboa" userId="21e22752-c8e3-4f58-ab59-1717ec616fd1" providerId="ADAL" clId="{C82CEA7F-6022-4872-97F7-9A9DC89A09D4}" dt="2023-03-07T06:02:40.106" v="22" actId="11"/>
        <pc:sldMkLst>
          <pc:docMk/>
          <pc:sldMk cId="2434545385" sldId="435"/>
        </pc:sldMkLst>
      </pc:sldChg>
      <pc:sldChg chg="modSp mod">
        <pc:chgData name="Fernando Gamboa" userId="21e22752-c8e3-4f58-ab59-1717ec616fd1" providerId="ADAL" clId="{C82CEA7F-6022-4872-97F7-9A9DC89A09D4}" dt="2023-03-07T06:02:52.669" v="24" actId="11"/>
        <pc:sldMkLst>
          <pc:docMk/>
          <pc:sldMk cId="1877553912" sldId="43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5595EF-174B-8CA3-43D6-0DD66E0A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0E34-4ECF-4FFE-BE0B-7278FA1D0CAB}" type="datetimeFigureOut">
              <a:rPr lang="es-EC"/>
              <a:pPr>
                <a:defRPr/>
              </a:pPr>
              <a:t>9/1/2025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3302DA-DBDA-4D45-398D-9AB69629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0915BA-B5BE-386C-905D-DC35E661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0AA6C-F65E-48B2-B013-19288352793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62632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265CE5-6AD6-53F8-7B5C-37597F5C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09A04-503F-424E-BC00-3C28F01118D5}" type="datetimeFigureOut">
              <a:rPr lang="es-EC"/>
              <a:pPr>
                <a:defRPr/>
              </a:pPr>
              <a:t>9/1/2025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173D95-55A6-BCA8-64A6-608B08A6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D1D927-DEFD-80F6-1910-5FF5C70A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F9F76-E43A-48E8-AA32-BEB393AD921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42246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CE57D6-5FBD-F867-CD36-D54775B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7A047-A160-4013-A38E-B2517BB7F6EC}" type="datetimeFigureOut">
              <a:rPr lang="es-EC"/>
              <a:pPr>
                <a:defRPr/>
              </a:pPr>
              <a:t>9/1/2025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FB85F2-AA54-4DB7-B7A8-1CC7BE6D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24A952-0FB9-8D80-6494-037A3CA1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45A70-9692-4114-B506-71838D7B9C5D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92752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79C271-42EC-7E77-8FCD-833B79326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968DC-AF42-43CC-920E-11C9AB784D37}" type="datetimeFigureOut">
              <a:rPr lang="es-EC"/>
              <a:pPr>
                <a:defRPr/>
              </a:pPr>
              <a:t>9/1/2025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23354F-FD50-C1CA-CDC6-20D0D5638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F3A52-1D11-B7E5-1F38-36EA432D0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6DB3D-5261-4C98-9D0A-5DF2F95C279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297906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02DA-89EB-2EF0-8AD9-5444E45CB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861C1-CC2C-4F39-9D09-D1764BD65BE6}" type="datetimeFigureOut">
              <a:rPr lang="es-EC"/>
              <a:pPr>
                <a:defRPr/>
              </a:pPr>
              <a:t>9/1/2025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C166BC-3EFC-92FC-B059-91DB18358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E0778A-6652-69B2-2C77-8274949F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F265A-7634-411F-9CC3-B754BD03A114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97407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052C6855-E63E-7ADD-CE05-4CB1A4B6D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FEAC4-2EAC-4EB0-BCEC-84D416CBC7AD}" type="datetimeFigureOut">
              <a:rPr lang="es-EC"/>
              <a:pPr>
                <a:defRPr/>
              </a:pPr>
              <a:t>9/1/2025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F00734B-73D6-AED8-A532-32B27794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CC4436C-E8A1-5471-4555-BB658339C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E46C5-7224-4F9D-91D8-3FD237F662F3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21273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91619F19-6C7D-54F2-3CF1-9615AD7D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0103E-F183-4CB3-8F1E-C64B02A2B02F}" type="datetimeFigureOut">
              <a:rPr lang="es-EC"/>
              <a:pPr>
                <a:defRPr/>
              </a:pPr>
              <a:t>9/1/2025</a:t>
            </a:fld>
            <a:endParaRPr lang="es-EC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BD9D272-A7F0-9603-6396-815A1B33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513F2B2E-0FF8-9BBA-8BE6-093E804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368AA-5DF9-4C35-AA45-45B1EE78C5C6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07753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145AE50F-4C3A-51F8-6BD8-CFAD18FB3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DBDE9-7683-4617-9C7D-24D8AEC23975}" type="datetimeFigureOut">
              <a:rPr lang="es-EC"/>
              <a:pPr>
                <a:defRPr/>
              </a:pPr>
              <a:t>9/1/2025</a:t>
            </a:fld>
            <a:endParaRPr lang="es-EC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BD4E6DA8-C3A0-3388-1F1F-BC137FD8B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3C39F8F-B9DB-6436-CD38-06BA16FB7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4B34-2877-4D02-AECB-A77F76B2249C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8521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9BF6D3FD-076C-F445-48FA-46D4CFA1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33B1-B38B-49CF-9E99-8951908A54EB}" type="datetimeFigureOut">
              <a:rPr lang="es-EC"/>
              <a:pPr>
                <a:defRPr/>
              </a:pPr>
              <a:t>9/1/2025</a:t>
            </a:fld>
            <a:endParaRPr lang="es-EC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B0F3BD58-76DB-236D-A434-F412580C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4E77E91-3247-7385-4B7D-0CFA142DB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FD175-56AF-44D9-BDDB-1302068AD76A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62188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42117D23-910D-75F5-CA97-87420100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107FD-5DD0-4D7B-BC8A-BE6F6F97737F}" type="datetimeFigureOut">
              <a:rPr lang="es-EC"/>
              <a:pPr>
                <a:defRPr/>
              </a:pPr>
              <a:t>9/1/2025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F85C0C1-B919-F510-FED5-8087CBFF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69EDF4D-3052-DAF1-2DE1-8D1A64F06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F7329-EC57-4067-9FDF-3D470C065D26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00488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8AE8CDC-B223-3BE8-BC3A-CF754C5C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EE63-A515-44B8-A864-66E8B9C4D044}" type="datetimeFigureOut">
              <a:rPr lang="es-EC"/>
              <a:pPr>
                <a:defRPr/>
              </a:pPr>
              <a:t>9/1/2025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CA3CB21-83CA-607F-0876-0281480D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9C9CDB7-E466-B30E-8E89-09F41F9C4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E3C40-9139-4950-B8E0-ADF38129FF84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212665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8F394347-35CF-3CCF-E390-01115242F4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VE"/>
              <a:t>Haga clic para modificar el estilo de título del patrón</a:t>
            </a:r>
            <a:endParaRPr lang="es-EC" altLang="es-VE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9CE65C1A-23E5-D185-A179-9B6B75C76A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VE"/>
              <a:t>Haga clic para modificar los estilos de texto del patrón</a:t>
            </a:r>
          </a:p>
          <a:p>
            <a:pPr lvl="1"/>
            <a:r>
              <a:rPr lang="es-ES" altLang="es-VE"/>
              <a:t>Segundo nivel</a:t>
            </a:r>
          </a:p>
          <a:p>
            <a:pPr lvl="2"/>
            <a:r>
              <a:rPr lang="es-ES" altLang="es-VE"/>
              <a:t>Tercer nivel</a:t>
            </a:r>
          </a:p>
          <a:p>
            <a:pPr lvl="3"/>
            <a:r>
              <a:rPr lang="es-ES" altLang="es-VE"/>
              <a:t>Cuarto nivel</a:t>
            </a:r>
          </a:p>
          <a:p>
            <a:pPr lvl="4"/>
            <a:r>
              <a:rPr lang="es-ES" altLang="es-VE"/>
              <a:t>Quinto nivel</a:t>
            </a:r>
            <a:endParaRPr lang="es-EC" alt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C2B1A1-82DF-DF86-F108-9A61BE4AE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AF8801-057A-4A24-84CC-9A3F62D6E91A}" type="datetimeFigureOut">
              <a:rPr lang="es-EC"/>
              <a:pPr>
                <a:defRPr/>
              </a:pPr>
              <a:t>9/1/2025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46836F-C350-CD6F-FCED-58695E6A3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1B6AA5-2D03-7BBE-74CF-24DDB15FC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FC6BB4E-6CAC-4651-B7DA-1C022B3103AA}" type="slidenum">
              <a:rPr lang="es-EC" altLang="es-VE"/>
              <a:pPr/>
              <a:t>‹Nº›</a:t>
            </a:fld>
            <a:endParaRPr lang="es-EC" altLang="es-V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s.audioblocks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FB22C-81E9-E0E3-1F69-3A72BEDD8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713" y="193675"/>
            <a:ext cx="6997700" cy="74771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C" sz="3600" b="1" dirty="0">
                <a:solidFill>
                  <a:schemeClr val="bg1"/>
                </a:solidFill>
                <a:latin typeface="+mn-lt"/>
              </a:rPr>
              <a:t>Recursos educativos multimedia</a:t>
            </a:r>
          </a:p>
        </p:txBody>
      </p:sp>
      <p:sp>
        <p:nvSpPr>
          <p:cNvPr id="2051" name="Subtítulo 2">
            <a:extLst>
              <a:ext uri="{FF2B5EF4-FFF2-40B4-BE49-F238E27FC236}">
                <a16:creationId xmlns:a16="http://schemas.microsoft.com/office/drawing/2014/main" id="{C94E75C4-6140-ADF8-D0C8-BD829C1A6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713" y="912813"/>
            <a:ext cx="4954587" cy="385762"/>
          </a:xfrm>
        </p:spPr>
        <p:txBody>
          <a:bodyPr/>
          <a:lstStyle/>
          <a:p>
            <a:pPr algn="l" eaLnBrk="1" hangingPunct="1"/>
            <a:r>
              <a:rPr lang="es-EC" altLang="es-VE" sz="2000">
                <a:solidFill>
                  <a:schemeClr val="bg1"/>
                </a:solidFill>
              </a:rPr>
              <a:t>Formato de entrega de contenido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 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50231"/>
            <a:ext cx="10515600" cy="60311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Caso Práctico:</a:t>
            </a:r>
          </a:p>
          <a:p>
            <a:pPr marL="457200" lvl="1" indent="0">
              <a:buNone/>
            </a:pPr>
            <a:endParaRPr lang="es-EC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0DF8283-0381-A14A-8A16-BFC53FB26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260910"/>
              </p:ext>
            </p:extLst>
          </p:nvPr>
        </p:nvGraphicFramePr>
        <p:xfrm>
          <a:off x="3294529" y="1143000"/>
          <a:ext cx="8897472" cy="5747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412">
                  <a:extLst>
                    <a:ext uri="{9D8B030D-6E8A-4147-A177-3AD203B41FA5}">
                      <a16:colId xmlns:a16="http://schemas.microsoft.com/office/drawing/2014/main" val="3264838520"/>
                    </a:ext>
                  </a:extLst>
                </a:gridCol>
                <a:gridCol w="2218765">
                  <a:extLst>
                    <a:ext uri="{9D8B030D-6E8A-4147-A177-3AD203B41FA5}">
                      <a16:colId xmlns:a16="http://schemas.microsoft.com/office/drawing/2014/main" val="1435530420"/>
                    </a:ext>
                  </a:extLst>
                </a:gridCol>
                <a:gridCol w="2151529">
                  <a:extLst>
                    <a:ext uri="{9D8B030D-6E8A-4147-A177-3AD203B41FA5}">
                      <a16:colId xmlns:a16="http://schemas.microsoft.com/office/drawing/2014/main" val="4177932026"/>
                    </a:ext>
                  </a:extLst>
                </a:gridCol>
                <a:gridCol w="1837766">
                  <a:extLst>
                    <a:ext uri="{9D8B030D-6E8A-4147-A177-3AD203B41FA5}">
                      <a16:colId xmlns:a16="http://schemas.microsoft.com/office/drawing/2014/main" val="661605585"/>
                    </a:ext>
                  </a:extLst>
                </a:gridCol>
              </a:tblGrid>
              <a:tr h="376507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Empresas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331750"/>
                  </a:ext>
                </a:extLst>
              </a:tr>
              <a:tr h="376507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8044473"/>
                  </a:ext>
                </a:extLst>
              </a:tr>
              <a:tr h="376507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 de Resultados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4337496"/>
                  </a:ext>
                </a:extLst>
              </a:tr>
              <a:tr h="376507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Ventas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100.000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7586529"/>
                  </a:ext>
                </a:extLst>
              </a:tr>
              <a:tr h="376507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Costos Variables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60.000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80.000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3713991"/>
                  </a:ext>
                </a:extLst>
              </a:tr>
              <a:tr h="61013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Margen de Contribución 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80.000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3402232"/>
                  </a:ext>
                </a:extLst>
              </a:tr>
              <a:tr h="376507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Costos Fijos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70.000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7001402"/>
                  </a:ext>
                </a:extLst>
              </a:tr>
              <a:tr h="376507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Utilidad Operacional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5428994"/>
                  </a:ext>
                </a:extLst>
              </a:tr>
              <a:tr h="376507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3376756"/>
                  </a:ext>
                </a:extLst>
              </a:tr>
              <a:tr h="610130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Estructura Financiera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9411829"/>
                  </a:ext>
                </a:extLst>
              </a:tr>
              <a:tr h="376507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</a:t>
                      </a:r>
                      <a:r>
                        <a:rPr lang="es-EC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 Costo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60.000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1088307"/>
                  </a:ext>
                </a:extLst>
              </a:tr>
              <a:tr h="376507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Patrimonio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170.000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150.000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140.000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4761749"/>
                  </a:ext>
                </a:extLst>
              </a:tr>
              <a:tr h="376507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Financiamiento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200.000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3968327"/>
                  </a:ext>
                </a:extLst>
              </a:tr>
              <a:tr h="376507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Acciones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170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140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3120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369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 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50231"/>
            <a:ext cx="10515600" cy="60311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Caso Práctico:</a:t>
            </a:r>
          </a:p>
          <a:p>
            <a:pPr marL="457200" lvl="1" indent="0">
              <a:buNone/>
            </a:pPr>
            <a:endParaRPr lang="es-EC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0DF8283-0381-A14A-8A16-BFC53FB26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702224"/>
              </p:ext>
            </p:extLst>
          </p:nvPr>
        </p:nvGraphicFramePr>
        <p:xfrm>
          <a:off x="3294529" y="1007812"/>
          <a:ext cx="8729831" cy="5841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7295">
                  <a:extLst>
                    <a:ext uri="{9D8B030D-6E8A-4147-A177-3AD203B41FA5}">
                      <a16:colId xmlns:a16="http://schemas.microsoft.com/office/drawing/2014/main" val="326483852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1435530420"/>
                    </a:ext>
                  </a:extLst>
                </a:gridCol>
                <a:gridCol w="2110991">
                  <a:extLst>
                    <a:ext uri="{9D8B030D-6E8A-4147-A177-3AD203B41FA5}">
                      <a16:colId xmlns:a16="http://schemas.microsoft.com/office/drawing/2014/main" val="4177932026"/>
                    </a:ext>
                  </a:extLst>
                </a:gridCol>
                <a:gridCol w="1803140">
                  <a:extLst>
                    <a:ext uri="{9D8B030D-6E8A-4147-A177-3AD203B41FA5}">
                      <a16:colId xmlns:a16="http://schemas.microsoft.com/office/drawing/2014/main" val="661605585"/>
                    </a:ext>
                  </a:extLst>
                </a:gridCol>
              </a:tblGrid>
              <a:tr h="322409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Empresas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331750"/>
                  </a:ext>
                </a:extLst>
              </a:tr>
              <a:tr h="233108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8044473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Utilidad por Acción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4337496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Utilidad Operacional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7586529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Interés 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3713991"/>
                  </a:ext>
                </a:extLst>
              </a:tr>
              <a:tr h="36852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Utilidad después de Intereses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3402232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 35%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7001402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Utilidad Neta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5428994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Utilidad por Acción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3376756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4761749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Apalancamientos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3968327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Apalancamiento Operativo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3120524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Apalancamiento Financiero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9268378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Apalancamiento Combinado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0840263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0897593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Puntos de Equilibrio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2903888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Operativo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1454983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6059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57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 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50231"/>
            <a:ext cx="10515600" cy="60311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Caso Práctico:</a:t>
            </a:r>
          </a:p>
          <a:p>
            <a:pPr marL="457200" lvl="1" indent="0">
              <a:buNone/>
            </a:pPr>
            <a:endParaRPr lang="es-EC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0DF8283-0381-A14A-8A16-BFC53FB26762}"/>
              </a:ext>
            </a:extLst>
          </p:cNvPr>
          <p:cNvGraphicFramePr>
            <a:graphicFrameLocks noGrp="1"/>
          </p:cNvGraphicFramePr>
          <p:nvPr/>
        </p:nvGraphicFramePr>
        <p:xfrm>
          <a:off x="3294529" y="1009573"/>
          <a:ext cx="8729831" cy="5849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7295">
                  <a:extLst>
                    <a:ext uri="{9D8B030D-6E8A-4147-A177-3AD203B41FA5}">
                      <a16:colId xmlns:a16="http://schemas.microsoft.com/office/drawing/2014/main" val="326483852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1435530420"/>
                    </a:ext>
                  </a:extLst>
                </a:gridCol>
                <a:gridCol w="2110991">
                  <a:extLst>
                    <a:ext uri="{9D8B030D-6E8A-4147-A177-3AD203B41FA5}">
                      <a16:colId xmlns:a16="http://schemas.microsoft.com/office/drawing/2014/main" val="4177932026"/>
                    </a:ext>
                  </a:extLst>
                </a:gridCol>
                <a:gridCol w="1803140">
                  <a:extLst>
                    <a:ext uri="{9D8B030D-6E8A-4147-A177-3AD203B41FA5}">
                      <a16:colId xmlns:a16="http://schemas.microsoft.com/office/drawing/2014/main" val="661605585"/>
                    </a:ext>
                  </a:extLst>
                </a:gridCol>
              </a:tblGrid>
              <a:tr h="322409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Empresas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331750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8044473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Utilidad por Acción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4337496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Utilidad Operacional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7586529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Interés 12%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3.600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7.200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3713991"/>
                  </a:ext>
                </a:extLst>
              </a:tr>
              <a:tr h="368523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Utilidad después de Intereses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6.400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2.800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3402232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 35%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2.240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1.400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980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7001402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Utilidad Neta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4.160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2.600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1.820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5428994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Utilidad por Acción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3376756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4761749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Apalancamientos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3968327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Apalancamiento Operativo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3120524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Apalancamiento Financiero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1,56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2,50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3,57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9268378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Apalancamiento Combinado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12,50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7,14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0840263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0897593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Puntos de Equilibrio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2903888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Operativo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87.500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75.000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1454983"/>
                  </a:ext>
                </a:extLst>
              </a:tr>
              <a:tr h="322409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92.000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90.000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86.000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6059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70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 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50231"/>
            <a:ext cx="10515600" cy="60311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Caso Práctico:</a:t>
            </a:r>
          </a:p>
          <a:p>
            <a:pPr marL="457200" lvl="1" indent="0">
              <a:buNone/>
            </a:pPr>
            <a:endParaRPr lang="es-EC" dirty="0"/>
          </a:p>
          <a:p>
            <a:pPr marL="914400" lvl="1" indent="-457200">
              <a:buFont typeface="+mj-lt"/>
              <a:buAutoNum type="arabicPeriod"/>
            </a:pPr>
            <a:r>
              <a:rPr lang="es-EC" dirty="0"/>
              <a:t>Suponiendo que las ventas se </a:t>
            </a:r>
            <a:r>
              <a:rPr lang="es-EC" u="sng" dirty="0"/>
              <a:t>incrementan</a:t>
            </a:r>
            <a:r>
              <a:rPr lang="es-EC" dirty="0"/>
              <a:t> en un 20%, calcule el incremento en la utilidad operacional.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dirty="0"/>
              <a:t>Suponiendo que las ventas </a:t>
            </a:r>
            <a:r>
              <a:rPr lang="es-EC" u="sng" dirty="0"/>
              <a:t>disminuyen</a:t>
            </a:r>
            <a:r>
              <a:rPr lang="es-EC" dirty="0"/>
              <a:t> en un 20%, calcule el incremento en la utilidad operacional.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dirty="0"/>
              <a:t>Recalcule el GAO en los dos ejemplos anteriores</a:t>
            </a:r>
          </a:p>
          <a:p>
            <a:pPr marL="914400" lvl="1" indent="-457200">
              <a:buFont typeface="+mj-lt"/>
              <a:buAutoNum type="arabicPeriod"/>
            </a:pPr>
            <a:endParaRPr lang="es-EC" dirty="0"/>
          </a:p>
          <a:p>
            <a:pPr lvl="2"/>
            <a:r>
              <a:rPr lang="es-EC" dirty="0"/>
              <a:t>El GAO es mayor a niveles cercanos al punto de equilibrio y disminuye cuando aumentan las ventas</a:t>
            </a:r>
          </a:p>
          <a:p>
            <a:pPr lvl="2"/>
            <a:endParaRPr lang="es-EC" dirty="0"/>
          </a:p>
          <a:p>
            <a:pPr marL="914400" lvl="1" indent="-457200">
              <a:buFont typeface="+mj-lt"/>
              <a:buAutoNum type="arabicPeriod"/>
            </a:pPr>
            <a:r>
              <a:rPr lang="es-EC" dirty="0"/>
              <a:t>Para la empresa A anterior, recalcule la utilidad operacional y el GAO para niveles de ventas de:</a:t>
            </a:r>
          </a:p>
          <a:p>
            <a:pPr marL="914400" lvl="1" indent="-457200">
              <a:buFont typeface="+mj-lt"/>
              <a:buAutoNum type="arabicPeriod"/>
            </a:pPr>
            <a:endParaRPr lang="es-EC" dirty="0"/>
          </a:p>
          <a:p>
            <a:pPr marL="457200" lvl="1" indent="0">
              <a:buNone/>
            </a:pPr>
            <a:endParaRPr lang="es-EC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638CE3D-BB2F-6F4F-B143-0DFCA164871A}"/>
              </a:ext>
            </a:extLst>
          </p:cNvPr>
          <p:cNvGraphicFramePr>
            <a:graphicFrameLocks noGrp="1"/>
          </p:cNvGraphicFramePr>
          <p:nvPr/>
        </p:nvGraphicFramePr>
        <p:xfrm>
          <a:off x="2310130" y="6125383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04405079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810116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126657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8226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Ventas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90.000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120.000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150.000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923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57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 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50231"/>
            <a:ext cx="10515600" cy="60311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Caso Práctico:</a:t>
            </a:r>
          </a:p>
          <a:p>
            <a:pPr marL="457200" lvl="1" indent="0">
              <a:buNone/>
            </a:pPr>
            <a:endParaRPr lang="es-EC" dirty="0"/>
          </a:p>
          <a:p>
            <a:pPr marL="914400" lvl="1" indent="-457200">
              <a:buFont typeface="+mj-lt"/>
              <a:buAutoNum type="arabicPeriod"/>
            </a:pPr>
            <a:endParaRPr lang="es-EC" dirty="0"/>
          </a:p>
          <a:p>
            <a:pPr marL="457200" lvl="1" indent="0">
              <a:buNone/>
            </a:pPr>
            <a:endParaRPr lang="es-EC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638CE3D-BB2F-6F4F-B143-0DFCA164871A}"/>
              </a:ext>
            </a:extLst>
          </p:cNvPr>
          <p:cNvGraphicFramePr>
            <a:graphicFrameLocks noGrp="1"/>
          </p:cNvGraphicFramePr>
          <p:nvPr/>
        </p:nvGraphicFramePr>
        <p:xfrm>
          <a:off x="2848012" y="2389501"/>
          <a:ext cx="8128000" cy="2412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04405079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810116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126657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8226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Ventas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90.000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120.000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_tradnl" dirty="0"/>
                        <a:t>150.000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923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Costos Variables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18.000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24.000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30.000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3285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Margen de Contribución 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72.000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96.000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120.000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4710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Costos Fijos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70.000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70.000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70.000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7486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Utilidad Operacional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26.000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50.000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6636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36,00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3,69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2,40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7904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291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 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850231"/>
                <a:ext cx="10515600" cy="6031115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Medición de Apalancamiento FINANCIERO:</a:t>
                </a:r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𝐺𝐴𝐹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𝑈𝑂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𝑈𝐷𝐼𝑛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GAF.- Grado de Apalancamiento Financiero</a:t>
                </a:r>
              </a:p>
              <a:p>
                <a:pPr marL="457200" lvl="1" indent="0">
                  <a:buNone/>
                </a:pPr>
                <a:r>
                  <a:rPr lang="es-EC" dirty="0"/>
                  <a:t>UO.- Utilidad operacional del volumen de ventas</a:t>
                </a:r>
              </a:p>
              <a:p>
                <a:pPr marL="457200" lvl="1" indent="0">
                  <a:buNone/>
                </a:pPr>
                <a:r>
                  <a:rPr lang="es-EC" dirty="0"/>
                  <a:t>UDIn.-Utilidad después de Intereses </a:t>
                </a: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50231"/>
                <a:ext cx="10515600" cy="603111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4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 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850231"/>
                <a:ext cx="10515600" cy="6031115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Medición de Apalancamiento COMBINADO:</a:t>
                </a:r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𝐺𝐴𝐶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𝐺𝐴𝑂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𝐺𝐴𝐹</m:t>
                      </m:r>
                    </m:oMath>
                  </m:oMathPara>
                </a14:m>
                <a:endParaRPr lang="es-EC" dirty="0"/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GAC.- Grado de Apalancamiento Combinado</a:t>
                </a:r>
              </a:p>
              <a:p>
                <a:pPr marL="457200" lvl="1" indent="0">
                  <a:buNone/>
                </a:pPr>
                <a:r>
                  <a:rPr lang="es-EC" dirty="0"/>
                  <a:t>GAO.- Grado de Apalancamiento Operativo</a:t>
                </a:r>
              </a:p>
              <a:p>
                <a:pPr marL="457200" lvl="1" indent="0">
                  <a:buNone/>
                </a:pPr>
                <a:r>
                  <a:rPr lang="es-EC" dirty="0"/>
                  <a:t>GAF.- Grado de Apalancamiento Financiero</a:t>
                </a:r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𝐶𝑈𝑁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𝑉𝑉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% ∗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𝐺𝐴𝐶</m:t>
                      </m:r>
                    </m:oMath>
                  </m:oMathPara>
                </a14:m>
                <a:endParaRPr lang="es-ES" b="0" dirty="0"/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CUN.- Cambio en la utilidad Neta</a:t>
                </a:r>
              </a:p>
              <a:p>
                <a:pPr marL="457200" lvl="1" indent="0">
                  <a:buNone/>
                </a:pPr>
                <a:r>
                  <a:rPr lang="es-EC" dirty="0"/>
                  <a:t>VV%.- Cambio % en ventas</a:t>
                </a:r>
              </a:p>
              <a:p>
                <a:pPr marL="457200" lvl="1" indent="0">
                  <a:buNone/>
                </a:pPr>
                <a:r>
                  <a:rPr lang="es-EC" dirty="0"/>
                  <a:t>GAC.- Grado de Apalancamiento Combinado</a:t>
                </a: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50231"/>
                <a:ext cx="10515600" cy="603111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78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 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26885"/>
            <a:ext cx="10515600" cy="60311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Comparación de alternativas de fijación de precios:</a:t>
            </a:r>
          </a:p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Considerar siempre:</a:t>
            </a:r>
          </a:p>
          <a:p>
            <a:pPr marL="457200" lvl="1" indent="0">
              <a:buNone/>
            </a:pPr>
            <a:r>
              <a:rPr lang="es-EC" dirty="0"/>
              <a:t> La reacción del mercado.</a:t>
            </a:r>
          </a:p>
          <a:p>
            <a:pPr marL="457200" lvl="1" indent="0">
              <a:buNone/>
            </a:pPr>
            <a:r>
              <a:rPr lang="es-EC" dirty="0"/>
              <a:t>Cambios en el margen de contribución</a:t>
            </a:r>
          </a:p>
          <a:p>
            <a:pPr marL="457200" lvl="1" indent="0">
              <a:buNone/>
            </a:pPr>
            <a:r>
              <a:rPr lang="es-EC" dirty="0"/>
              <a:t>Cambios en la utilidad Operacional</a:t>
            </a:r>
          </a:p>
          <a:p>
            <a:pPr marL="457200" lvl="1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149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 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26885"/>
            <a:ext cx="10515600" cy="60311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Comparación de alternativas de fijación de precios:</a:t>
            </a:r>
          </a:p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A continuación se muestra el resultado de evaluar tres alternativas de fijación de precios: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dirty="0"/>
              <a:t>Mantener el precio unitario en 10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dirty="0"/>
              <a:t>Disminuir el precio un 6,2% hasta 9,38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dirty="0"/>
              <a:t>Aumentar el precio en un 7% hasta 10,7</a:t>
            </a:r>
          </a:p>
        </p:txBody>
      </p:sp>
    </p:spTree>
    <p:extLst>
      <p:ext uri="{BB962C8B-B14F-4D97-AF65-F5344CB8AC3E}">
        <p14:creationId xmlns:p14="http://schemas.microsoft.com/office/powerpoint/2010/main" val="129919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 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26885"/>
            <a:ext cx="10515600" cy="60311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Comparación de alternativas de fijación de precios:</a:t>
            </a:r>
          </a:p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endParaRPr lang="es-EC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E0F5BC9-9F30-E843-8EE0-D24FDA8A3DB5}"/>
              </a:ext>
            </a:extLst>
          </p:cNvPr>
          <p:cNvGraphicFramePr>
            <a:graphicFrameLocks noGrp="1"/>
          </p:cNvGraphicFramePr>
          <p:nvPr/>
        </p:nvGraphicFramePr>
        <p:xfrm>
          <a:off x="408214" y="1821413"/>
          <a:ext cx="109455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679681104"/>
                    </a:ext>
                  </a:extLst>
                </a:gridCol>
                <a:gridCol w="2043792">
                  <a:extLst>
                    <a:ext uri="{9D8B030D-6E8A-4147-A177-3AD203B41FA5}">
                      <a16:colId xmlns:a16="http://schemas.microsoft.com/office/drawing/2014/main" val="3757626036"/>
                    </a:ext>
                  </a:extLst>
                </a:gridCol>
                <a:gridCol w="2736396">
                  <a:extLst>
                    <a:ext uri="{9D8B030D-6E8A-4147-A177-3AD203B41FA5}">
                      <a16:colId xmlns:a16="http://schemas.microsoft.com/office/drawing/2014/main" val="3630412598"/>
                    </a:ext>
                  </a:extLst>
                </a:gridCol>
                <a:gridCol w="2736396">
                  <a:extLst>
                    <a:ext uri="{9D8B030D-6E8A-4147-A177-3AD203B41FA5}">
                      <a16:colId xmlns:a16="http://schemas.microsoft.com/office/drawing/2014/main" val="39330164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Precio Original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Disminución 6,2%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Aumento de 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8145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Precio unitario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9,38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10,70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7752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variable unitario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7,50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7,50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7,50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441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Margen de contribución Unitario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2,50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1,88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3,20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5739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0241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Costos Fijos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1.000.000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1.000.000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1.000.000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8019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Beneficio deseado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5.000.000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5.000.000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5.000.000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6172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Ingreso por ventas requerido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325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 Vendida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211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Variaciones en la demanda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9220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Variación % de la demanda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854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54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>
            <a:extLst>
              <a:ext uri="{FF2B5EF4-FFF2-40B4-BE49-F238E27FC236}">
                <a16:creationId xmlns:a16="http://schemas.microsoft.com/office/drawing/2014/main" id="{E77B9F51-DD2C-5B82-3E4D-70885B571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538" y="898525"/>
            <a:ext cx="3932237" cy="1028700"/>
          </a:xfrm>
        </p:spPr>
        <p:txBody>
          <a:bodyPr/>
          <a:lstStyle/>
          <a:p>
            <a:pPr algn="ctr" eaLnBrk="1" hangingPunct="1"/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Maestría en Finanzas con mención en Dirección Financiera</a:t>
            </a:r>
            <a:endParaRPr lang="es-EC" altLang="es-VE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1DC2F-2672-A4AC-4F68-1F519B516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14400"/>
            <a:ext cx="6172200" cy="46069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Este formato nos ayudará en la creación de los recursos educativos multimedia de su materia.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2400" b="1" dirty="0"/>
              <a:t>Indicaciones generales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C" sz="1800" dirty="0"/>
              <a:t>Existen varios tipos de recursos multimedia, por favor especifique una sugerencia del tipo de recurso desea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Genial.ly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Powtoon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Podcast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Video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C" sz="2000" b="1" dirty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C" sz="20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C" sz="1900" dirty="0"/>
              <a:t>Cada imagen, gráfico o texto debe estar correctamente citado y referenciado en APA 7 Edición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s-EC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C" b="1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es-EC" b="1" dirty="0"/>
          </a:p>
        </p:txBody>
      </p:sp>
      <p:pic>
        <p:nvPicPr>
          <p:cNvPr id="3076" name="Imagen 4">
            <a:extLst>
              <a:ext uri="{FF2B5EF4-FFF2-40B4-BE49-F238E27FC236}">
                <a16:creationId xmlns:a16="http://schemas.microsoft.com/office/drawing/2014/main" id="{F1DB67E3-6178-AFDA-8BA3-04D358A7E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138613"/>
            <a:ext cx="30194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63DBEF0-1EBE-E778-1EDA-83B2CD5C2E24}"/>
              </a:ext>
            </a:extLst>
          </p:cNvPr>
          <p:cNvSpPr txBox="1"/>
          <p:nvPr/>
        </p:nvSpPr>
        <p:spPr>
          <a:xfrm>
            <a:off x="839788" y="2046288"/>
            <a:ext cx="3741737" cy="646331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Contabilidad de Gestión y análisis Financiero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32BE17-E275-B439-0E95-019562B51BBE}"/>
              </a:ext>
            </a:extLst>
          </p:cNvPr>
          <p:cNvSpPr txBox="1"/>
          <p:nvPr/>
        </p:nvSpPr>
        <p:spPr>
          <a:xfrm>
            <a:off x="839788" y="3249613"/>
            <a:ext cx="3736975" cy="36988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Presentación </a:t>
            </a:r>
            <a:r>
              <a:rPr lang="es-ES_trad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ppt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0FEF7C-5063-9E09-9765-A18393B5B1C1}"/>
              </a:ext>
            </a:extLst>
          </p:cNvPr>
          <p:cNvSpPr txBox="1"/>
          <p:nvPr/>
        </p:nvSpPr>
        <p:spPr>
          <a:xfrm>
            <a:off x="839788" y="2647950"/>
            <a:ext cx="3736975" cy="369888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Módulo 5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3627D8-EB95-9F76-C954-47730AF664D7}"/>
              </a:ext>
            </a:extLst>
          </p:cNvPr>
          <p:cNvSpPr txBox="1"/>
          <p:nvPr/>
        </p:nvSpPr>
        <p:spPr>
          <a:xfrm>
            <a:off x="5154613" y="5449888"/>
            <a:ext cx="6197600" cy="73818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 desea musicalización de fondo, especifique aquí el estilo o algún ejemplo de música deseada, la biblioteca musical disponible en web es </a:t>
            </a: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https://es.audioblocks.com</a:t>
            </a:r>
            <a:endParaRPr lang="es-ES_tradn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 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26885"/>
            <a:ext cx="10515600" cy="60311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Comparación de alternativas de fijación de precios:</a:t>
            </a:r>
          </a:p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endParaRPr lang="es-EC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E0F5BC9-9F30-E843-8EE0-D24FDA8A3DB5}"/>
              </a:ext>
            </a:extLst>
          </p:cNvPr>
          <p:cNvGraphicFramePr>
            <a:graphicFrameLocks noGrp="1"/>
          </p:cNvGraphicFramePr>
          <p:nvPr/>
        </p:nvGraphicFramePr>
        <p:xfrm>
          <a:off x="424543" y="1797350"/>
          <a:ext cx="10929256" cy="4327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730">
                  <a:extLst>
                    <a:ext uri="{9D8B030D-6E8A-4147-A177-3AD203B41FA5}">
                      <a16:colId xmlns:a16="http://schemas.microsoft.com/office/drawing/2014/main" val="679681104"/>
                    </a:ext>
                  </a:extLst>
                </a:gridCol>
                <a:gridCol w="2152898">
                  <a:extLst>
                    <a:ext uri="{9D8B030D-6E8A-4147-A177-3AD203B41FA5}">
                      <a16:colId xmlns:a16="http://schemas.microsoft.com/office/drawing/2014/main" val="3757626036"/>
                    </a:ext>
                  </a:extLst>
                </a:gridCol>
                <a:gridCol w="2732314">
                  <a:extLst>
                    <a:ext uri="{9D8B030D-6E8A-4147-A177-3AD203B41FA5}">
                      <a16:colId xmlns:a16="http://schemas.microsoft.com/office/drawing/2014/main" val="3630412598"/>
                    </a:ext>
                  </a:extLst>
                </a:gridCol>
                <a:gridCol w="2732314">
                  <a:extLst>
                    <a:ext uri="{9D8B030D-6E8A-4147-A177-3AD203B41FA5}">
                      <a16:colId xmlns:a16="http://schemas.microsoft.com/office/drawing/2014/main" val="39330164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Precio Original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Disminución 6,2%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Aumento de 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8145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Precio unitario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9,38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10,70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7752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 variable unitario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7,50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7,50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7,50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441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Margen de contribución Unitario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2,50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1,88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3,20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5739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0241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Costos Fijos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1.000.000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1.000.000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1.000.000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8019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Beneficio deseado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5.000.000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5.000.000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5.000.000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6172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Ingreso por ventas requerido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24.000.000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29.936.170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20.062.500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3254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Cantidad Vendida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2.400.000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3.191.489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1.875.000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211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Variaciones en la demanda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791.489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        525.000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9220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Variación % de la demanda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4854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21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 el</a:t>
            </a:r>
            <a:br>
              <a:rPr lang="es-ES" sz="3600" dirty="0"/>
            </a:br>
            <a:r>
              <a:rPr lang="es-ES" sz="3600" dirty="0"/>
              <a:t> desarrollo de estrategias de precios</a:t>
            </a:r>
            <a:endParaRPr lang="es-EC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0" y="826885"/>
                <a:ext cx="10515600" cy="6031115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Cálculo de los cambios en la elasticidad precio de la demanda:</a:t>
                </a:r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𝐼𝐷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%−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es-ES" b="0" dirty="0"/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ID.– incremento de la demanda</a:t>
                </a:r>
              </a:p>
              <a:p>
                <a:pPr marL="457200" lvl="1" indent="0">
                  <a:buNone/>
                </a:pPr>
                <a:r>
                  <a:rPr lang="es-EC" dirty="0"/>
                  <a:t>X.- Disminución % del precio</a:t>
                </a:r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𝑀𝐶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%+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</m:oMath>
                  </m:oMathPara>
                </a14:m>
                <a:endParaRPr lang="es-ES" dirty="0"/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DD.- disminución de la demanda</a:t>
                </a:r>
              </a:p>
            </p:txBody>
          </p:sp>
        </mc:Choice>
        <mc:Fallback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26885"/>
                <a:ext cx="10515600" cy="603111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7553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5">
            <a:extLst>
              <a:ext uri="{FF2B5EF4-FFF2-40B4-BE49-F238E27FC236}">
                <a16:creationId xmlns:a16="http://schemas.microsoft.com/office/drawing/2014/main" id="{E096F93E-20F3-7C3D-DED6-23D5EE636ECA}"/>
              </a:ext>
            </a:extLst>
          </p:cNvPr>
          <p:cNvSpPr txBox="1">
            <a:spLocks/>
          </p:cNvSpPr>
          <p:nvPr/>
        </p:nvSpPr>
        <p:spPr>
          <a:xfrm>
            <a:off x="4824156" y="2344738"/>
            <a:ext cx="5267325" cy="2119312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defRPr/>
            </a:pPr>
            <a:r>
              <a:rPr lang="es-VE" sz="1600" dirty="0">
                <a:latin typeface="+mn-lt"/>
                <a:cs typeface="+mn-cs"/>
              </a:rPr>
              <a:t>Charles T. Horngren, </a:t>
            </a:r>
            <a:r>
              <a:rPr lang="es-VE" sz="1600" dirty="0" err="1">
                <a:latin typeface="+mn-lt"/>
                <a:cs typeface="+mn-cs"/>
              </a:rPr>
              <a:t>Srikant</a:t>
            </a:r>
            <a:r>
              <a:rPr lang="es-VE" sz="1600" dirty="0">
                <a:latin typeface="+mn-lt"/>
                <a:cs typeface="+mn-cs"/>
              </a:rPr>
              <a:t> M. Datar y </a:t>
            </a:r>
            <a:r>
              <a:rPr lang="es-VE" sz="1600" dirty="0" err="1">
                <a:latin typeface="+mn-lt"/>
                <a:cs typeface="+mn-cs"/>
              </a:rPr>
              <a:t>Madhav</a:t>
            </a:r>
            <a:r>
              <a:rPr lang="es-VE" sz="1600" dirty="0">
                <a:latin typeface="+mn-lt"/>
                <a:cs typeface="+mn-cs"/>
              </a:rPr>
              <a:t> V. Rajan (2012). Contabilidad de costos Un enfoque gerencial. Pearson.</a:t>
            </a:r>
          </a:p>
          <a:p>
            <a:pPr algn="just" eaLnBrk="1" hangingPunct="1">
              <a:buFont typeface="Arial" charset="0"/>
              <a:buNone/>
              <a:defRPr/>
            </a:pPr>
            <a:endParaRPr lang="es-VE" sz="1600" dirty="0">
              <a:latin typeface="+mn-lt"/>
              <a:cs typeface="+mn-cs"/>
            </a:endParaRPr>
          </a:p>
          <a:p>
            <a:pPr algn="just" eaLnBrk="1" hangingPunct="1">
              <a:buFont typeface="Arial" charset="0"/>
              <a:buNone/>
              <a:defRPr/>
            </a:pPr>
            <a:r>
              <a:rPr lang="es-VE" sz="1600" dirty="0">
                <a:latin typeface="+mn-lt"/>
                <a:cs typeface="+mn-cs"/>
              </a:rPr>
              <a:t>Carlos Mallo y José Merlo( 1995). Control de Gestión y Control Presupuestario.</a:t>
            </a:r>
          </a:p>
          <a:p>
            <a:pPr algn="just" eaLnBrk="1" hangingPunct="1">
              <a:buFont typeface="Arial" charset="0"/>
              <a:buNone/>
              <a:defRPr/>
            </a:pPr>
            <a:endParaRPr lang="es-VE" sz="1600" dirty="0">
              <a:latin typeface="+mn-lt"/>
              <a:cs typeface="+mn-cs"/>
            </a:endParaRPr>
          </a:p>
          <a:p>
            <a:r>
              <a:rPr lang="es-EC" sz="1600" dirty="0">
                <a:latin typeface="+mn-lt"/>
                <a:cs typeface="+mn-cs"/>
              </a:rPr>
              <a:t>Besley y Brigham (2016). </a:t>
            </a:r>
            <a:r>
              <a:rPr lang="es-EC" sz="1600" dirty="0" err="1">
                <a:latin typeface="+mn-lt"/>
                <a:cs typeface="+mn-cs"/>
              </a:rPr>
              <a:t>FINC</a:t>
            </a:r>
            <a:r>
              <a:rPr lang="es-EC" sz="1600" dirty="0">
                <a:latin typeface="+mn-lt"/>
                <a:cs typeface="+mn-cs"/>
              </a:rPr>
              <a:t> Finanzas Corporativas</a:t>
            </a:r>
          </a:p>
          <a:p>
            <a:endParaRPr lang="es-EC" sz="1600" dirty="0">
              <a:latin typeface="+mn-lt"/>
              <a:cs typeface="+mn-cs"/>
            </a:endParaRPr>
          </a:p>
          <a:p>
            <a:r>
              <a:rPr lang="es-EC" sz="1600" dirty="0">
                <a:latin typeface="+mn-lt"/>
                <a:cs typeface="+mn-cs"/>
              </a:rPr>
              <a:t>Eugene F. Brigham, Phillip R. </a:t>
            </a:r>
            <a:r>
              <a:rPr lang="es-EC" sz="1600" dirty="0" err="1">
                <a:latin typeface="+mn-lt"/>
                <a:cs typeface="+mn-cs"/>
              </a:rPr>
              <a:t>Daves</a:t>
            </a:r>
            <a:r>
              <a:rPr lang="es-EC" sz="1600" dirty="0">
                <a:latin typeface="+mn-lt"/>
                <a:cs typeface="+mn-cs"/>
              </a:rPr>
              <a:t> (2013). </a:t>
            </a:r>
            <a:r>
              <a:rPr lang="es-EC" sz="1600" dirty="0" err="1">
                <a:latin typeface="+mn-lt"/>
                <a:cs typeface="+mn-cs"/>
              </a:rPr>
              <a:t>Intermediate</a:t>
            </a:r>
            <a:r>
              <a:rPr lang="es-EC" sz="1600" dirty="0">
                <a:latin typeface="+mn-lt"/>
                <a:cs typeface="+mn-cs"/>
              </a:rPr>
              <a:t> </a:t>
            </a:r>
            <a:r>
              <a:rPr lang="es-EC" sz="1600" dirty="0" err="1">
                <a:latin typeface="+mn-lt"/>
                <a:cs typeface="+mn-cs"/>
              </a:rPr>
              <a:t>financial</a:t>
            </a:r>
            <a:r>
              <a:rPr lang="es-EC" sz="1600" dirty="0">
                <a:latin typeface="+mn-lt"/>
                <a:cs typeface="+mn-cs"/>
              </a:rPr>
              <a:t> </a:t>
            </a:r>
            <a:r>
              <a:rPr lang="es-EC" sz="1600" dirty="0" err="1">
                <a:latin typeface="+mn-lt"/>
                <a:cs typeface="+mn-cs"/>
              </a:rPr>
              <a:t>management</a:t>
            </a:r>
            <a:endParaRPr lang="es-EC" sz="1600" dirty="0">
              <a:latin typeface="+mn-lt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4255EE5-5409-D590-1079-3685C52EBF0C}"/>
              </a:ext>
            </a:extLst>
          </p:cNvPr>
          <p:cNvSpPr txBox="1">
            <a:spLocks/>
          </p:cNvSpPr>
          <p:nvPr/>
        </p:nvSpPr>
        <p:spPr>
          <a:xfrm>
            <a:off x="4162425" y="1365250"/>
            <a:ext cx="3808413" cy="72231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VE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Referencias</a:t>
            </a:r>
            <a:endParaRPr lang="es-EC" sz="44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6" name="Picture 2" descr="d:\Documents and Settings\ARENASAC\Mis documentos\Varios\Diseño Instruccional Materiales de Apoyo\Actividades y Recursos a Consignar\Imágenes para Infografías\Sistemas.PNG">
            <a:extLst>
              <a:ext uri="{FF2B5EF4-FFF2-40B4-BE49-F238E27FC236}">
                <a16:creationId xmlns:a16="http://schemas.microsoft.com/office/drawing/2014/main" id="{F43D943A-86C1-8C26-09C0-B63ACD55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2344738"/>
            <a:ext cx="2517775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ídeo 4" descr="Un hombre sentado en una silla en la mano&#10;&#10;Descripción generada automáticamente con confianza baja">
            <a:extLst>
              <a:ext uri="{FF2B5EF4-FFF2-40B4-BE49-F238E27FC236}">
                <a16:creationId xmlns:a16="http://schemas.microsoft.com/office/drawing/2014/main" id="{80E7FD6C-CBE1-2FC6-9B1E-1262F8DC9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F1D9E4-CF5A-442C-E74C-2BA300D57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49"/>
            <a:ext cx="10058400" cy="41481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5200" b="1" dirty="0">
                <a:solidFill>
                  <a:srgbClr val="FFFFFF"/>
                </a:solidFill>
              </a:rPr>
              <a:t>Contabilidad de Gestión y Análisis Financiero</a:t>
            </a:r>
            <a:br>
              <a:rPr lang="es-ES" sz="5200" b="1" dirty="0">
                <a:solidFill>
                  <a:srgbClr val="FFFFFF"/>
                </a:solidFill>
              </a:rPr>
            </a:br>
            <a:r>
              <a:rPr lang="es-ES" sz="5200" b="1" dirty="0">
                <a:solidFill>
                  <a:srgbClr val="FFFFFF"/>
                </a:solidFill>
              </a:rPr>
              <a:t>MÓDULO 5</a:t>
            </a:r>
            <a:endParaRPr lang="es-EC" sz="5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95CE3-0B90-87F7-1230-1A5D4989A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pPr algn="ctr"/>
            <a:r>
              <a:rPr lang="es-ES" sz="4800" b="1" dirty="0"/>
              <a:t>Control de Gestión</a:t>
            </a:r>
            <a:endParaRPr lang="es-EC" sz="4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D7D0D7-FA11-E868-7395-534DD0FBF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s-ES" sz="3200" b="1" dirty="0"/>
              <a:t>PRESUPUESTOS EN EL CONTROL DE GESTIÓN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800" b="1" dirty="0"/>
              <a:t>EN OTRAS ÁREAS DE LAS EMPRESAS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800" b="1" dirty="0"/>
              <a:t>UTILIZACIÓN DEL APALANCAMIENTO PARA EL DESARROLLO DE ESTRATEGIAS DE PRECIOS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382817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rmAutofit/>
          </a:bodyPr>
          <a:lstStyle/>
          <a:p>
            <a:pPr marL="742950" lvl="0" indent="-742950" algn="r">
              <a:buFont typeface="+mj-lt"/>
              <a:buAutoNum type="arabicPeriod"/>
            </a:pPr>
            <a:r>
              <a:rPr lang="es-ES" sz="3600" dirty="0"/>
              <a:t>Control de Gestión Otras Áreas de la empresa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31875"/>
            <a:ext cx="10515600" cy="6031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/>
              <a:t>Talento Humano</a:t>
            </a:r>
          </a:p>
          <a:p>
            <a:pPr marL="457200" lvl="1" indent="0">
              <a:buNone/>
            </a:pPr>
            <a:endParaRPr lang="es-EC" dirty="0"/>
          </a:p>
          <a:p>
            <a:r>
              <a:rPr lang="es-EC" dirty="0"/>
              <a:t>El Control de Gestión o Presupuestario.- se basa en la comparación de los datos reales con los presupuestos en términos mensuales y acumulados.</a:t>
            </a:r>
          </a:p>
          <a:p>
            <a:r>
              <a:rPr lang="es-EC" dirty="0"/>
              <a:t>Ejemplo </a:t>
            </a:r>
            <a:r>
              <a:rPr lang="es-EC" u="sng" dirty="0"/>
              <a:t>consolidado</a:t>
            </a:r>
            <a:r>
              <a:rPr lang="es-EC" dirty="0"/>
              <a:t> por departamento:</a:t>
            </a:r>
          </a:p>
          <a:p>
            <a:endParaRPr lang="es-EC" dirty="0"/>
          </a:p>
          <a:p>
            <a:endParaRPr lang="es-EC" dirty="0"/>
          </a:p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353C407-BBB5-2147-94FE-2F38C132C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16" y="3712210"/>
            <a:ext cx="11183200" cy="245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rmAutofit/>
          </a:bodyPr>
          <a:lstStyle/>
          <a:p>
            <a:pPr marL="742950" lvl="0" indent="-742950" algn="r">
              <a:buFont typeface="+mj-lt"/>
              <a:buAutoNum type="arabicPeriod"/>
            </a:pPr>
            <a:r>
              <a:rPr lang="es-ES" sz="3600" dirty="0"/>
              <a:t>Control de Gestión Otras Áreas de la empresa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31875"/>
            <a:ext cx="10515600" cy="6031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/>
              <a:t>Áreas Administrativas</a:t>
            </a:r>
          </a:p>
          <a:p>
            <a:pPr marL="457200" lvl="1" indent="0">
              <a:buNone/>
            </a:pPr>
            <a:endParaRPr lang="es-EC" dirty="0"/>
          </a:p>
          <a:p>
            <a:r>
              <a:rPr lang="es-EC" dirty="0"/>
              <a:t>Ejemplo </a:t>
            </a:r>
            <a:r>
              <a:rPr lang="es-EC" u="sng" dirty="0"/>
              <a:t>detallado</a:t>
            </a:r>
            <a:r>
              <a:rPr lang="es-EC" dirty="0"/>
              <a:t> por departamento:</a:t>
            </a:r>
          </a:p>
          <a:p>
            <a:endParaRPr lang="es-EC" dirty="0"/>
          </a:p>
          <a:p>
            <a:endParaRPr lang="es-EC" dirty="0"/>
          </a:p>
          <a:p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944C58-CF9C-E045-AF95-E0B70B2D3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74" y="2482850"/>
            <a:ext cx="11469686" cy="39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31875"/>
            <a:ext cx="10515600" cy="60311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Apalancamiento.- explica la amplificación que un cambio en los ingresos produce en las utilidades </a:t>
            </a:r>
          </a:p>
          <a:p>
            <a:endParaRPr lang="es-EC" dirty="0"/>
          </a:p>
          <a:p>
            <a:endParaRPr lang="es-EC" dirty="0"/>
          </a:p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21B9C9A-BCCB-BD44-A29D-8CD52229D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6" y="2317176"/>
            <a:ext cx="11762509" cy="449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5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 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40840"/>
            <a:ext cx="10515600" cy="60311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C" dirty="0"/>
          </a:p>
          <a:p>
            <a:pPr marL="457200" lvl="1" indent="0">
              <a:buNone/>
            </a:pPr>
            <a:r>
              <a:rPr lang="es-EC" dirty="0"/>
              <a:t>Tipos de Apalancamiento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dirty="0"/>
              <a:t>Operativo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C" dirty="0"/>
              <a:t>Financiero</a:t>
            </a:r>
          </a:p>
          <a:p>
            <a:pPr marL="914400" lvl="1" indent="-457200">
              <a:buFont typeface="+mj-lt"/>
              <a:buAutoNum type="arabicPeriod"/>
            </a:pPr>
            <a:endParaRPr lang="es-EC" dirty="0"/>
          </a:p>
          <a:p>
            <a:pPr lvl="1"/>
            <a:r>
              <a:rPr lang="es-EC" dirty="0"/>
              <a:t>Apalancamiento Operativo.- Siempre que una empresa incurra en </a:t>
            </a:r>
            <a:r>
              <a:rPr lang="es-EC" b="1" u="sng" dirty="0"/>
              <a:t>costos fijos operativos</a:t>
            </a:r>
            <a:r>
              <a:rPr lang="es-EC" dirty="0"/>
              <a:t>, independientemente del nivel de actividad, está utilizando el apalancamiento operativo para ampliar el efecto de los cambios de las ventas en la </a:t>
            </a:r>
            <a:r>
              <a:rPr lang="es-EC" u="sng" dirty="0"/>
              <a:t>utilidad operacional</a:t>
            </a:r>
            <a:r>
              <a:rPr lang="es-EC" dirty="0"/>
              <a:t>.</a:t>
            </a:r>
          </a:p>
          <a:p>
            <a:pPr lvl="1"/>
            <a:endParaRPr lang="es-EC" dirty="0"/>
          </a:p>
          <a:p>
            <a:pPr lvl="1"/>
            <a:r>
              <a:rPr lang="es-EC" dirty="0"/>
              <a:t>Apalancamiento Financiero.- surge al utilizar </a:t>
            </a:r>
            <a:r>
              <a:rPr lang="es-EC" b="1" u="sng" dirty="0"/>
              <a:t>deuda con costo </a:t>
            </a:r>
            <a:r>
              <a:rPr lang="es-EC" dirty="0"/>
              <a:t>dentro de la estructura financiera, lo que amplifica aún más el efecto que el cambio en las ventas tiene sobre la </a:t>
            </a:r>
            <a:r>
              <a:rPr lang="es-EC" u="sng" dirty="0"/>
              <a:t>utilidad neta.</a:t>
            </a:r>
          </a:p>
          <a:p>
            <a:r>
              <a:rPr lang="es-EC" dirty="0"/>
              <a:t>Los niveles de apalancamiento deben ser considerados al evaluar el riesgo.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7794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0"/>
            <a:ext cx="11300460" cy="1031875"/>
          </a:xfrm>
        </p:spPr>
        <p:txBody>
          <a:bodyPr>
            <a:noAutofit/>
          </a:bodyPr>
          <a:lstStyle/>
          <a:p>
            <a:pPr marL="742950" lvl="0" indent="-742950" algn="ctr">
              <a:buFont typeface="+mj-lt"/>
              <a:buAutoNum type="arabicPeriod" startAt="2"/>
            </a:pPr>
            <a:r>
              <a:rPr lang="es-ES" sz="3600" dirty="0"/>
              <a:t>Utilización del Apalancamiento para</a:t>
            </a:r>
            <a:br>
              <a:rPr lang="es-ES" sz="3600" dirty="0"/>
            </a:br>
            <a:r>
              <a:rPr lang="es-ES" sz="3600" dirty="0"/>
              <a:t>el desarrollo de estrategias de precios</a:t>
            </a:r>
            <a:endParaRPr lang="es-EC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850231"/>
                <a:ext cx="10515600" cy="6031115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Medición de Apalancamiento:</a:t>
                </a:r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𝐺𝐴𝑂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𝑀𝐶𝑡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𝑈𝑂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GAO.- Grado de Apalancamiento Operativo</a:t>
                </a:r>
              </a:p>
              <a:p>
                <a:pPr marL="457200" lvl="1" indent="0">
                  <a:buNone/>
                </a:pPr>
                <a:r>
                  <a:rPr lang="es-EC" dirty="0"/>
                  <a:t>MCt.– Margen de Contribución total del volumen de ventas</a:t>
                </a:r>
              </a:p>
              <a:p>
                <a:pPr marL="457200" lvl="1" indent="0">
                  <a:buNone/>
                </a:pPr>
                <a:r>
                  <a:rPr lang="es-EC" dirty="0"/>
                  <a:t>UO.- Utilidad operacional del volumen de ventas</a:t>
                </a:r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𝑀𝐶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%=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𝑀𝐶𝑡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s-ES" b="0" dirty="0"/>
              </a:p>
              <a:p>
                <a:pPr marL="457200" lvl="1" indent="0">
                  <a:buNone/>
                </a:pPr>
                <a:endParaRPr lang="es-EC" dirty="0"/>
              </a:p>
              <a:p>
                <a:pPr marL="457200" lvl="1" indent="0">
                  <a:buNone/>
                </a:pPr>
                <a:r>
                  <a:rPr lang="es-EC" dirty="0"/>
                  <a:t>MC%.- Margen de Contribución porcentual</a:t>
                </a:r>
              </a:p>
              <a:p>
                <a:pPr marL="457200" lvl="1" indent="0">
                  <a:buNone/>
                </a:pPr>
                <a:r>
                  <a:rPr lang="es-EC" dirty="0"/>
                  <a:t>MCt.- Margen de Contribución de volumen de ventas</a:t>
                </a:r>
              </a:p>
              <a:p>
                <a:pPr marL="457200" lvl="1" indent="0">
                  <a:buNone/>
                </a:pPr>
                <a:r>
                  <a:rPr lang="es-EC" dirty="0"/>
                  <a:t>V.- Ventas</a:t>
                </a: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50231"/>
                <a:ext cx="10515600" cy="6031115"/>
              </a:xfrm>
              <a:blipFill>
                <a:blip r:embed="rId2"/>
                <a:stretch>
                  <a:fillRect b="-1261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323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8" id="{5BD7E0B3-237A-7B4B-B5AE-A43126349B0B}" vid="{B9FF8F74-11C8-0147-846F-7A18729AE4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3459</TotalTime>
  <Words>1318</Words>
  <Application>Microsoft Office PowerPoint</Application>
  <PresentationFormat>Panorámica</PresentationFormat>
  <Paragraphs>358</Paragraphs>
  <Slides>23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Wingdings</vt:lpstr>
      <vt:lpstr>Tema de Office</vt:lpstr>
      <vt:lpstr>Recursos educativos multimedia</vt:lpstr>
      <vt:lpstr>Maestría en Finanzas con mención en Dirección Financiera</vt:lpstr>
      <vt:lpstr>Contabilidad de Gestión y Análisis Financiero MÓDULO 5</vt:lpstr>
      <vt:lpstr>Control de Gestión</vt:lpstr>
      <vt:lpstr>Control de Gestión Otras Áreas de la empresa</vt:lpstr>
      <vt:lpstr>Control de Gestión Otras Áreas de la empresa</vt:lpstr>
      <vt:lpstr>Utilización del Apalancamiento para el desarrollo de estrategias de precios</vt:lpstr>
      <vt:lpstr>Utilización del Apalancamiento para  el desarrollo de estrategias de precios</vt:lpstr>
      <vt:lpstr>Utilización del Apalancamiento para el desarrollo de estrategias de precios</vt:lpstr>
      <vt:lpstr>Utilización del Apalancamiento para  el desarrollo de estrategias de precios</vt:lpstr>
      <vt:lpstr>Utilización del Apalancamiento para  el desarrollo de estrategias de precios</vt:lpstr>
      <vt:lpstr>Utilización del Apalancamiento para  el desarrollo de estrategias de precios</vt:lpstr>
      <vt:lpstr>Utilización del Apalancamiento para  el desarrollo de estrategias de precios</vt:lpstr>
      <vt:lpstr>Utilización del Apalancamiento para  el desarrollo de estrategias de precios</vt:lpstr>
      <vt:lpstr>Utilización del Apalancamiento para  el desarrollo de estrategias de precios</vt:lpstr>
      <vt:lpstr>Utilización del Apalancamiento para  el desarrollo de estrategias de precios</vt:lpstr>
      <vt:lpstr>Utilización del Apalancamiento para  el desarrollo de estrategias de precios</vt:lpstr>
      <vt:lpstr>Utilización del Apalancamiento para  el desarrollo de estrategias de precios</vt:lpstr>
      <vt:lpstr>Utilización del Apalancamiento para  el desarrollo de estrategias de precios</vt:lpstr>
      <vt:lpstr>Utilización del Apalancamiento para  el desarrollo de estrategias de precios</vt:lpstr>
      <vt:lpstr>Utilización del Apalancamiento para el  desarrollo de estrategias de precios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Recursos educativos multimedia</dc:title>
  <dc:creator>URBINA CALDERON DIEGO ALEXANDER</dc:creator>
  <cp:lastModifiedBy>Fernando Gamboa</cp:lastModifiedBy>
  <cp:revision>96</cp:revision>
  <dcterms:created xsi:type="dcterms:W3CDTF">2019-11-29T13:27:11Z</dcterms:created>
  <dcterms:modified xsi:type="dcterms:W3CDTF">2025-01-10T02:34:21Z</dcterms:modified>
</cp:coreProperties>
</file>