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4" r:id="rId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90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D6ECC-AE81-46CC-97AC-A9E7822D02E2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AE752-EF3B-4353-AD0A-7D565E8DA3B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6565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>
            <a:extLst>
              <a:ext uri="{FF2B5EF4-FFF2-40B4-BE49-F238E27FC236}">
                <a16:creationId xmlns:a16="http://schemas.microsoft.com/office/drawing/2014/main" xmlns="" id="{443812EF-29FB-49B5-B6F7-372747FB44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>
            <a:extLst>
              <a:ext uri="{FF2B5EF4-FFF2-40B4-BE49-F238E27FC236}">
                <a16:creationId xmlns:a16="http://schemas.microsoft.com/office/drawing/2014/main" xmlns="" id="{40394110-9ED5-4EFC-8751-83B3CDC979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altLang="es-MX"/>
          </a:p>
        </p:txBody>
      </p:sp>
      <p:sp>
        <p:nvSpPr>
          <p:cNvPr id="25604" name="3 Marcador de número de diapositiva">
            <a:extLst>
              <a:ext uri="{FF2B5EF4-FFF2-40B4-BE49-F238E27FC236}">
                <a16:creationId xmlns:a16="http://schemas.microsoft.com/office/drawing/2014/main" xmlns="" id="{57CB9D53-5878-419D-8402-E114EE224F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77F83F-452F-44AB-9974-668A9B4C3C5B}" type="slidenum">
              <a:rPr lang="es-MX" altLang="es-MX" sz="1200"/>
              <a:pPr/>
              <a:t>1</a:t>
            </a:fld>
            <a:endParaRPr lang="es-MX" altLang="es-MX" sz="1200"/>
          </a:p>
        </p:txBody>
      </p:sp>
    </p:spTree>
    <p:extLst>
      <p:ext uri="{BB962C8B-B14F-4D97-AF65-F5344CB8AC3E}">
        <p14:creationId xmlns:p14="http://schemas.microsoft.com/office/powerpoint/2010/main" val="139168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621A38-CC7C-4843-8DB7-D2F03AEA8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0F7734A-944B-481C-BB95-8C69EEA3C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01B77B0-DDE9-4B73-8D0B-96BF74CE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67EEF0C-907A-4E43-947D-5D818EC34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6862F94-A649-4142-AFF4-27A97680F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5036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4FB4F8-4F31-4CFB-B527-B629D09F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26A9B85-CFC8-4F00-BA41-ABC304FD3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97D5EB4-FBD4-4D45-8078-B77439C51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016F2FD-8016-471C-B71D-F828BF41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FAB8319-5949-4569-A10C-E8D829FF6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9333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3DBDA57-C6E3-4DDC-BE3A-97ABB3AA9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3DA2D785-46FE-4A8B-A619-36CE7EDC8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2C130C2-1F1F-472A-86C6-894CB50E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AFC70C8-337D-48CC-A5C3-BB3C5E3B5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AAA1CF3-99C1-4B41-8D4C-33AC9089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0718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3F183F-B6B9-4E47-8CEA-F6B855262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4AADFAE-C7B1-448A-91EC-162A2B59F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7EDB7A7-ED9F-4E61-BE39-DC57CDA0E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90CB1BC-D85A-4E4E-B121-70E75305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023C9B8-45C9-4F0A-8AD6-3B42F974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9024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AB8F85-9F8C-457F-B636-E2F9A046E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5308970-5628-4DEF-8039-9714D77E3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DF37C20-BBD4-4348-9D68-20AE000F6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DAF09C1-8B39-49E8-9CB4-41FAA98A8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7BA71EA-FFBE-4137-91EC-7CC0C5D6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1237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C9A2EDC-0FE8-413A-B0CB-2B8995112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ABA1A03-628B-4242-B1D9-B03458FA0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11BAA5F-6723-40DF-B663-990CD0632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79DE396-7F5B-4F38-9151-88D46BDF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CE6CF88-2CA8-4DCD-B329-370671520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EB2B775-4B75-4761-A304-A73B4DA21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8790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2D3DFF-09AE-4058-B109-04CD998B8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577EF9D-6673-43C4-961F-7A091DD13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98FE34F-3A4C-4358-9B8D-7530DA7DD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7082210B-9677-45EB-862C-693BB0B0C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39013D9-F588-4C6E-9D87-D91CFD3E2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0AA65FC5-6D7A-499B-A623-58BDBF31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3DF6357-2B0C-4D8C-8D7C-3855B9FB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33C98367-0896-472D-9DFB-E49E430D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6838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E274C5-1B94-41BA-B790-369360C62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0A0D7EE-079E-4E30-8EE7-9E580736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4E3E513-A0A0-4B26-B4CB-B3C7B4F74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ECA74E25-C48F-4CBA-8236-A742075B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7487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E489AEF-641C-4886-BE83-ECD5BE06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74349835-3895-48D7-99F6-46340F088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F1888BA1-9960-4487-AF4B-A0444F94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7627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2F49F0-BB30-429A-916C-3A88218A8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58E75B4-9F51-4CD1-A53F-03657E7D5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9BFD615-D4C0-4E26-8F17-1F91C1B3B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5BA9B53-4430-4F08-928C-CF735527C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15CCA268-E365-4E88-AD42-34588E6D8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ED24FD5-823E-48CF-9AD0-4B3C54F75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4419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C38231-B8E9-43AF-BD43-00B5DC50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C23EAA83-0036-45EF-A14F-5A8BB0F8E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69E319E-EE93-4A90-88A5-50652C049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7216B90-1513-42A4-9784-08B860080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133D437-6550-4227-8557-703607A2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43A7F5F-D4CB-4DEB-B505-C49BACFAD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8061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ECEFDAC5-35AD-476F-8BF3-9767D9F3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48859DA-21A5-4289-A39C-401BE3DC0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772F308-4BF5-4CF5-9711-206E13EFE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75136-D5EC-45E6-8632-0D2F63376956}" type="datetimeFigureOut">
              <a:rPr lang="es-EC" smtClean="0"/>
              <a:t>10/07/2024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6B9D28D-E01D-4C3F-A5A9-3F1D10D59C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D4FBA31-D1A4-43AA-B863-640CC94F1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6FF05-C29D-495A-8ED9-AB4655CFCBF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2096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xmlns="" id="{FF1D04F9-F7AB-422D-8288-F90A804EE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446" y="86330"/>
            <a:ext cx="2113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MX" sz="1800" b="1" dirty="0" smtClean="0">
                <a:latin typeface="+mj-lt"/>
              </a:rPr>
              <a:t>PARADIGMAS </a:t>
            </a:r>
            <a:r>
              <a:rPr lang="es-ES" altLang="es-MX" sz="1800" b="1" dirty="0" smtClean="0">
                <a:latin typeface="+mj-lt"/>
              </a:rPr>
              <a:t>ÉTICOS</a:t>
            </a:r>
            <a:endParaRPr lang="es-ES" altLang="es-MX" sz="1800" b="1" dirty="0">
              <a:latin typeface="+mj-lt"/>
            </a:endParaRPr>
          </a:p>
        </p:txBody>
      </p:sp>
      <p:graphicFrame>
        <p:nvGraphicFramePr>
          <p:cNvPr id="4" name="Group 159">
            <a:extLst>
              <a:ext uri="{FF2B5EF4-FFF2-40B4-BE49-F238E27FC236}">
                <a16:creationId xmlns:a16="http://schemas.microsoft.com/office/drawing/2014/main" xmlns="" id="{0462071B-5CC8-4FD7-B824-30747C00D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103794"/>
              </p:ext>
            </p:extLst>
          </p:nvPr>
        </p:nvGraphicFramePr>
        <p:xfrm>
          <a:off x="1631505" y="455662"/>
          <a:ext cx="8873310" cy="6416180"/>
        </p:xfrm>
        <a:graphic>
          <a:graphicData uri="http://schemas.openxmlformats.org/drawingml/2006/table">
            <a:tbl>
              <a:tblPr/>
              <a:tblGrid>
                <a:gridCol w="28803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966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2509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TEORÍAS ÉTICAS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(racionalidad ética)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CRITERIOS DE MORALIDAD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(Lo moralmente bueno, válido, correcto)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ÁMBITO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01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ARETOLÓGICA (VIRTUDES)</a:t>
                      </a: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 vivencia de </a:t>
                      </a:r>
                      <a:r>
                        <a:rPr kumimoji="0"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virtudes: </a:t>
                      </a: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cualidades que forman parte del modo de ser de las personas/valiosas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 virtud se presenta como hábitos.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Virtudes</a:t>
                      </a:r>
                      <a:r>
                        <a:rPr lang="es-MX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objetividad, </a:t>
                      </a:r>
                      <a:r>
                        <a:rPr lang="es-E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prudencia, cuidado, autocontrol, compasión, eficiencia, responsabilidad, disposición para el trabajo y aprendizaje continuo, etc.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C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01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HETERÓNOMA</a:t>
                      </a: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Cristianismo: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Cumplimiento de los mandamientos de la ley de Dios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Virtudes teologales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Virtudes morales</a:t>
                      </a:r>
                      <a:endParaRPr kumimoji="0" lang="es-MX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Cristianismo: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Mandamientos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Virtudes teologales (fe, esperanza y caridad)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virtudes morales (prudencia, justicia, fortaleza y templanza).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30504309"/>
                  </a:ext>
                </a:extLst>
              </a:tr>
              <a:tr h="11401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AUTÓNOMA/DEONTOLOGÍA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Cumplimiento de la </a:t>
                      </a:r>
                      <a:r>
                        <a:rPr kumimoji="0"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norma </a:t>
                      </a: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correcta con pretensión de universalidad (ética/jurídica).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El cumplir la norma se convierte en un </a:t>
                      </a:r>
                      <a:r>
                        <a:rPr kumimoji="0"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deber y orientan la acción.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Norma: </a:t>
                      </a:r>
                      <a:r>
                        <a:rPr kumimoji="0" lang="es-MX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Código de ética.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Considerar la norma jurídica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901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UTILITARISTA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Razón Calculadora/consecuencias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Se considera el fin (teleológico) y las consecuencias.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El logro máximo de placer o bienestar del mayor número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Máximo de placer o bienestar del mayor número de personas.</a:t>
                      </a:r>
                      <a:endParaRPr kumimoji="0" lang="es-MX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7207401"/>
                  </a:ext>
                </a:extLst>
              </a:tr>
              <a:tr h="6901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ÁNOMA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Razón afectiva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La norma, el criterio, lo construye cada uno desde su subjetividad emocional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 propia situación particular de cada quien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15187579"/>
                  </a:ext>
                </a:extLst>
              </a:tr>
              <a:tr h="84013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ÉTICA COMUNICATIVA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Razón dialógica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 norma, el criterio de moralidad es fruto del consenso de los afectados por la misma.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 norma, el criterio consensuados en una comunidad dialógica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40368980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399FE2E-7E1C-4B67-8838-5D74F68AB1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033" y="1269827"/>
            <a:ext cx="1135946" cy="66047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74F22ACF-5A24-4A55-94B5-BCBBD654C7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6270" y="2241426"/>
            <a:ext cx="1124709" cy="846351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8F70A4D7-3E17-4BA7-BCDD-55A60DB70B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4548" y="3398898"/>
            <a:ext cx="1116431" cy="71065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20D3E586-9E4C-47D0-B772-59E5E91D83C0}"/>
              </a:ext>
            </a:extLst>
          </p:cNvPr>
          <p:cNvSpPr txBox="1"/>
          <p:nvPr/>
        </p:nvSpPr>
        <p:spPr>
          <a:xfrm>
            <a:off x="1687185" y="1716365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i="1" dirty="0">
                <a:latin typeface="Comic Sans MS" panose="030F0702030302020204" pitchFamily="66" charset="0"/>
              </a:rPr>
              <a:t>Razón prudencial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92A4125F-8895-4718-AA07-C71617E323D8}"/>
              </a:ext>
            </a:extLst>
          </p:cNvPr>
          <p:cNvSpPr txBox="1"/>
          <p:nvPr/>
        </p:nvSpPr>
        <p:spPr>
          <a:xfrm>
            <a:off x="1687185" y="4083456"/>
            <a:ext cx="1960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i="1" dirty="0">
                <a:latin typeface="Comic Sans MS" panose="030F0702030302020204" pitchFamily="66" charset="0"/>
              </a:rPr>
              <a:t>Razón práctica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8EAAAEBA-7C8D-44FB-800B-D270C60DC0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6271" y="4458958"/>
            <a:ext cx="1124709" cy="71065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FC38B0D9-2A40-47CD-A439-98D94D2237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66271" y="5345242"/>
            <a:ext cx="1152128" cy="58227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A5610F90-B4CE-4E1F-BC3E-4E337E200C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66271" y="6040847"/>
            <a:ext cx="1152129" cy="687117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1809CA7-134C-495E-9441-C2196D50FBBA}"/>
              </a:ext>
            </a:extLst>
          </p:cNvPr>
          <p:cNvSpPr txBox="1"/>
          <p:nvPr/>
        </p:nvSpPr>
        <p:spPr>
          <a:xfrm>
            <a:off x="10654749" y="6502510"/>
            <a:ext cx="768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I.L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31779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247</Words>
  <Application>Microsoft Office PowerPoint</Application>
  <PresentationFormat>Personalizado</PresentationFormat>
  <Paragraphs>54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ROGER VILAIN LANZ</cp:lastModifiedBy>
  <cp:revision>2</cp:revision>
  <dcterms:created xsi:type="dcterms:W3CDTF">2024-07-10T13:16:58Z</dcterms:created>
  <dcterms:modified xsi:type="dcterms:W3CDTF">2024-07-10T13:28:40Z</dcterms:modified>
</cp:coreProperties>
</file>