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77" r:id="rId5"/>
    <p:sldId id="278" r:id="rId6"/>
    <p:sldId id="279" r:id="rId7"/>
    <p:sldId id="266" r:id="rId8"/>
    <p:sldId id="267" r:id="rId9"/>
    <p:sldId id="268" r:id="rId10"/>
    <p:sldId id="25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3" r:id="rId20"/>
    <p:sldId id="260" r:id="rId21"/>
  </p:sldIdLst>
  <p:sldSz cx="12192000" cy="6858000"/>
  <p:notesSz cx="6858000" cy="9144000"/>
  <p:defaultTextStyle>
    <a:defPPr>
      <a:defRPr lang="es-EC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360B50-5CB3-4720-AE3F-AAF566EF784F}" v="269" dt="2022-12-22T06:48:33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6405"/>
  </p:normalViewPr>
  <p:slideViewPr>
    <p:cSldViewPr snapToGrid="0" snapToObjects="1" showGuides="1">
      <p:cViewPr varScale="1">
        <p:scale>
          <a:sx n="61" d="100"/>
          <a:sy n="61" d="100"/>
        </p:scale>
        <p:origin x="384" y="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Gamboa" userId="21e22752-c8e3-4f58-ab59-1717ec616fd1" providerId="ADAL" clId="{45360B50-5CB3-4720-AE3F-AAF566EF784F}"/>
    <pc:docChg chg="undo redo custSel addSld modSld">
      <pc:chgData name="Fernando Gamboa" userId="21e22752-c8e3-4f58-ab59-1717ec616fd1" providerId="ADAL" clId="{45360B50-5CB3-4720-AE3F-AAF566EF784F}" dt="2022-12-22T06:51:09.768" v="1666" actId="20577"/>
      <pc:docMkLst>
        <pc:docMk/>
      </pc:docMkLst>
      <pc:sldChg chg="modSp mod">
        <pc:chgData name="Fernando Gamboa" userId="21e22752-c8e3-4f58-ab59-1717ec616fd1" providerId="ADAL" clId="{45360B50-5CB3-4720-AE3F-AAF566EF784F}" dt="2022-11-29T05:08:52.861" v="1" actId="113"/>
        <pc:sldMkLst>
          <pc:docMk/>
          <pc:sldMk cId="0" sldId="258"/>
        </pc:sldMkLst>
        <pc:spChg chg="mod">
          <ac:chgData name="Fernando Gamboa" userId="21e22752-c8e3-4f58-ab59-1717ec616fd1" providerId="ADAL" clId="{45360B50-5CB3-4720-AE3F-AAF566EF784F}" dt="2022-11-29T05:08:52.861" v="1" actId="113"/>
          <ac:spMkLst>
            <pc:docMk/>
            <pc:sldMk cId="0" sldId="258"/>
            <ac:spMk id="3074" creationId="{E77B9F51-DD2C-5B82-3E4D-70885B571041}"/>
          </ac:spMkLst>
        </pc:spChg>
      </pc:sldChg>
      <pc:sldChg chg="modSp mod">
        <pc:chgData name="Fernando Gamboa" userId="21e22752-c8e3-4f58-ab59-1717ec616fd1" providerId="ADAL" clId="{45360B50-5CB3-4720-AE3F-AAF566EF784F}" dt="2022-12-22T06:51:09.768" v="1666" actId="20577"/>
        <pc:sldMkLst>
          <pc:docMk/>
          <pc:sldMk cId="0" sldId="263"/>
        </pc:sldMkLst>
        <pc:spChg chg="mod">
          <ac:chgData name="Fernando Gamboa" userId="21e22752-c8e3-4f58-ab59-1717ec616fd1" providerId="ADAL" clId="{45360B50-5CB3-4720-AE3F-AAF566EF784F}" dt="2022-12-22T06:51:09.768" v="1666" actId="20577"/>
          <ac:spMkLst>
            <pc:docMk/>
            <pc:sldMk cId="0" sldId="263"/>
            <ac:spMk id="2" creationId="{E096F93E-20F3-7C3D-DED6-23D5EE636ECA}"/>
          </ac:spMkLst>
        </pc:spChg>
      </pc:sldChg>
      <pc:sldChg chg="modSp mod">
        <pc:chgData name="Fernando Gamboa" userId="21e22752-c8e3-4f58-ab59-1717ec616fd1" providerId="ADAL" clId="{45360B50-5CB3-4720-AE3F-AAF566EF784F}" dt="2022-11-29T05:08:37.585" v="0" actId="113"/>
        <pc:sldMkLst>
          <pc:docMk/>
          <pc:sldMk cId="1514372681" sldId="265"/>
        </pc:sldMkLst>
        <pc:spChg chg="mod">
          <ac:chgData name="Fernando Gamboa" userId="21e22752-c8e3-4f58-ab59-1717ec616fd1" providerId="ADAL" clId="{45360B50-5CB3-4720-AE3F-AAF566EF784F}" dt="2022-11-29T05:08:37.585" v="0" actId="113"/>
          <ac:spMkLst>
            <pc:docMk/>
            <pc:sldMk cId="1514372681" sldId="265"/>
            <ac:spMk id="2" creationId="{8FF1D9E4-CF5A-442C-E74C-2BA300D57CAF}"/>
          </ac:spMkLst>
        </pc:spChg>
      </pc:sldChg>
      <pc:sldChg chg="modSp mod">
        <pc:chgData name="Fernando Gamboa" userId="21e22752-c8e3-4f58-ab59-1717ec616fd1" providerId="ADAL" clId="{45360B50-5CB3-4720-AE3F-AAF566EF784F}" dt="2022-12-22T06:48:33.852" v="1632" actId="1038"/>
        <pc:sldMkLst>
          <pc:docMk/>
          <pc:sldMk cId="1235408032" sldId="267"/>
        </pc:sldMkLst>
        <pc:spChg chg="mod">
          <ac:chgData name="Fernando Gamboa" userId="21e22752-c8e3-4f58-ab59-1717ec616fd1" providerId="ADAL" clId="{45360B50-5CB3-4720-AE3F-AAF566EF784F}" dt="2022-12-22T06:48:33.852" v="1632" actId="1038"/>
          <ac:spMkLst>
            <pc:docMk/>
            <pc:sldMk cId="1235408032" sldId="267"/>
            <ac:spMk id="2" creationId="{F384DB8F-46B6-B595-7AD8-64CB44A808CF}"/>
          </ac:spMkLst>
        </pc:spChg>
        <pc:graphicFrameChg chg="modGraphic">
          <ac:chgData name="Fernando Gamboa" userId="21e22752-c8e3-4f58-ab59-1717ec616fd1" providerId="ADAL" clId="{45360B50-5CB3-4720-AE3F-AAF566EF784F}" dt="2022-12-22T06:10:45.262" v="1354" actId="115"/>
          <ac:graphicFrameMkLst>
            <pc:docMk/>
            <pc:sldMk cId="1235408032" sldId="267"/>
            <ac:graphicFrameMk id="4" creationId="{21944BFC-33BB-E4F5-771F-09B46F77473D}"/>
          </ac:graphicFrameMkLst>
        </pc:graphicFrameChg>
      </pc:sldChg>
      <pc:sldChg chg="delSp modSp">
        <pc:chgData name="Fernando Gamboa" userId="21e22752-c8e3-4f58-ab59-1717ec616fd1" providerId="ADAL" clId="{45360B50-5CB3-4720-AE3F-AAF566EF784F}" dt="2022-11-29T05:38:44.593" v="45" actId="1036"/>
        <pc:sldMkLst>
          <pc:docMk/>
          <pc:sldMk cId="307047545" sldId="275"/>
        </pc:sldMkLst>
        <pc:spChg chg="mod">
          <ac:chgData name="Fernando Gamboa" userId="21e22752-c8e3-4f58-ab59-1717ec616fd1" providerId="ADAL" clId="{45360B50-5CB3-4720-AE3F-AAF566EF784F}" dt="2022-11-29T05:38:44.593" v="45" actId="1036"/>
          <ac:spMkLst>
            <pc:docMk/>
            <pc:sldMk cId="307047545" sldId="275"/>
            <ac:spMk id="2" creationId="{7273C5C0-0F78-DF2B-6014-676801C94309}"/>
          </ac:spMkLst>
        </pc:spChg>
        <pc:spChg chg="del">
          <ac:chgData name="Fernando Gamboa" userId="21e22752-c8e3-4f58-ab59-1717ec616fd1" providerId="ADAL" clId="{45360B50-5CB3-4720-AE3F-AAF566EF784F}" dt="2022-11-29T05:38:37.450" v="18" actId="478"/>
          <ac:spMkLst>
            <pc:docMk/>
            <pc:sldMk cId="307047545" sldId="275"/>
            <ac:spMk id="3" creationId="{5D37D9EC-EAD9-9082-37DF-57D7675D1641}"/>
          </ac:spMkLst>
        </pc:spChg>
      </pc:sldChg>
      <pc:sldChg chg="addSp delSp modSp mod">
        <pc:chgData name="Fernando Gamboa" userId="21e22752-c8e3-4f58-ab59-1717ec616fd1" providerId="ADAL" clId="{45360B50-5CB3-4720-AE3F-AAF566EF784F}" dt="2022-11-29T05:38:01.780" v="15" actId="1076"/>
        <pc:sldMkLst>
          <pc:docMk/>
          <pc:sldMk cId="1730162982" sldId="276"/>
        </pc:sldMkLst>
        <pc:spChg chg="add del mod">
          <ac:chgData name="Fernando Gamboa" userId="21e22752-c8e3-4f58-ab59-1717ec616fd1" providerId="ADAL" clId="{45360B50-5CB3-4720-AE3F-AAF566EF784F}" dt="2022-11-29T05:38:01.780" v="15" actId="1076"/>
          <ac:spMkLst>
            <pc:docMk/>
            <pc:sldMk cId="1730162982" sldId="276"/>
            <ac:spMk id="2" creationId="{2DF1C0A8-5664-5C10-6C79-B178093ECB80}"/>
          </ac:spMkLst>
        </pc:spChg>
        <pc:spChg chg="add del mod">
          <ac:chgData name="Fernando Gamboa" userId="21e22752-c8e3-4f58-ab59-1717ec616fd1" providerId="ADAL" clId="{45360B50-5CB3-4720-AE3F-AAF566EF784F}" dt="2022-11-29T05:37:54.585" v="14" actId="478"/>
          <ac:spMkLst>
            <pc:docMk/>
            <pc:sldMk cId="1730162982" sldId="276"/>
            <ac:spMk id="4" creationId="{BF804B30-DAA0-A726-F0DF-A349B91FBFD7}"/>
          </ac:spMkLst>
        </pc:spChg>
        <pc:spChg chg="add del mod">
          <ac:chgData name="Fernando Gamboa" userId="21e22752-c8e3-4f58-ab59-1717ec616fd1" providerId="ADAL" clId="{45360B50-5CB3-4720-AE3F-AAF566EF784F}" dt="2022-11-29T05:37:12.089" v="6" actId="478"/>
          <ac:spMkLst>
            <pc:docMk/>
            <pc:sldMk cId="1730162982" sldId="276"/>
            <ac:spMk id="5" creationId="{5190F7D8-AD00-2D23-02EE-C5AE826B4A0A}"/>
          </ac:spMkLst>
        </pc:spChg>
        <pc:spChg chg="add del mod">
          <ac:chgData name="Fernando Gamboa" userId="21e22752-c8e3-4f58-ab59-1717ec616fd1" providerId="ADAL" clId="{45360B50-5CB3-4720-AE3F-AAF566EF784F}" dt="2022-11-29T05:37:17.985" v="8" actId="478"/>
          <ac:spMkLst>
            <pc:docMk/>
            <pc:sldMk cId="1730162982" sldId="276"/>
            <ac:spMk id="6" creationId="{A22B69F0-26C9-502E-B2EF-400F7A1A7FE8}"/>
          </ac:spMkLst>
        </pc:spChg>
      </pc:sldChg>
      <pc:sldChg chg="addSp delSp modSp new mod">
        <pc:chgData name="Fernando Gamboa" userId="21e22752-c8e3-4f58-ab59-1717ec616fd1" providerId="ADAL" clId="{45360B50-5CB3-4720-AE3F-AAF566EF784F}" dt="2022-12-22T05:57:44.642" v="1058" actId="207"/>
        <pc:sldMkLst>
          <pc:docMk/>
          <pc:sldMk cId="778428935" sldId="277"/>
        </pc:sldMkLst>
        <pc:spChg chg="mod">
          <ac:chgData name="Fernando Gamboa" userId="21e22752-c8e3-4f58-ab59-1717ec616fd1" providerId="ADAL" clId="{45360B50-5CB3-4720-AE3F-AAF566EF784F}" dt="2022-12-22T05:13:29.367" v="667" actId="403"/>
          <ac:spMkLst>
            <pc:docMk/>
            <pc:sldMk cId="778428935" sldId="277"/>
            <ac:spMk id="2" creationId="{9D80E41F-748C-2651-9A29-96649FD2A9B3}"/>
          </ac:spMkLst>
        </pc:spChg>
        <pc:spChg chg="mod">
          <ac:chgData name="Fernando Gamboa" userId="21e22752-c8e3-4f58-ab59-1717ec616fd1" providerId="ADAL" clId="{45360B50-5CB3-4720-AE3F-AAF566EF784F}" dt="2022-12-22T05:13:48.700" v="681" actId="1035"/>
          <ac:spMkLst>
            <pc:docMk/>
            <pc:sldMk cId="778428935" sldId="277"/>
            <ac:spMk id="3" creationId="{4DE47CCC-BAB7-934C-95F7-EC387AB29159}"/>
          </ac:spMkLst>
        </pc:spChg>
        <pc:spChg chg="add mod">
          <ac:chgData name="Fernando Gamboa" userId="21e22752-c8e3-4f58-ab59-1717ec616fd1" providerId="ADAL" clId="{45360B50-5CB3-4720-AE3F-AAF566EF784F}" dt="2022-12-22T05:57:44.642" v="1058" actId="207"/>
          <ac:spMkLst>
            <pc:docMk/>
            <pc:sldMk cId="778428935" sldId="277"/>
            <ac:spMk id="5" creationId="{486CBA79-3164-2610-0D52-61EFCA395BE4}"/>
          </ac:spMkLst>
        </pc:spChg>
        <pc:spChg chg="add del mod">
          <ac:chgData name="Fernando Gamboa" userId="21e22752-c8e3-4f58-ab59-1717ec616fd1" providerId="ADAL" clId="{45360B50-5CB3-4720-AE3F-AAF566EF784F}" dt="2022-12-22T04:40:11.097" v="386"/>
          <ac:spMkLst>
            <pc:docMk/>
            <pc:sldMk cId="778428935" sldId="277"/>
            <ac:spMk id="6" creationId="{5CBBDB28-7A0D-6D56-0667-9DB76584B2D8}"/>
          </ac:spMkLst>
        </pc:spChg>
        <pc:graphicFrameChg chg="add mod modGraphic">
          <ac:chgData name="Fernando Gamboa" userId="21e22752-c8e3-4f58-ab59-1717ec616fd1" providerId="ADAL" clId="{45360B50-5CB3-4720-AE3F-AAF566EF784F}" dt="2022-12-22T05:55:03.719" v="1044" actId="207"/>
          <ac:graphicFrameMkLst>
            <pc:docMk/>
            <pc:sldMk cId="778428935" sldId="277"/>
            <ac:graphicFrameMk id="4" creationId="{B0EF7AA8-3FC5-BC1A-8690-C868C69F48F0}"/>
          </ac:graphicFrameMkLst>
        </pc:graphicFrameChg>
      </pc:sldChg>
      <pc:sldChg chg="addSp modSp new mod">
        <pc:chgData name="Fernando Gamboa" userId="21e22752-c8e3-4f58-ab59-1717ec616fd1" providerId="ADAL" clId="{45360B50-5CB3-4720-AE3F-AAF566EF784F}" dt="2022-12-22T06:03:20.358" v="1290" actId="20577"/>
        <pc:sldMkLst>
          <pc:docMk/>
          <pc:sldMk cId="3510921723" sldId="278"/>
        </pc:sldMkLst>
        <pc:spChg chg="mod">
          <ac:chgData name="Fernando Gamboa" userId="21e22752-c8e3-4f58-ab59-1717ec616fd1" providerId="ADAL" clId="{45360B50-5CB3-4720-AE3F-AAF566EF784F}" dt="2022-12-22T05:57:14.695" v="1055" actId="1076"/>
          <ac:spMkLst>
            <pc:docMk/>
            <pc:sldMk cId="3510921723" sldId="278"/>
            <ac:spMk id="2" creationId="{6DE48A40-334B-D632-7C7C-4DD8D8A40FBC}"/>
          </ac:spMkLst>
        </pc:spChg>
        <pc:spChg chg="mod">
          <ac:chgData name="Fernando Gamboa" userId="21e22752-c8e3-4f58-ab59-1717ec616fd1" providerId="ADAL" clId="{45360B50-5CB3-4720-AE3F-AAF566EF784F}" dt="2022-12-22T05:57:29.642" v="1057" actId="1076"/>
          <ac:spMkLst>
            <pc:docMk/>
            <pc:sldMk cId="3510921723" sldId="278"/>
            <ac:spMk id="3" creationId="{646A2EBD-5462-817D-A484-25B1AF7182CF}"/>
          </ac:spMkLst>
        </pc:spChg>
        <pc:spChg chg="add mod">
          <ac:chgData name="Fernando Gamboa" userId="21e22752-c8e3-4f58-ab59-1717ec616fd1" providerId="ADAL" clId="{45360B50-5CB3-4720-AE3F-AAF566EF784F}" dt="2022-12-22T05:57:58.863" v="1059" actId="207"/>
          <ac:spMkLst>
            <pc:docMk/>
            <pc:sldMk cId="3510921723" sldId="278"/>
            <ac:spMk id="5" creationId="{00847727-577A-CD2B-5AA6-030CEDE7916D}"/>
          </ac:spMkLst>
        </pc:spChg>
        <pc:graphicFrameChg chg="add mod modGraphic">
          <ac:chgData name="Fernando Gamboa" userId="21e22752-c8e3-4f58-ab59-1717ec616fd1" providerId="ADAL" clId="{45360B50-5CB3-4720-AE3F-AAF566EF784F}" dt="2022-12-22T06:03:20.358" v="1290" actId="20577"/>
          <ac:graphicFrameMkLst>
            <pc:docMk/>
            <pc:sldMk cId="3510921723" sldId="278"/>
            <ac:graphicFrameMk id="4" creationId="{0A5ABA04-317F-EE0B-E78C-5AC011E6FB54}"/>
          </ac:graphicFrameMkLst>
        </pc:graphicFrameChg>
      </pc:sldChg>
      <pc:sldChg chg="addSp delSp modSp add mod">
        <pc:chgData name="Fernando Gamboa" userId="21e22752-c8e3-4f58-ab59-1717ec616fd1" providerId="ADAL" clId="{45360B50-5CB3-4720-AE3F-AAF566EF784F}" dt="2022-12-22T06:47:56.549" v="1604" actId="20577"/>
        <pc:sldMkLst>
          <pc:docMk/>
          <pc:sldMk cId="1781797088" sldId="279"/>
        </pc:sldMkLst>
        <pc:spChg chg="add del mod">
          <ac:chgData name="Fernando Gamboa" userId="21e22752-c8e3-4f58-ab59-1717ec616fd1" providerId="ADAL" clId="{45360B50-5CB3-4720-AE3F-AAF566EF784F}" dt="2022-12-22T06:47:49.213" v="1602" actId="20577"/>
          <ac:spMkLst>
            <pc:docMk/>
            <pc:sldMk cId="1781797088" sldId="279"/>
            <ac:spMk id="3" creationId="{646A2EBD-5462-817D-A484-25B1AF7182CF}"/>
          </ac:spMkLst>
        </pc:spChg>
        <pc:spChg chg="mod">
          <ac:chgData name="Fernando Gamboa" userId="21e22752-c8e3-4f58-ab59-1717ec616fd1" providerId="ADAL" clId="{45360B50-5CB3-4720-AE3F-AAF566EF784F}" dt="2022-12-22T06:47:56.549" v="1604" actId="20577"/>
          <ac:spMkLst>
            <pc:docMk/>
            <pc:sldMk cId="1781797088" sldId="279"/>
            <ac:spMk id="5" creationId="{00847727-577A-CD2B-5AA6-030CEDE7916D}"/>
          </ac:spMkLst>
        </pc:spChg>
        <pc:spChg chg="add del">
          <ac:chgData name="Fernando Gamboa" userId="21e22752-c8e3-4f58-ab59-1717ec616fd1" providerId="ADAL" clId="{45360B50-5CB3-4720-AE3F-AAF566EF784F}" dt="2022-12-22T06:20:21.383" v="1360"/>
          <ac:spMkLst>
            <pc:docMk/>
            <pc:sldMk cId="1781797088" sldId="279"/>
            <ac:spMk id="7" creationId="{6BB48705-C009-6FCB-023F-F4D3FB627752}"/>
          </ac:spMkLst>
        </pc:spChg>
        <pc:graphicFrameChg chg="del modGraphic">
          <ac:chgData name="Fernando Gamboa" userId="21e22752-c8e3-4f58-ab59-1717ec616fd1" providerId="ADAL" clId="{45360B50-5CB3-4720-AE3F-AAF566EF784F}" dt="2022-12-22T06:19:23.040" v="1357" actId="478"/>
          <ac:graphicFrameMkLst>
            <pc:docMk/>
            <pc:sldMk cId="1781797088" sldId="279"/>
            <ac:graphicFrameMk id="4" creationId="{0A5ABA04-317F-EE0B-E78C-5AC011E6FB54}"/>
          </ac:graphicFrameMkLst>
        </pc:graphicFrameChg>
        <pc:graphicFrameChg chg="add del mod">
          <ac:chgData name="Fernando Gamboa" userId="21e22752-c8e3-4f58-ab59-1717ec616fd1" providerId="ADAL" clId="{45360B50-5CB3-4720-AE3F-AAF566EF784F}" dt="2022-12-22T06:20:21.383" v="1360"/>
          <ac:graphicFrameMkLst>
            <pc:docMk/>
            <pc:sldMk cId="1781797088" sldId="279"/>
            <ac:graphicFrameMk id="6" creationId="{16483BB7-6725-8D93-16EB-1578DE8DF83C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D9A35-054F-4547-9E4F-6557A0D306FC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004BCCD-5D1A-43DE-A53A-C44497968580}">
      <dgm:prSet/>
      <dgm:spPr/>
      <dgm:t>
        <a:bodyPr/>
        <a:lstStyle/>
        <a:p>
          <a:r>
            <a:rPr lang="es-ES" b="0" i="0" dirty="0"/>
            <a:t>La contabilidad de gestión es la práctica de identificar, medir, analizar, interpretar y comunicar información </a:t>
          </a:r>
          <a:r>
            <a:rPr lang="es-ES" b="0" i="0" u="sng" dirty="0"/>
            <a:t>financiera y no financiera </a:t>
          </a:r>
          <a:r>
            <a:rPr lang="es-ES" b="0" i="0" dirty="0"/>
            <a:t>a los gerentes para la consecución de los objetivos de una organización. </a:t>
          </a:r>
          <a:endParaRPr lang="en-US" dirty="0"/>
        </a:p>
      </dgm:t>
    </dgm:pt>
    <dgm:pt modelId="{5E90EA44-3C29-47E7-BF4B-1DD1F1CBC6EB}" type="parTrans" cxnId="{9945C844-4AE4-454C-A72F-420960E4FEF9}">
      <dgm:prSet/>
      <dgm:spPr/>
      <dgm:t>
        <a:bodyPr/>
        <a:lstStyle/>
        <a:p>
          <a:endParaRPr lang="en-US"/>
        </a:p>
      </dgm:t>
    </dgm:pt>
    <dgm:pt modelId="{79781335-4F46-468E-9207-8F1A0FB8C4EF}" type="sibTrans" cxnId="{9945C844-4AE4-454C-A72F-420960E4FEF9}">
      <dgm:prSet/>
      <dgm:spPr/>
      <dgm:t>
        <a:bodyPr/>
        <a:lstStyle/>
        <a:p>
          <a:endParaRPr lang="en-US"/>
        </a:p>
      </dgm:t>
    </dgm:pt>
    <dgm:pt modelId="{094071E9-EC0E-4075-ACA3-72919727B0E1}">
      <dgm:prSet/>
      <dgm:spPr/>
      <dgm:t>
        <a:bodyPr/>
        <a:lstStyle/>
        <a:p>
          <a:r>
            <a:rPr lang="es-ES" b="0" i="0" dirty="0"/>
            <a:t>La </a:t>
          </a:r>
          <a:r>
            <a:rPr lang="es-ES" b="0" i="0" u="sng" dirty="0"/>
            <a:t>contabilidad de gestión </a:t>
          </a:r>
          <a:r>
            <a:rPr lang="es-ES" b="0" i="0" dirty="0"/>
            <a:t>difiere de la </a:t>
          </a:r>
          <a:r>
            <a:rPr lang="es-ES" b="0" i="0" u="sng" dirty="0"/>
            <a:t>contabilidad financiera </a:t>
          </a:r>
          <a:r>
            <a:rPr lang="es-ES" b="0" i="0" dirty="0"/>
            <a:t>porque el propósito de la contabilidad gerencial es ayudar a los usuarios </a:t>
          </a:r>
          <a:r>
            <a:rPr lang="es-ES" b="0" i="0" u="sng" dirty="0"/>
            <a:t>internos</a:t>
          </a:r>
          <a:r>
            <a:rPr lang="es-ES" b="0" i="0" dirty="0"/>
            <a:t> de la empresa a tomar decisiones de negocio bien informadas.</a:t>
          </a:r>
          <a:endParaRPr lang="en-US" dirty="0"/>
        </a:p>
      </dgm:t>
    </dgm:pt>
    <dgm:pt modelId="{2E668B4C-6DD0-482D-825F-3B646352EB8F}" type="parTrans" cxnId="{183FB5A9-9F88-4C9A-ABE2-D817375A7132}">
      <dgm:prSet/>
      <dgm:spPr/>
      <dgm:t>
        <a:bodyPr/>
        <a:lstStyle/>
        <a:p>
          <a:endParaRPr lang="en-US"/>
        </a:p>
      </dgm:t>
    </dgm:pt>
    <dgm:pt modelId="{570A6974-47D6-4D1B-921B-D28748606427}" type="sibTrans" cxnId="{183FB5A9-9F88-4C9A-ABE2-D817375A7132}">
      <dgm:prSet/>
      <dgm:spPr/>
      <dgm:t>
        <a:bodyPr/>
        <a:lstStyle/>
        <a:p>
          <a:endParaRPr lang="en-US"/>
        </a:p>
      </dgm:t>
    </dgm:pt>
    <dgm:pt modelId="{BA98A858-8441-4C46-A83A-2901CECDE275}" type="pres">
      <dgm:prSet presAssocID="{AC5D9A35-054F-4547-9E4F-6557A0D306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8C55F0-0B46-4E5F-8897-1BF4CCB84D71}" type="pres">
      <dgm:prSet presAssocID="{2004BCCD-5D1A-43DE-A53A-C44497968580}" presName="hierRoot1" presStyleCnt="0"/>
      <dgm:spPr/>
    </dgm:pt>
    <dgm:pt modelId="{B2A7648E-1FEE-4C44-A2F1-97F9DF3660C7}" type="pres">
      <dgm:prSet presAssocID="{2004BCCD-5D1A-43DE-A53A-C44497968580}" presName="composite" presStyleCnt="0"/>
      <dgm:spPr/>
    </dgm:pt>
    <dgm:pt modelId="{1D2ADBD4-6ED2-4907-AC00-CB20D55936ED}" type="pres">
      <dgm:prSet presAssocID="{2004BCCD-5D1A-43DE-A53A-C44497968580}" presName="background" presStyleLbl="node0" presStyleIdx="0" presStyleCnt="2"/>
      <dgm:spPr/>
    </dgm:pt>
    <dgm:pt modelId="{42E7982E-22FE-4569-9F53-04D04B88DA9B}" type="pres">
      <dgm:prSet presAssocID="{2004BCCD-5D1A-43DE-A53A-C44497968580}" presName="text" presStyleLbl="fgAcc0" presStyleIdx="0" presStyleCnt="2">
        <dgm:presLayoutVars>
          <dgm:chPref val="3"/>
        </dgm:presLayoutVars>
      </dgm:prSet>
      <dgm:spPr/>
    </dgm:pt>
    <dgm:pt modelId="{CA5D952D-A151-48A5-A97C-D251FF9CD3E5}" type="pres">
      <dgm:prSet presAssocID="{2004BCCD-5D1A-43DE-A53A-C44497968580}" presName="hierChild2" presStyleCnt="0"/>
      <dgm:spPr/>
    </dgm:pt>
    <dgm:pt modelId="{9DB15CCB-270C-4FF2-A29F-E9048278FBFB}" type="pres">
      <dgm:prSet presAssocID="{094071E9-EC0E-4075-ACA3-72919727B0E1}" presName="hierRoot1" presStyleCnt="0"/>
      <dgm:spPr/>
    </dgm:pt>
    <dgm:pt modelId="{7D4DE8F5-1913-456A-BEB9-2FC0937D8D0E}" type="pres">
      <dgm:prSet presAssocID="{094071E9-EC0E-4075-ACA3-72919727B0E1}" presName="composite" presStyleCnt="0"/>
      <dgm:spPr/>
    </dgm:pt>
    <dgm:pt modelId="{823B2BE0-7144-4396-8F5F-F7B115934987}" type="pres">
      <dgm:prSet presAssocID="{094071E9-EC0E-4075-ACA3-72919727B0E1}" presName="background" presStyleLbl="node0" presStyleIdx="1" presStyleCnt="2"/>
      <dgm:spPr/>
    </dgm:pt>
    <dgm:pt modelId="{88C56CC5-6B7B-4387-9A3D-7EE6E427A7BF}" type="pres">
      <dgm:prSet presAssocID="{094071E9-EC0E-4075-ACA3-72919727B0E1}" presName="text" presStyleLbl="fgAcc0" presStyleIdx="1" presStyleCnt="2">
        <dgm:presLayoutVars>
          <dgm:chPref val="3"/>
        </dgm:presLayoutVars>
      </dgm:prSet>
      <dgm:spPr/>
    </dgm:pt>
    <dgm:pt modelId="{B2C40C12-D4E6-4501-96FD-C49F3FE1AD9B}" type="pres">
      <dgm:prSet presAssocID="{094071E9-EC0E-4075-ACA3-72919727B0E1}" presName="hierChild2" presStyleCnt="0"/>
      <dgm:spPr/>
    </dgm:pt>
  </dgm:ptLst>
  <dgm:cxnLst>
    <dgm:cxn modelId="{04C5B343-F4E1-48AF-B656-6730868E72A5}" type="presOf" srcId="{094071E9-EC0E-4075-ACA3-72919727B0E1}" destId="{88C56CC5-6B7B-4387-9A3D-7EE6E427A7BF}" srcOrd="0" destOrd="0" presId="urn:microsoft.com/office/officeart/2005/8/layout/hierarchy1"/>
    <dgm:cxn modelId="{9945C844-4AE4-454C-A72F-420960E4FEF9}" srcId="{AC5D9A35-054F-4547-9E4F-6557A0D306FC}" destId="{2004BCCD-5D1A-43DE-A53A-C44497968580}" srcOrd="0" destOrd="0" parTransId="{5E90EA44-3C29-47E7-BF4B-1DD1F1CBC6EB}" sibTransId="{79781335-4F46-468E-9207-8F1A0FB8C4EF}"/>
    <dgm:cxn modelId="{34052878-A503-43D3-9A18-B01AC6212C7C}" type="presOf" srcId="{2004BCCD-5D1A-43DE-A53A-C44497968580}" destId="{42E7982E-22FE-4569-9F53-04D04B88DA9B}" srcOrd="0" destOrd="0" presId="urn:microsoft.com/office/officeart/2005/8/layout/hierarchy1"/>
    <dgm:cxn modelId="{FF09AE93-39EC-4FAB-8587-427BD0DF30C4}" type="presOf" srcId="{AC5D9A35-054F-4547-9E4F-6557A0D306FC}" destId="{BA98A858-8441-4C46-A83A-2901CECDE275}" srcOrd="0" destOrd="0" presId="urn:microsoft.com/office/officeart/2005/8/layout/hierarchy1"/>
    <dgm:cxn modelId="{183FB5A9-9F88-4C9A-ABE2-D817375A7132}" srcId="{AC5D9A35-054F-4547-9E4F-6557A0D306FC}" destId="{094071E9-EC0E-4075-ACA3-72919727B0E1}" srcOrd="1" destOrd="0" parTransId="{2E668B4C-6DD0-482D-825F-3B646352EB8F}" sibTransId="{570A6974-47D6-4D1B-921B-D28748606427}"/>
    <dgm:cxn modelId="{493A4B1F-D838-4140-9438-E41B20276E23}" type="presParOf" srcId="{BA98A858-8441-4C46-A83A-2901CECDE275}" destId="{178C55F0-0B46-4E5F-8897-1BF4CCB84D71}" srcOrd="0" destOrd="0" presId="urn:microsoft.com/office/officeart/2005/8/layout/hierarchy1"/>
    <dgm:cxn modelId="{B0022D52-4770-45F1-9293-A1882A296A83}" type="presParOf" srcId="{178C55F0-0B46-4E5F-8897-1BF4CCB84D71}" destId="{B2A7648E-1FEE-4C44-A2F1-97F9DF3660C7}" srcOrd="0" destOrd="0" presId="urn:microsoft.com/office/officeart/2005/8/layout/hierarchy1"/>
    <dgm:cxn modelId="{B1FE96EC-E553-4A3C-BD76-88D71D059E97}" type="presParOf" srcId="{B2A7648E-1FEE-4C44-A2F1-97F9DF3660C7}" destId="{1D2ADBD4-6ED2-4907-AC00-CB20D55936ED}" srcOrd="0" destOrd="0" presId="urn:microsoft.com/office/officeart/2005/8/layout/hierarchy1"/>
    <dgm:cxn modelId="{8ACC66A6-473E-453F-B88B-621487623BA0}" type="presParOf" srcId="{B2A7648E-1FEE-4C44-A2F1-97F9DF3660C7}" destId="{42E7982E-22FE-4569-9F53-04D04B88DA9B}" srcOrd="1" destOrd="0" presId="urn:microsoft.com/office/officeart/2005/8/layout/hierarchy1"/>
    <dgm:cxn modelId="{A5C34494-9B1C-4343-A43B-CB692B43720E}" type="presParOf" srcId="{178C55F0-0B46-4E5F-8897-1BF4CCB84D71}" destId="{CA5D952D-A151-48A5-A97C-D251FF9CD3E5}" srcOrd="1" destOrd="0" presId="urn:microsoft.com/office/officeart/2005/8/layout/hierarchy1"/>
    <dgm:cxn modelId="{479CE403-5F46-4B4E-AD1F-D785F260B17B}" type="presParOf" srcId="{BA98A858-8441-4C46-A83A-2901CECDE275}" destId="{9DB15CCB-270C-4FF2-A29F-E9048278FBFB}" srcOrd="1" destOrd="0" presId="urn:microsoft.com/office/officeart/2005/8/layout/hierarchy1"/>
    <dgm:cxn modelId="{DE09C57A-E58C-4DDF-9ECF-90C90995846D}" type="presParOf" srcId="{9DB15CCB-270C-4FF2-A29F-E9048278FBFB}" destId="{7D4DE8F5-1913-456A-BEB9-2FC0937D8D0E}" srcOrd="0" destOrd="0" presId="urn:microsoft.com/office/officeart/2005/8/layout/hierarchy1"/>
    <dgm:cxn modelId="{3379C93C-4EC5-4628-8A9D-1BC09F8B6517}" type="presParOf" srcId="{7D4DE8F5-1913-456A-BEB9-2FC0937D8D0E}" destId="{823B2BE0-7144-4396-8F5F-F7B115934987}" srcOrd="0" destOrd="0" presId="urn:microsoft.com/office/officeart/2005/8/layout/hierarchy1"/>
    <dgm:cxn modelId="{2CF316B6-BFD6-41E3-8A68-80F7BA9BC2A6}" type="presParOf" srcId="{7D4DE8F5-1913-456A-BEB9-2FC0937D8D0E}" destId="{88C56CC5-6B7B-4387-9A3D-7EE6E427A7BF}" srcOrd="1" destOrd="0" presId="urn:microsoft.com/office/officeart/2005/8/layout/hierarchy1"/>
    <dgm:cxn modelId="{2128180A-0317-40BC-A593-760340127CC3}" type="presParOf" srcId="{9DB15CCB-270C-4FF2-A29F-E9048278FBFB}" destId="{B2C40C12-D4E6-4501-96FD-C49F3FE1AD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41BA74-6474-468D-85AA-E264BB2D31A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C8EFEB-A2EB-40A5-B31D-73EB74808292}">
      <dgm:prSet custT="1"/>
      <dgm:spPr/>
      <dgm:t>
        <a:bodyPr/>
        <a:lstStyle/>
        <a:p>
          <a:r>
            <a:rPr lang="es-ES" sz="2400" dirty="0"/>
            <a:t>Contabilidad de costos.- costeo de productos o servicios.</a:t>
          </a:r>
          <a:endParaRPr lang="en-US" sz="2400" dirty="0"/>
        </a:p>
      </dgm:t>
    </dgm:pt>
    <dgm:pt modelId="{484F7835-33C6-4A9B-BF54-EC26C5C6E8A2}" type="parTrans" cxnId="{256E621F-A0B6-4F30-829B-DE00EE36DDE2}">
      <dgm:prSet/>
      <dgm:spPr/>
      <dgm:t>
        <a:bodyPr/>
        <a:lstStyle/>
        <a:p>
          <a:endParaRPr lang="en-US" sz="2400"/>
        </a:p>
      </dgm:t>
    </dgm:pt>
    <dgm:pt modelId="{BB6B623E-5954-49DA-B367-D66C089ABFD5}" type="sibTrans" cxnId="{256E621F-A0B6-4F30-829B-DE00EE36DDE2}">
      <dgm:prSet/>
      <dgm:spPr/>
      <dgm:t>
        <a:bodyPr/>
        <a:lstStyle/>
        <a:p>
          <a:endParaRPr lang="en-US" sz="2400"/>
        </a:p>
      </dgm:t>
    </dgm:pt>
    <dgm:pt modelId="{6997D5C0-BEC0-4BB4-BAC7-C62304F60694}">
      <dgm:prSet custT="1"/>
      <dgm:spPr/>
      <dgm:t>
        <a:bodyPr/>
        <a:lstStyle/>
        <a:p>
          <a:r>
            <a:rPr lang="es-ES" sz="2400" dirty="0"/>
            <a:t>Análisis Costo – Volumen – Utilidad.</a:t>
          </a:r>
        </a:p>
        <a:p>
          <a:r>
            <a:rPr lang="es-ES" sz="2400" dirty="0"/>
            <a:t>Punto de Equilibrio.</a:t>
          </a:r>
          <a:endParaRPr lang="en-US" sz="2400" dirty="0"/>
        </a:p>
      </dgm:t>
    </dgm:pt>
    <dgm:pt modelId="{C87E03B9-F4C4-4B4D-910F-D40DCC3B5D02}" type="parTrans" cxnId="{1F523411-ED8C-46B7-A9DA-C61FAB5D3267}">
      <dgm:prSet/>
      <dgm:spPr/>
      <dgm:t>
        <a:bodyPr/>
        <a:lstStyle/>
        <a:p>
          <a:endParaRPr lang="en-US" sz="2400"/>
        </a:p>
      </dgm:t>
    </dgm:pt>
    <dgm:pt modelId="{3C2F2413-DCB2-47A1-86D4-31006F26E868}" type="sibTrans" cxnId="{1F523411-ED8C-46B7-A9DA-C61FAB5D3267}">
      <dgm:prSet/>
      <dgm:spPr/>
      <dgm:t>
        <a:bodyPr/>
        <a:lstStyle/>
        <a:p>
          <a:endParaRPr lang="en-US" sz="2400"/>
        </a:p>
      </dgm:t>
    </dgm:pt>
    <dgm:pt modelId="{15852A49-9BAE-4300-9BDE-D3E1FC332667}">
      <dgm:prSet custT="1"/>
      <dgm:spPr/>
      <dgm:t>
        <a:bodyPr/>
        <a:lstStyle/>
        <a:p>
          <a:r>
            <a:rPr lang="es-ES" sz="2400" dirty="0"/>
            <a:t>Análisis de los flujos de caja.- determinar el impacto de  decisiones de negocio en la generación de efectivo.</a:t>
          </a:r>
          <a:endParaRPr lang="en-US" sz="2400" dirty="0"/>
        </a:p>
      </dgm:t>
    </dgm:pt>
    <dgm:pt modelId="{D0927280-706E-4933-867A-A3D6264F0456}" type="parTrans" cxnId="{175835F8-6EB2-4FD4-AB06-360D1A8E04B4}">
      <dgm:prSet/>
      <dgm:spPr/>
      <dgm:t>
        <a:bodyPr/>
        <a:lstStyle/>
        <a:p>
          <a:endParaRPr lang="en-US" sz="2400"/>
        </a:p>
      </dgm:t>
    </dgm:pt>
    <dgm:pt modelId="{F3A8E75C-3EDB-4A75-887B-AB2CB278C537}" type="sibTrans" cxnId="{175835F8-6EB2-4FD4-AB06-360D1A8E04B4}">
      <dgm:prSet/>
      <dgm:spPr/>
      <dgm:t>
        <a:bodyPr/>
        <a:lstStyle/>
        <a:p>
          <a:endParaRPr lang="en-US" sz="2400"/>
        </a:p>
      </dgm:t>
    </dgm:pt>
    <dgm:pt modelId="{3527DF38-6CD4-4236-AA64-3E644DBC1A3F}">
      <dgm:prSet custT="1"/>
      <dgm:spPr/>
      <dgm:t>
        <a:bodyPr/>
        <a:lstStyle/>
        <a:p>
          <a:r>
            <a:rPr lang="es-ES" sz="2400"/>
            <a:t>Análisis de rotación de Cuentas por cobrar, Inventarios, Cuentas por Pagar, etc.</a:t>
          </a:r>
          <a:endParaRPr lang="en-US" sz="2400"/>
        </a:p>
      </dgm:t>
    </dgm:pt>
    <dgm:pt modelId="{04403BC4-2A33-456A-A790-F2787E36E349}" type="parTrans" cxnId="{1BA7992E-AC1E-4058-B0B8-6D32B7B547DA}">
      <dgm:prSet/>
      <dgm:spPr/>
      <dgm:t>
        <a:bodyPr/>
        <a:lstStyle/>
        <a:p>
          <a:endParaRPr lang="en-US" sz="2400"/>
        </a:p>
      </dgm:t>
    </dgm:pt>
    <dgm:pt modelId="{79D9C774-664F-4EB1-9F54-404B461D0A4B}" type="sibTrans" cxnId="{1BA7992E-AC1E-4058-B0B8-6D32B7B547DA}">
      <dgm:prSet/>
      <dgm:spPr/>
      <dgm:t>
        <a:bodyPr/>
        <a:lstStyle/>
        <a:p>
          <a:endParaRPr lang="en-US" sz="2400"/>
        </a:p>
      </dgm:t>
    </dgm:pt>
    <dgm:pt modelId="{3FC5278E-7C2A-41C9-8416-CA21AE55323B}">
      <dgm:prSet custT="1"/>
      <dgm:spPr/>
      <dgm:t>
        <a:bodyPr/>
        <a:lstStyle/>
        <a:p>
          <a:r>
            <a:rPr lang="es-ES" sz="2400"/>
            <a:t>Análisis de restricciones.- identificación de cuellos de botella y su impacto.</a:t>
          </a:r>
          <a:endParaRPr lang="en-US" sz="2400"/>
        </a:p>
      </dgm:t>
    </dgm:pt>
    <dgm:pt modelId="{B11A8FE1-F665-472D-91D4-CF8E392A93B7}" type="parTrans" cxnId="{0A3E6EB4-295A-4AA0-B095-4EA319D69800}">
      <dgm:prSet/>
      <dgm:spPr/>
      <dgm:t>
        <a:bodyPr/>
        <a:lstStyle/>
        <a:p>
          <a:endParaRPr lang="en-US" sz="2400"/>
        </a:p>
      </dgm:t>
    </dgm:pt>
    <dgm:pt modelId="{F1B1B68C-0E43-4A92-8D85-99BDDDF9B500}" type="sibTrans" cxnId="{0A3E6EB4-295A-4AA0-B095-4EA319D69800}">
      <dgm:prSet/>
      <dgm:spPr/>
      <dgm:t>
        <a:bodyPr/>
        <a:lstStyle/>
        <a:p>
          <a:endParaRPr lang="en-US" sz="2400"/>
        </a:p>
      </dgm:t>
    </dgm:pt>
    <dgm:pt modelId="{349FC769-345F-4145-BAEE-82E80CA697DD}">
      <dgm:prSet custT="1"/>
      <dgm:spPr/>
      <dgm:t>
        <a:bodyPr/>
        <a:lstStyle/>
        <a:p>
          <a:r>
            <a:rPr lang="es-ES" sz="2400"/>
            <a:t>Apalancamiento financiero y Apalancamiento operativo.</a:t>
          </a:r>
          <a:endParaRPr lang="en-US" sz="2400"/>
        </a:p>
      </dgm:t>
    </dgm:pt>
    <dgm:pt modelId="{EEDA93D5-3C50-4D70-99F1-2A1CDEDC7C58}" type="parTrans" cxnId="{A6D7A674-B51D-4E1E-9D14-5788DECCD808}">
      <dgm:prSet/>
      <dgm:spPr/>
      <dgm:t>
        <a:bodyPr/>
        <a:lstStyle/>
        <a:p>
          <a:endParaRPr lang="en-US" sz="2400"/>
        </a:p>
      </dgm:t>
    </dgm:pt>
    <dgm:pt modelId="{75974319-66C2-4DC4-AB56-547BD678C981}" type="sibTrans" cxnId="{A6D7A674-B51D-4E1E-9D14-5788DECCD808}">
      <dgm:prSet/>
      <dgm:spPr/>
      <dgm:t>
        <a:bodyPr/>
        <a:lstStyle/>
        <a:p>
          <a:endParaRPr lang="en-US" sz="2400"/>
        </a:p>
      </dgm:t>
    </dgm:pt>
    <dgm:pt modelId="{E4415215-9970-40A8-8B34-24A3EB8298C9}">
      <dgm:prSet custT="1"/>
      <dgm:spPr/>
      <dgm:t>
        <a:bodyPr/>
        <a:lstStyle/>
        <a:p>
          <a:r>
            <a:rPr lang="es-ES" sz="2400" dirty="0"/>
            <a:t>Presupuestos, proyecciones y tendencias</a:t>
          </a:r>
          <a:endParaRPr lang="en-US" sz="2400" dirty="0"/>
        </a:p>
      </dgm:t>
    </dgm:pt>
    <dgm:pt modelId="{C8877FCE-FADD-401C-8250-D3919D4AFE8E}" type="parTrans" cxnId="{9F20B2B1-A68D-475F-BCE4-EAE5A7DA8B8B}">
      <dgm:prSet/>
      <dgm:spPr/>
      <dgm:t>
        <a:bodyPr/>
        <a:lstStyle/>
        <a:p>
          <a:endParaRPr lang="en-US" sz="2400"/>
        </a:p>
      </dgm:t>
    </dgm:pt>
    <dgm:pt modelId="{D7156497-E2E0-4ED0-A633-CA69A0166596}" type="sibTrans" cxnId="{9F20B2B1-A68D-475F-BCE4-EAE5A7DA8B8B}">
      <dgm:prSet/>
      <dgm:spPr/>
      <dgm:t>
        <a:bodyPr/>
        <a:lstStyle/>
        <a:p>
          <a:endParaRPr lang="en-US" sz="2400"/>
        </a:p>
      </dgm:t>
    </dgm:pt>
    <dgm:pt modelId="{FCE5594F-1ADF-4F0F-9B3A-A9520FF62FF1}" type="pres">
      <dgm:prSet presAssocID="{1441BA74-6474-468D-85AA-E264BB2D31AC}" presName="diagram" presStyleCnt="0">
        <dgm:presLayoutVars>
          <dgm:dir/>
          <dgm:resizeHandles val="exact"/>
        </dgm:presLayoutVars>
      </dgm:prSet>
      <dgm:spPr/>
    </dgm:pt>
    <dgm:pt modelId="{5A628EEF-D6A0-4964-B756-E1651E731C47}" type="pres">
      <dgm:prSet presAssocID="{2DC8EFEB-A2EB-40A5-B31D-73EB74808292}" presName="node" presStyleLbl="node1" presStyleIdx="0" presStyleCnt="7">
        <dgm:presLayoutVars>
          <dgm:bulletEnabled val="1"/>
        </dgm:presLayoutVars>
      </dgm:prSet>
      <dgm:spPr/>
    </dgm:pt>
    <dgm:pt modelId="{9FCEB469-590B-4301-B3DD-DB17D95844EE}" type="pres">
      <dgm:prSet presAssocID="{BB6B623E-5954-49DA-B367-D66C089ABFD5}" presName="sibTrans" presStyleCnt="0"/>
      <dgm:spPr/>
    </dgm:pt>
    <dgm:pt modelId="{1A64462A-5A0B-4445-9339-E768E9F8C4D4}" type="pres">
      <dgm:prSet presAssocID="{6997D5C0-BEC0-4BB4-BAC7-C62304F60694}" presName="node" presStyleLbl="node1" presStyleIdx="1" presStyleCnt="7">
        <dgm:presLayoutVars>
          <dgm:bulletEnabled val="1"/>
        </dgm:presLayoutVars>
      </dgm:prSet>
      <dgm:spPr/>
    </dgm:pt>
    <dgm:pt modelId="{AFE131A2-C784-4CE3-9954-8DBF3ECF24BB}" type="pres">
      <dgm:prSet presAssocID="{3C2F2413-DCB2-47A1-86D4-31006F26E868}" presName="sibTrans" presStyleCnt="0"/>
      <dgm:spPr/>
    </dgm:pt>
    <dgm:pt modelId="{C9A962B6-9584-4BC6-B7A1-411F540514F7}" type="pres">
      <dgm:prSet presAssocID="{15852A49-9BAE-4300-9BDE-D3E1FC332667}" presName="node" presStyleLbl="node1" presStyleIdx="2" presStyleCnt="7">
        <dgm:presLayoutVars>
          <dgm:bulletEnabled val="1"/>
        </dgm:presLayoutVars>
      </dgm:prSet>
      <dgm:spPr/>
    </dgm:pt>
    <dgm:pt modelId="{693CDE13-C1F9-42FA-8A6E-5DD1A8A605E7}" type="pres">
      <dgm:prSet presAssocID="{F3A8E75C-3EDB-4A75-887B-AB2CB278C537}" presName="sibTrans" presStyleCnt="0"/>
      <dgm:spPr/>
    </dgm:pt>
    <dgm:pt modelId="{EED2E9D7-500D-4473-BDAF-025E617D8223}" type="pres">
      <dgm:prSet presAssocID="{3527DF38-6CD4-4236-AA64-3E644DBC1A3F}" presName="node" presStyleLbl="node1" presStyleIdx="3" presStyleCnt="7">
        <dgm:presLayoutVars>
          <dgm:bulletEnabled val="1"/>
        </dgm:presLayoutVars>
      </dgm:prSet>
      <dgm:spPr/>
    </dgm:pt>
    <dgm:pt modelId="{08E6A9C8-5B11-4177-92F9-D3E6EA43DA98}" type="pres">
      <dgm:prSet presAssocID="{79D9C774-664F-4EB1-9F54-404B461D0A4B}" presName="sibTrans" presStyleCnt="0"/>
      <dgm:spPr/>
    </dgm:pt>
    <dgm:pt modelId="{CA0841D6-0D1E-4568-902F-BC612A04BC69}" type="pres">
      <dgm:prSet presAssocID="{3FC5278E-7C2A-41C9-8416-CA21AE55323B}" presName="node" presStyleLbl="node1" presStyleIdx="4" presStyleCnt="7">
        <dgm:presLayoutVars>
          <dgm:bulletEnabled val="1"/>
        </dgm:presLayoutVars>
      </dgm:prSet>
      <dgm:spPr/>
    </dgm:pt>
    <dgm:pt modelId="{A69A536D-DA58-4FC3-A0CB-875C975863FD}" type="pres">
      <dgm:prSet presAssocID="{F1B1B68C-0E43-4A92-8D85-99BDDDF9B500}" presName="sibTrans" presStyleCnt="0"/>
      <dgm:spPr/>
    </dgm:pt>
    <dgm:pt modelId="{782E2AF9-84D8-4AB7-A608-BEF665ADCC3A}" type="pres">
      <dgm:prSet presAssocID="{349FC769-345F-4145-BAEE-82E80CA697DD}" presName="node" presStyleLbl="node1" presStyleIdx="5" presStyleCnt="7">
        <dgm:presLayoutVars>
          <dgm:bulletEnabled val="1"/>
        </dgm:presLayoutVars>
      </dgm:prSet>
      <dgm:spPr/>
    </dgm:pt>
    <dgm:pt modelId="{42FBA2CE-62C2-4C4B-9E7F-0C92F1ADBBB7}" type="pres">
      <dgm:prSet presAssocID="{75974319-66C2-4DC4-AB56-547BD678C981}" presName="sibTrans" presStyleCnt="0"/>
      <dgm:spPr/>
    </dgm:pt>
    <dgm:pt modelId="{0F78B2F3-9EE5-4654-82CE-09B8246EE160}" type="pres">
      <dgm:prSet presAssocID="{E4415215-9970-40A8-8B34-24A3EB8298C9}" presName="node" presStyleLbl="node1" presStyleIdx="6" presStyleCnt="7" custScaleX="102625" custLinFactNeighborY="-8791">
        <dgm:presLayoutVars>
          <dgm:bulletEnabled val="1"/>
        </dgm:presLayoutVars>
      </dgm:prSet>
      <dgm:spPr/>
    </dgm:pt>
  </dgm:ptLst>
  <dgm:cxnLst>
    <dgm:cxn modelId="{A4F97901-DABF-46F0-B791-BAA09C5B3B6F}" type="presOf" srcId="{15852A49-9BAE-4300-9BDE-D3E1FC332667}" destId="{C9A962B6-9584-4BC6-B7A1-411F540514F7}" srcOrd="0" destOrd="0" presId="urn:microsoft.com/office/officeart/2005/8/layout/default"/>
    <dgm:cxn modelId="{1F523411-ED8C-46B7-A9DA-C61FAB5D3267}" srcId="{1441BA74-6474-468D-85AA-E264BB2D31AC}" destId="{6997D5C0-BEC0-4BB4-BAC7-C62304F60694}" srcOrd="1" destOrd="0" parTransId="{C87E03B9-F4C4-4B4D-910F-D40DCC3B5D02}" sibTransId="{3C2F2413-DCB2-47A1-86D4-31006F26E868}"/>
    <dgm:cxn modelId="{256E621F-A0B6-4F30-829B-DE00EE36DDE2}" srcId="{1441BA74-6474-468D-85AA-E264BB2D31AC}" destId="{2DC8EFEB-A2EB-40A5-B31D-73EB74808292}" srcOrd="0" destOrd="0" parTransId="{484F7835-33C6-4A9B-BF54-EC26C5C6E8A2}" sibTransId="{BB6B623E-5954-49DA-B367-D66C089ABFD5}"/>
    <dgm:cxn modelId="{B6F3592B-8150-427B-98C7-0FEFE28172FD}" type="presOf" srcId="{1441BA74-6474-468D-85AA-E264BB2D31AC}" destId="{FCE5594F-1ADF-4F0F-9B3A-A9520FF62FF1}" srcOrd="0" destOrd="0" presId="urn:microsoft.com/office/officeart/2005/8/layout/default"/>
    <dgm:cxn modelId="{1BA7992E-AC1E-4058-B0B8-6D32B7B547DA}" srcId="{1441BA74-6474-468D-85AA-E264BB2D31AC}" destId="{3527DF38-6CD4-4236-AA64-3E644DBC1A3F}" srcOrd="3" destOrd="0" parTransId="{04403BC4-2A33-456A-A790-F2787E36E349}" sibTransId="{79D9C774-664F-4EB1-9F54-404B461D0A4B}"/>
    <dgm:cxn modelId="{D29B716F-A2BF-4398-9BD4-E81A9258482E}" type="presOf" srcId="{3527DF38-6CD4-4236-AA64-3E644DBC1A3F}" destId="{EED2E9D7-500D-4473-BDAF-025E617D8223}" srcOrd="0" destOrd="0" presId="urn:microsoft.com/office/officeart/2005/8/layout/default"/>
    <dgm:cxn modelId="{A6D7A674-B51D-4E1E-9D14-5788DECCD808}" srcId="{1441BA74-6474-468D-85AA-E264BB2D31AC}" destId="{349FC769-345F-4145-BAEE-82E80CA697DD}" srcOrd="5" destOrd="0" parTransId="{EEDA93D5-3C50-4D70-99F1-2A1CDEDC7C58}" sibTransId="{75974319-66C2-4DC4-AB56-547BD678C981}"/>
    <dgm:cxn modelId="{EFCF7889-B455-4FDF-ABDB-09F38C505BF0}" type="presOf" srcId="{2DC8EFEB-A2EB-40A5-B31D-73EB74808292}" destId="{5A628EEF-D6A0-4964-B756-E1651E731C47}" srcOrd="0" destOrd="0" presId="urn:microsoft.com/office/officeart/2005/8/layout/default"/>
    <dgm:cxn modelId="{4F548193-CBA6-4933-BA65-990D6397FCE8}" type="presOf" srcId="{6997D5C0-BEC0-4BB4-BAC7-C62304F60694}" destId="{1A64462A-5A0B-4445-9339-E768E9F8C4D4}" srcOrd="0" destOrd="0" presId="urn:microsoft.com/office/officeart/2005/8/layout/default"/>
    <dgm:cxn modelId="{921C89AF-8315-47E5-816B-DF663CBADD69}" type="presOf" srcId="{3FC5278E-7C2A-41C9-8416-CA21AE55323B}" destId="{CA0841D6-0D1E-4568-902F-BC612A04BC69}" srcOrd="0" destOrd="0" presId="urn:microsoft.com/office/officeart/2005/8/layout/default"/>
    <dgm:cxn modelId="{9F20B2B1-A68D-475F-BCE4-EAE5A7DA8B8B}" srcId="{1441BA74-6474-468D-85AA-E264BB2D31AC}" destId="{E4415215-9970-40A8-8B34-24A3EB8298C9}" srcOrd="6" destOrd="0" parTransId="{C8877FCE-FADD-401C-8250-D3919D4AFE8E}" sibTransId="{D7156497-E2E0-4ED0-A633-CA69A0166596}"/>
    <dgm:cxn modelId="{AD97C3B2-42D6-4079-99F5-5A88AAA95711}" type="presOf" srcId="{349FC769-345F-4145-BAEE-82E80CA697DD}" destId="{782E2AF9-84D8-4AB7-A608-BEF665ADCC3A}" srcOrd="0" destOrd="0" presId="urn:microsoft.com/office/officeart/2005/8/layout/default"/>
    <dgm:cxn modelId="{0A3E6EB4-295A-4AA0-B095-4EA319D69800}" srcId="{1441BA74-6474-468D-85AA-E264BB2D31AC}" destId="{3FC5278E-7C2A-41C9-8416-CA21AE55323B}" srcOrd="4" destOrd="0" parTransId="{B11A8FE1-F665-472D-91D4-CF8E392A93B7}" sibTransId="{F1B1B68C-0E43-4A92-8D85-99BDDDF9B500}"/>
    <dgm:cxn modelId="{EB6319D9-088D-478D-B9D9-A290917F1D8E}" type="presOf" srcId="{E4415215-9970-40A8-8B34-24A3EB8298C9}" destId="{0F78B2F3-9EE5-4654-82CE-09B8246EE160}" srcOrd="0" destOrd="0" presId="urn:microsoft.com/office/officeart/2005/8/layout/default"/>
    <dgm:cxn modelId="{175835F8-6EB2-4FD4-AB06-360D1A8E04B4}" srcId="{1441BA74-6474-468D-85AA-E264BB2D31AC}" destId="{15852A49-9BAE-4300-9BDE-D3E1FC332667}" srcOrd="2" destOrd="0" parTransId="{D0927280-706E-4933-867A-A3D6264F0456}" sibTransId="{F3A8E75C-3EDB-4A75-887B-AB2CB278C537}"/>
    <dgm:cxn modelId="{B7E8C3B2-F6B8-4014-B966-553382DF0325}" type="presParOf" srcId="{FCE5594F-1ADF-4F0F-9B3A-A9520FF62FF1}" destId="{5A628EEF-D6A0-4964-B756-E1651E731C47}" srcOrd="0" destOrd="0" presId="urn:microsoft.com/office/officeart/2005/8/layout/default"/>
    <dgm:cxn modelId="{01A56589-0A2D-4584-BB47-B1B1AE76A243}" type="presParOf" srcId="{FCE5594F-1ADF-4F0F-9B3A-A9520FF62FF1}" destId="{9FCEB469-590B-4301-B3DD-DB17D95844EE}" srcOrd="1" destOrd="0" presId="urn:microsoft.com/office/officeart/2005/8/layout/default"/>
    <dgm:cxn modelId="{B7ECB6A8-4C2E-406E-9B83-644DBF12C636}" type="presParOf" srcId="{FCE5594F-1ADF-4F0F-9B3A-A9520FF62FF1}" destId="{1A64462A-5A0B-4445-9339-E768E9F8C4D4}" srcOrd="2" destOrd="0" presId="urn:microsoft.com/office/officeart/2005/8/layout/default"/>
    <dgm:cxn modelId="{84368C39-7D8F-4714-996A-755CE5324FDD}" type="presParOf" srcId="{FCE5594F-1ADF-4F0F-9B3A-A9520FF62FF1}" destId="{AFE131A2-C784-4CE3-9954-8DBF3ECF24BB}" srcOrd="3" destOrd="0" presId="urn:microsoft.com/office/officeart/2005/8/layout/default"/>
    <dgm:cxn modelId="{B5CF1B5A-0C3C-4F0A-9C8A-E546D46EC332}" type="presParOf" srcId="{FCE5594F-1ADF-4F0F-9B3A-A9520FF62FF1}" destId="{C9A962B6-9584-4BC6-B7A1-411F540514F7}" srcOrd="4" destOrd="0" presId="urn:microsoft.com/office/officeart/2005/8/layout/default"/>
    <dgm:cxn modelId="{6F046B90-BEA7-4CA7-85B9-175E03ED7AA3}" type="presParOf" srcId="{FCE5594F-1ADF-4F0F-9B3A-A9520FF62FF1}" destId="{693CDE13-C1F9-42FA-8A6E-5DD1A8A605E7}" srcOrd="5" destOrd="0" presId="urn:microsoft.com/office/officeart/2005/8/layout/default"/>
    <dgm:cxn modelId="{EC812171-0176-4C13-86E8-0FFC3424F832}" type="presParOf" srcId="{FCE5594F-1ADF-4F0F-9B3A-A9520FF62FF1}" destId="{EED2E9D7-500D-4473-BDAF-025E617D8223}" srcOrd="6" destOrd="0" presId="urn:microsoft.com/office/officeart/2005/8/layout/default"/>
    <dgm:cxn modelId="{C3ADF91F-083C-443F-8F54-186118C21E4E}" type="presParOf" srcId="{FCE5594F-1ADF-4F0F-9B3A-A9520FF62FF1}" destId="{08E6A9C8-5B11-4177-92F9-D3E6EA43DA98}" srcOrd="7" destOrd="0" presId="urn:microsoft.com/office/officeart/2005/8/layout/default"/>
    <dgm:cxn modelId="{ADFCC8E8-F3F4-46EF-AACC-681893D3BE37}" type="presParOf" srcId="{FCE5594F-1ADF-4F0F-9B3A-A9520FF62FF1}" destId="{CA0841D6-0D1E-4568-902F-BC612A04BC69}" srcOrd="8" destOrd="0" presId="urn:microsoft.com/office/officeart/2005/8/layout/default"/>
    <dgm:cxn modelId="{A065A6F9-6901-4ABD-B556-798B16913FC9}" type="presParOf" srcId="{FCE5594F-1ADF-4F0F-9B3A-A9520FF62FF1}" destId="{A69A536D-DA58-4FC3-A0CB-875C975863FD}" srcOrd="9" destOrd="0" presId="urn:microsoft.com/office/officeart/2005/8/layout/default"/>
    <dgm:cxn modelId="{1D4D01A2-A84C-4F79-B328-3A55C574F44B}" type="presParOf" srcId="{FCE5594F-1ADF-4F0F-9B3A-A9520FF62FF1}" destId="{782E2AF9-84D8-4AB7-A608-BEF665ADCC3A}" srcOrd="10" destOrd="0" presId="urn:microsoft.com/office/officeart/2005/8/layout/default"/>
    <dgm:cxn modelId="{5797FB6E-F8CC-4792-8571-8D4D2A8DB232}" type="presParOf" srcId="{FCE5594F-1ADF-4F0F-9B3A-A9520FF62FF1}" destId="{42FBA2CE-62C2-4C4B-9E7F-0C92F1ADBBB7}" srcOrd="11" destOrd="0" presId="urn:microsoft.com/office/officeart/2005/8/layout/default"/>
    <dgm:cxn modelId="{2F029053-FA08-44BA-9784-17692D1ACF9D}" type="presParOf" srcId="{FCE5594F-1ADF-4F0F-9B3A-A9520FF62FF1}" destId="{0F78B2F3-9EE5-4654-82CE-09B8246EE16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618518-737D-4C9E-A6F7-C1450E98BCAD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ABFF828-BA95-41DE-9652-FB9F9ACFC0AF}">
      <dgm:prSet phldrT="[Texto]" custT="1"/>
      <dgm:spPr/>
      <dgm:t>
        <a:bodyPr/>
        <a:lstStyle/>
        <a:p>
          <a:r>
            <a:rPr lang="es-ES" sz="5400" dirty="0"/>
            <a:t>Clasificación de Gastos-Costos</a:t>
          </a:r>
          <a:endParaRPr lang="es-EC" sz="5400" dirty="0"/>
        </a:p>
      </dgm:t>
    </dgm:pt>
    <dgm:pt modelId="{CEB2ADFE-7FBF-421F-A510-73A59A887226}" type="parTrans" cxnId="{D35CE157-1DAC-400C-9F7E-27202FF64233}">
      <dgm:prSet/>
      <dgm:spPr/>
      <dgm:t>
        <a:bodyPr/>
        <a:lstStyle/>
        <a:p>
          <a:endParaRPr lang="es-EC"/>
        </a:p>
      </dgm:t>
    </dgm:pt>
    <dgm:pt modelId="{284F7C75-8185-446B-900D-047C40760347}" type="sibTrans" cxnId="{D35CE157-1DAC-400C-9F7E-27202FF64233}">
      <dgm:prSet/>
      <dgm:spPr/>
      <dgm:t>
        <a:bodyPr/>
        <a:lstStyle/>
        <a:p>
          <a:endParaRPr lang="es-EC"/>
        </a:p>
      </dgm:t>
    </dgm:pt>
    <dgm:pt modelId="{61C33497-7E78-4110-B166-45F77A2F9941}">
      <dgm:prSet phldrT="[Texto]" custT="1"/>
      <dgm:spPr/>
      <dgm:t>
        <a:bodyPr/>
        <a:lstStyle/>
        <a:p>
          <a:pPr>
            <a:buNone/>
          </a:pPr>
          <a:r>
            <a:rPr lang="es-ES" sz="2700" b="1" u="sng" dirty="0"/>
            <a:t>Actividad</a:t>
          </a:r>
        </a:p>
        <a:p>
          <a:pPr>
            <a:buFont typeface="Arial" panose="020B0604020202020204" pitchFamily="34" charset="0"/>
            <a:buChar char="•"/>
          </a:pPr>
          <a:r>
            <a:rPr lang="es-ES" sz="2400" dirty="0"/>
            <a:t>		</a:t>
          </a:r>
          <a:endParaRPr lang="es-EC" sz="2700" dirty="0"/>
        </a:p>
      </dgm:t>
    </dgm:pt>
    <dgm:pt modelId="{62164ED4-077E-444E-954F-8357D83AE70B}" type="parTrans" cxnId="{5068F129-2704-43B0-87DC-0321861F6FE9}">
      <dgm:prSet/>
      <dgm:spPr/>
      <dgm:t>
        <a:bodyPr/>
        <a:lstStyle/>
        <a:p>
          <a:endParaRPr lang="es-EC"/>
        </a:p>
      </dgm:t>
    </dgm:pt>
    <dgm:pt modelId="{1EBDA283-2B6C-4E4B-A16A-9D1D162B0425}" type="sibTrans" cxnId="{5068F129-2704-43B0-87DC-0321861F6FE9}">
      <dgm:prSet/>
      <dgm:spPr/>
      <dgm:t>
        <a:bodyPr/>
        <a:lstStyle/>
        <a:p>
          <a:endParaRPr lang="es-EC"/>
        </a:p>
      </dgm:t>
    </dgm:pt>
    <dgm:pt modelId="{58FC3726-F898-4C59-8AAA-E9134CB6BFD3}">
      <dgm:prSet phldrT="[Texto]" custT="1"/>
      <dgm:spPr/>
      <dgm:t>
        <a:bodyPr/>
        <a:lstStyle/>
        <a:p>
          <a:pPr>
            <a:buNone/>
          </a:pPr>
          <a:r>
            <a:rPr lang="es-ES" sz="2800" b="1" u="sng" dirty="0"/>
            <a:t>Identificar</a:t>
          </a:r>
        </a:p>
        <a:p>
          <a:pPr>
            <a:buNone/>
          </a:pPr>
          <a:endParaRPr lang="es-EC" sz="2700" dirty="0"/>
        </a:p>
        <a:p>
          <a:pPr>
            <a:buNone/>
          </a:pPr>
          <a:endParaRPr lang="es-EC" sz="1100" dirty="0"/>
        </a:p>
      </dgm:t>
    </dgm:pt>
    <dgm:pt modelId="{D49D9143-EA1B-4E92-BB9A-6C6F96828263}" type="parTrans" cxnId="{861994E1-D403-4EBA-B32B-99134757E267}">
      <dgm:prSet/>
      <dgm:spPr/>
      <dgm:t>
        <a:bodyPr/>
        <a:lstStyle/>
        <a:p>
          <a:endParaRPr lang="es-EC"/>
        </a:p>
      </dgm:t>
    </dgm:pt>
    <dgm:pt modelId="{B3C18B39-6B58-4A9F-947A-3851266C0E58}" type="sibTrans" cxnId="{861994E1-D403-4EBA-B32B-99134757E267}">
      <dgm:prSet/>
      <dgm:spPr/>
      <dgm:t>
        <a:bodyPr/>
        <a:lstStyle/>
        <a:p>
          <a:endParaRPr lang="es-EC"/>
        </a:p>
      </dgm:t>
    </dgm:pt>
    <dgm:pt modelId="{D9EABF5A-AE8B-4DC7-85C1-CD23E9FF4CF5}">
      <dgm:prSet phldrT="[Texto]" custT="1"/>
      <dgm:spPr/>
      <dgm:t>
        <a:bodyPr/>
        <a:lstStyle/>
        <a:p>
          <a:pPr algn="ctr">
            <a:buNone/>
          </a:pPr>
          <a:r>
            <a:rPr lang="es-ES" sz="3200" b="1" u="sng" dirty="0"/>
            <a:t>Área</a:t>
          </a:r>
        </a:p>
        <a:p>
          <a:pPr algn="l">
            <a:buNone/>
          </a:pPr>
          <a:endParaRPr lang="es-ES" sz="1800" dirty="0"/>
        </a:p>
        <a:p>
          <a:pPr algn="l">
            <a:buNone/>
          </a:pPr>
          <a:endParaRPr lang="es-ES" sz="1400" dirty="0"/>
        </a:p>
      </dgm:t>
    </dgm:pt>
    <dgm:pt modelId="{E142EBF9-1837-4E57-895E-9F5BE4C8D67C}" type="parTrans" cxnId="{BD22D176-33E2-41BC-A9C0-C791E3656C3D}">
      <dgm:prSet/>
      <dgm:spPr/>
      <dgm:t>
        <a:bodyPr/>
        <a:lstStyle/>
        <a:p>
          <a:endParaRPr lang="es-EC"/>
        </a:p>
      </dgm:t>
    </dgm:pt>
    <dgm:pt modelId="{EAD82CD3-4CE3-4EB3-8A06-2F3D67302477}" type="sibTrans" cxnId="{BD22D176-33E2-41BC-A9C0-C791E3656C3D}">
      <dgm:prSet/>
      <dgm:spPr/>
      <dgm:t>
        <a:bodyPr/>
        <a:lstStyle/>
        <a:p>
          <a:endParaRPr lang="es-EC"/>
        </a:p>
      </dgm:t>
    </dgm:pt>
    <dgm:pt modelId="{F5128D77-6F2F-44A2-975A-B3AD24984D62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ES" sz="2400" dirty="0"/>
            <a:t>Indirectos</a:t>
          </a:r>
          <a:endParaRPr lang="es-EC" sz="2400" dirty="0"/>
        </a:p>
      </dgm:t>
    </dgm:pt>
    <dgm:pt modelId="{3D869E3C-A600-47A0-B001-EA370D9B5AAF}" type="parTrans" cxnId="{BEB2894F-4D4E-4919-B6C0-2123402C651F}">
      <dgm:prSet/>
      <dgm:spPr/>
      <dgm:t>
        <a:bodyPr/>
        <a:lstStyle/>
        <a:p>
          <a:endParaRPr lang="es-EC"/>
        </a:p>
      </dgm:t>
    </dgm:pt>
    <dgm:pt modelId="{FCFF4A8C-EB89-4579-8AC6-EF5CAD35F754}" type="sibTrans" cxnId="{BEB2894F-4D4E-4919-B6C0-2123402C651F}">
      <dgm:prSet/>
      <dgm:spPr/>
      <dgm:t>
        <a:bodyPr/>
        <a:lstStyle/>
        <a:p>
          <a:endParaRPr lang="es-EC"/>
        </a:p>
      </dgm:t>
    </dgm:pt>
    <dgm:pt modelId="{4646178D-6BD7-4C3B-B7E6-098A1FDFA9F0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200" dirty="0"/>
            <a:t>Producción</a:t>
          </a:r>
          <a:endParaRPr lang="es-EC" sz="2200" dirty="0"/>
        </a:p>
      </dgm:t>
    </dgm:pt>
    <dgm:pt modelId="{17F37093-81C2-431B-91C9-A1874B83B9B7}" type="sibTrans" cxnId="{C0E60352-F870-403E-B023-7665C7C3A459}">
      <dgm:prSet/>
      <dgm:spPr/>
      <dgm:t>
        <a:bodyPr/>
        <a:lstStyle/>
        <a:p>
          <a:endParaRPr lang="es-EC"/>
        </a:p>
      </dgm:t>
    </dgm:pt>
    <dgm:pt modelId="{11F44FE6-D2A8-4165-A49D-A46953C9D882}" type="parTrans" cxnId="{C0E60352-F870-403E-B023-7665C7C3A459}">
      <dgm:prSet/>
      <dgm:spPr/>
      <dgm:t>
        <a:bodyPr/>
        <a:lstStyle/>
        <a:p>
          <a:endParaRPr lang="es-EC"/>
        </a:p>
      </dgm:t>
    </dgm:pt>
    <dgm:pt modelId="{BBD3A8DC-27CF-4FA4-9128-75ACC12F1E6D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Ventas</a:t>
          </a:r>
          <a:endParaRPr lang="es-EC" sz="2400" dirty="0"/>
        </a:p>
      </dgm:t>
    </dgm:pt>
    <dgm:pt modelId="{0DA81A4D-B432-4847-B181-A83A33FC4895}" type="sibTrans" cxnId="{DA09B26E-4945-4947-B85B-7353854970CF}">
      <dgm:prSet/>
      <dgm:spPr/>
      <dgm:t>
        <a:bodyPr/>
        <a:lstStyle/>
        <a:p>
          <a:endParaRPr lang="es-EC"/>
        </a:p>
      </dgm:t>
    </dgm:pt>
    <dgm:pt modelId="{11512D8B-6375-46DE-83E6-BA4E3CCB4C05}" type="parTrans" cxnId="{DA09B26E-4945-4947-B85B-7353854970CF}">
      <dgm:prSet/>
      <dgm:spPr/>
      <dgm:t>
        <a:bodyPr/>
        <a:lstStyle/>
        <a:p>
          <a:endParaRPr lang="es-EC"/>
        </a:p>
      </dgm:t>
    </dgm:pt>
    <dgm:pt modelId="{E9C9627E-E8D1-4715-96E2-22DAB718CC57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100" dirty="0"/>
            <a:t>Administra </a:t>
          </a:r>
          <a:r>
            <a:rPr lang="es-ES" sz="2100" dirty="0" err="1"/>
            <a:t>ción</a:t>
          </a:r>
          <a:endParaRPr lang="es-EC" sz="2100" dirty="0"/>
        </a:p>
      </dgm:t>
    </dgm:pt>
    <dgm:pt modelId="{802AC115-8D33-42AC-A784-23AAEAE6A1E8}" type="sibTrans" cxnId="{CBAEC92E-543A-4BF7-9357-2D4161A2F9D0}">
      <dgm:prSet/>
      <dgm:spPr/>
      <dgm:t>
        <a:bodyPr/>
        <a:lstStyle/>
        <a:p>
          <a:endParaRPr lang="es-EC"/>
        </a:p>
      </dgm:t>
    </dgm:pt>
    <dgm:pt modelId="{F8C4A31C-FB98-475B-A773-082F1DE4DAE0}" type="parTrans" cxnId="{CBAEC92E-543A-4BF7-9357-2D4161A2F9D0}">
      <dgm:prSet/>
      <dgm:spPr/>
      <dgm:t>
        <a:bodyPr/>
        <a:lstStyle/>
        <a:p>
          <a:endParaRPr lang="es-EC"/>
        </a:p>
      </dgm:t>
    </dgm:pt>
    <dgm:pt modelId="{ACFB0675-3B70-42FF-8844-D70BB782E265}">
      <dgm:prSet custT="1"/>
      <dgm:spPr/>
      <dgm:t>
        <a:bodyPr/>
        <a:lstStyle/>
        <a:p>
          <a:pPr algn="ctr">
            <a:buNone/>
          </a:pPr>
          <a:r>
            <a:rPr lang="es-ES" sz="2600" b="1" u="sng" dirty="0"/>
            <a:t>Elementos del Costo</a:t>
          </a:r>
          <a:endParaRPr lang="es-EC" sz="2600" b="1" u="sng" dirty="0"/>
        </a:p>
      </dgm:t>
    </dgm:pt>
    <dgm:pt modelId="{3A2B11B0-973F-4B01-8EA4-B107686F0FD0}" type="parTrans" cxnId="{2D6C2DA8-6075-4E11-A836-C5114000C0AF}">
      <dgm:prSet/>
      <dgm:spPr/>
      <dgm:t>
        <a:bodyPr/>
        <a:lstStyle/>
        <a:p>
          <a:endParaRPr lang="es-EC"/>
        </a:p>
      </dgm:t>
    </dgm:pt>
    <dgm:pt modelId="{A5939D3F-FFBD-4DEE-9D41-AE990826B5EF}" type="sibTrans" cxnId="{2D6C2DA8-6075-4E11-A836-C5114000C0AF}">
      <dgm:prSet/>
      <dgm:spPr/>
      <dgm:t>
        <a:bodyPr/>
        <a:lstStyle/>
        <a:p>
          <a:endParaRPr lang="es-EC"/>
        </a:p>
      </dgm:t>
    </dgm:pt>
    <dgm:pt modelId="{5F87578C-0C9E-43A9-BE50-95216340D41A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Materia Prima</a:t>
          </a:r>
          <a:endParaRPr lang="es-EC" sz="2400" dirty="0"/>
        </a:p>
      </dgm:t>
    </dgm:pt>
    <dgm:pt modelId="{17946AF3-4799-4762-B49B-51C41E99B355}" type="sibTrans" cxnId="{A51759C0-285E-4F84-B939-E6E752C98C70}">
      <dgm:prSet/>
      <dgm:spPr/>
      <dgm:t>
        <a:bodyPr/>
        <a:lstStyle/>
        <a:p>
          <a:endParaRPr lang="es-EC"/>
        </a:p>
      </dgm:t>
    </dgm:pt>
    <dgm:pt modelId="{A5673CA1-4AD2-43E7-AC7A-C1ADA8617856}" type="parTrans" cxnId="{A51759C0-285E-4F84-B939-E6E752C98C70}">
      <dgm:prSet/>
      <dgm:spPr/>
      <dgm:t>
        <a:bodyPr/>
        <a:lstStyle/>
        <a:p>
          <a:endParaRPr lang="es-EC"/>
        </a:p>
      </dgm:t>
    </dgm:pt>
    <dgm:pt modelId="{61C8FD1A-2E5E-439B-B013-95D69AE71B1E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Mano de Obra</a:t>
          </a:r>
          <a:endParaRPr lang="es-EC" sz="2400" dirty="0"/>
        </a:p>
      </dgm:t>
    </dgm:pt>
    <dgm:pt modelId="{5BBBB44B-77A6-42B0-862E-ACEAD28026CD}" type="parTrans" cxnId="{FF1D0359-560E-41D0-AF46-862A8888B6B2}">
      <dgm:prSet/>
      <dgm:spPr/>
      <dgm:t>
        <a:bodyPr/>
        <a:lstStyle/>
        <a:p>
          <a:endParaRPr lang="es-EC"/>
        </a:p>
      </dgm:t>
    </dgm:pt>
    <dgm:pt modelId="{B019D98C-540C-4800-9DE6-9CEBBE05618F}" type="sibTrans" cxnId="{FF1D0359-560E-41D0-AF46-862A8888B6B2}">
      <dgm:prSet/>
      <dgm:spPr/>
      <dgm:t>
        <a:bodyPr/>
        <a:lstStyle/>
        <a:p>
          <a:endParaRPr lang="es-EC"/>
        </a:p>
      </dgm:t>
    </dgm:pt>
    <dgm:pt modelId="{E6AFEAC3-1BA6-4FEA-A9F0-C55BD63DC5CB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Indirectos</a:t>
          </a:r>
          <a:endParaRPr lang="es-EC" sz="2400" dirty="0"/>
        </a:p>
      </dgm:t>
    </dgm:pt>
    <dgm:pt modelId="{E7249606-EFC8-469E-9C84-8581238F083A}" type="parTrans" cxnId="{1A2C7AB9-50C1-41F2-A37F-E0308BE78608}">
      <dgm:prSet/>
      <dgm:spPr/>
      <dgm:t>
        <a:bodyPr/>
        <a:lstStyle/>
        <a:p>
          <a:endParaRPr lang="es-EC"/>
        </a:p>
      </dgm:t>
    </dgm:pt>
    <dgm:pt modelId="{01AB9E75-D77D-42AF-B33B-DB599272FDAB}" type="sibTrans" cxnId="{1A2C7AB9-50C1-41F2-A37F-E0308BE78608}">
      <dgm:prSet/>
      <dgm:spPr/>
      <dgm:t>
        <a:bodyPr/>
        <a:lstStyle/>
        <a:p>
          <a:endParaRPr lang="es-EC"/>
        </a:p>
      </dgm:t>
    </dgm:pt>
    <dgm:pt modelId="{229F747C-2707-43E0-8112-BD46E91075B2}">
      <dgm:prSet phldrT="[Texto]" custT="1"/>
      <dgm:spPr/>
      <dgm:t>
        <a:bodyPr/>
        <a:lstStyle/>
        <a:p>
          <a:pPr algn="ctr">
            <a:buNone/>
          </a:pPr>
          <a:r>
            <a:rPr lang="es-ES" sz="2800" b="1" u="sng" dirty="0"/>
            <a:t>Costo de Producción</a:t>
          </a:r>
          <a:endParaRPr lang="es-EC" sz="2800" b="1" u="sng" dirty="0"/>
        </a:p>
      </dgm:t>
    </dgm:pt>
    <dgm:pt modelId="{0A910FD5-4DE1-46D9-888D-4C6A8E7711CC}" type="parTrans" cxnId="{9D3BD28F-E94F-4328-97F4-A32D469BF036}">
      <dgm:prSet/>
      <dgm:spPr/>
      <dgm:t>
        <a:bodyPr/>
        <a:lstStyle/>
        <a:p>
          <a:endParaRPr lang="es-EC"/>
        </a:p>
      </dgm:t>
    </dgm:pt>
    <dgm:pt modelId="{F8AE0D5A-FAA6-49F5-AFEA-A3DE10BF60C9}" type="sibTrans" cxnId="{9D3BD28F-E94F-4328-97F4-A32D469BF036}">
      <dgm:prSet/>
      <dgm:spPr/>
      <dgm:t>
        <a:bodyPr/>
        <a:lstStyle/>
        <a:p>
          <a:endParaRPr lang="es-EC"/>
        </a:p>
      </dgm:t>
    </dgm:pt>
    <dgm:pt modelId="{0C83D9F1-0EBE-4B2E-9D92-7C9ADD7F2FE4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Costo de Conversión</a:t>
          </a:r>
          <a:endParaRPr lang="es-EC" sz="2400" dirty="0"/>
        </a:p>
      </dgm:t>
    </dgm:pt>
    <dgm:pt modelId="{728C1F1B-2305-43A4-A2E4-0FE55588F608}" type="parTrans" cxnId="{1C52FCC1-F628-4E55-B075-BB238DC6992D}">
      <dgm:prSet/>
      <dgm:spPr/>
      <dgm:t>
        <a:bodyPr/>
        <a:lstStyle/>
        <a:p>
          <a:endParaRPr lang="es-EC"/>
        </a:p>
      </dgm:t>
    </dgm:pt>
    <dgm:pt modelId="{1465A3C8-F152-47F5-BD06-FD45B8201F73}" type="sibTrans" cxnId="{1C52FCC1-F628-4E55-B075-BB238DC6992D}">
      <dgm:prSet/>
      <dgm:spPr/>
      <dgm:t>
        <a:bodyPr/>
        <a:lstStyle/>
        <a:p>
          <a:endParaRPr lang="es-EC"/>
        </a:p>
      </dgm:t>
    </dgm:pt>
    <dgm:pt modelId="{81038B8C-BBD2-481C-B58F-2DD1141828EC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Financiero</a:t>
          </a:r>
          <a:endParaRPr lang="es-EC" sz="2400" dirty="0"/>
        </a:p>
      </dgm:t>
    </dgm:pt>
    <dgm:pt modelId="{CF1F75E3-2D31-416A-BDF4-23DA9B6EAD43}" type="parTrans" cxnId="{F41891CD-AB7A-44AC-BE4F-72313C4C905C}">
      <dgm:prSet/>
      <dgm:spPr/>
      <dgm:t>
        <a:bodyPr/>
        <a:lstStyle/>
        <a:p>
          <a:endParaRPr lang="es-EC"/>
        </a:p>
      </dgm:t>
    </dgm:pt>
    <dgm:pt modelId="{3381301B-9369-4EA3-A47B-502CC763315C}" type="sibTrans" cxnId="{F41891CD-AB7A-44AC-BE4F-72313C4C905C}">
      <dgm:prSet/>
      <dgm:spPr/>
      <dgm:t>
        <a:bodyPr/>
        <a:lstStyle/>
        <a:p>
          <a:endParaRPr lang="es-EC"/>
        </a:p>
      </dgm:t>
    </dgm:pt>
    <dgm:pt modelId="{65D0A59D-5C1B-40B9-8D79-B5D640F42590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No   controla </a:t>
          </a:r>
          <a:r>
            <a:rPr lang="es-ES" sz="2400" dirty="0" err="1"/>
            <a:t>bles</a:t>
          </a:r>
          <a:endParaRPr lang="es-EC" sz="2400" dirty="0"/>
        </a:p>
      </dgm:t>
    </dgm:pt>
    <dgm:pt modelId="{FD214036-85F3-4326-A9AA-3E8FFD99DBF1}" type="parTrans" cxnId="{C63E7D58-5679-488C-B6E3-46D03DF84072}">
      <dgm:prSet/>
      <dgm:spPr/>
      <dgm:t>
        <a:bodyPr/>
        <a:lstStyle/>
        <a:p>
          <a:endParaRPr lang="es-EC"/>
        </a:p>
      </dgm:t>
    </dgm:pt>
    <dgm:pt modelId="{B295E39F-B14E-4819-9A06-7C7715A061F5}" type="sibTrans" cxnId="{C63E7D58-5679-488C-B6E3-46D03DF84072}">
      <dgm:prSet/>
      <dgm:spPr/>
      <dgm:t>
        <a:bodyPr/>
        <a:lstStyle/>
        <a:p>
          <a:endParaRPr lang="es-EC"/>
        </a:p>
      </dgm:t>
    </dgm:pt>
    <dgm:pt modelId="{C9CB64A3-89B2-489D-B119-B5A2F9A7C030}">
      <dgm:prSet custT="1"/>
      <dgm:spPr/>
      <dgm:t>
        <a:bodyPr/>
        <a:lstStyle/>
        <a:p>
          <a:pPr algn="ctr">
            <a:buNone/>
          </a:pPr>
          <a:r>
            <a:rPr lang="es-ES" sz="3200" b="1" u="sng" dirty="0"/>
            <a:t>Control</a:t>
          </a:r>
        </a:p>
        <a:p>
          <a:pPr algn="l">
            <a:buNone/>
          </a:pPr>
          <a:endParaRPr lang="es-EC" sz="2000" dirty="0"/>
        </a:p>
        <a:p>
          <a:pPr algn="l">
            <a:buNone/>
          </a:pPr>
          <a:endParaRPr lang="es-EC" sz="1200" dirty="0"/>
        </a:p>
      </dgm:t>
    </dgm:pt>
    <dgm:pt modelId="{C847D465-FB69-48BD-BB11-00C90A5EB183}" type="parTrans" cxnId="{0879284D-E5E9-4951-953F-F95E96E78FCF}">
      <dgm:prSet/>
      <dgm:spPr/>
      <dgm:t>
        <a:bodyPr/>
        <a:lstStyle/>
        <a:p>
          <a:endParaRPr lang="es-EC"/>
        </a:p>
      </dgm:t>
    </dgm:pt>
    <dgm:pt modelId="{9EC3AF78-9E2C-4A66-BD5F-B4DA886950CD}" type="sibTrans" cxnId="{0879284D-E5E9-4951-953F-F95E96E78FCF}">
      <dgm:prSet/>
      <dgm:spPr/>
      <dgm:t>
        <a:bodyPr/>
        <a:lstStyle/>
        <a:p>
          <a:endParaRPr lang="es-EC"/>
        </a:p>
      </dgm:t>
    </dgm:pt>
    <dgm:pt modelId="{A5143547-3D16-4931-B313-8E7323765DCA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ES" sz="2400" dirty="0"/>
            <a:t>Directos</a:t>
          </a:r>
          <a:endParaRPr lang="es-EC" sz="2400" dirty="0"/>
        </a:p>
      </dgm:t>
    </dgm:pt>
    <dgm:pt modelId="{9294ABE9-19B3-4F65-B313-49F517C4FC59}" type="sibTrans" cxnId="{FBB4A077-D3AE-48BE-B729-557F00425C4C}">
      <dgm:prSet/>
      <dgm:spPr/>
      <dgm:t>
        <a:bodyPr/>
        <a:lstStyle/>
        <a:p>
          <a:endParaRPr lang="es-EC"/>
        </a:p>
      </dgm:t>
    </dgm:pt>
    <dgm:pt modelId="{AE3E7E73-83DF-4D2F-B52D-20E049F68425}" type="parTrans" cxnId="{FBB4A077-D3AE-48BE-B729-557F00425C4C}">
      <dgm:prSet/>
      <dgm:spPr/>
      <dgm:t>
        <a:bodyPr/>
        <a:lstStyle/>
        <a:p>
          <a:endParaRPr lang="es-EC"/>
        </a:p>
      </dgm:t>
    </dgm:pt>
    <dgm:pt modelId="{47F1E34F-ADF2-4D91-860C-3A96EFE11E2E}">
      <dgm:prSet custT="1"/>
      <dgm:spPr/>
      <dgm:t>
        <a:bodyPr/>
        <a:lstStyle/>
        <a:p>
          <a:pPr algn="l"/>
          <a:endParaRPr lang="es-EC" sz="2400" dirty="0"/>
        </a:p>
      </dgm:t>
    </dgm:pt>
    <dgm:pt modelId="{FBD57ED9-0CBC-4EDB-9BA3-DBF8DD0FB697}" type="parTrans" cxnId="{DC23E01B-EDD9-4FF5-8929-763545CD7120}">
      <dgm:prSet/>
      <dgm:spPr/>
      <dgm:t>
        <a:bodyPr/>
        <a:lstStyle/>
        <a:p>
          <a:endParaRPr lang="es-EC"/>
        </a:p>
      </dgm:t>
    </dgm:pt>
    <dgm:pt modelId="{9E371C11-1883-47F2-A8A5-0E6E447FE62A}" type="sibTrans" cxnId="{DC23E01B-EDD9-4FF5-8929-763545CD7120}">
      <dgm:prSet/>
      <dgm:spPr/>
      <dgm:t>
        <a:bodyPr/>
        <a:lstStyle/>
        <a:p>
          <a:endParaRPr lang="es-EC"/>
        </a:p>
      </dgm:t>
    </dgm:pt>
    <dgm:pt modelId="{12990727-26F2-4436-8031-BEF438692912}">
      <dgm:prSet custT="1"/>
      <dgm:spPr/>
      <dgm:t>
        <a:bodyPr/>
        <a:lstStyle/>
        <a:p>
          <a:pPr algn="l"/>
          <a:endParaRPr lang="es-EC" sz="1800" dirty="0"/>
        </a:p>
      </dgm:t>
    </dgm:pt>
    <dgm:pt modelId="{07560204-9CC3-480D-926A-13E71D0C11CD}" type="parTrans" cxnId="{EBD35AE3-DB16-4DC4-BA57-2B5D004FEBCA}">
      <dgm:prSet/>
      <dgm:spPr/>
      <dgm:t>
        <a:bodyPr/>
        <a:lstStyle/>
        <a:p>
          <a:endParaRPr lang="es-EC"/>
        </a:p>
      </dgm:t>
    </dgm:pt>
    <dgm:pt modelId="{ACB3241D-BF22-42E1-A7C7-8FF9E9C4DD08}" type="sibTrans" cxnId="{EBD35AE3-DB16-4DC4-BA57-2B5D004FEBCA}">
      <dgm:prSet/>
      <dgm:spPr/>
      <dgm:t>
        <a:bodyPr/>
        <a:lstStyle/>
        <a:p>
          <a:endParaRPr lang="es-EC"/>
        </a:p>
      </dgm:t>
    </dgm:pt>
    <dgm:pt modelId="{F51E2A90-5C3D-46EA-A3E7-699A5384AC6B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Controlables</a:t>
          </a:r>
          <a:endParaRPr lang="es-EC" sz="2400" dirty="0"/>
        </a:p>
      </dgm:t>
    </dgm:pt>
    <dgm:pt modelId="{3263B898-DA25-4E6C-BEA3-5581B8A8E420}" type="sibTrans" cxnId="{60B33A39-E253-4CEC-9D16-6BC8DFF9E00A}">
      <dgm:prSet/>
      <dgm:spPr/>
      <dgm:t>
        <a:bodyPr/>
        <a:lstStyle/>
        <a:p>
          <a:endParaRPr lang="es-EC"/>
        </a:p>
      </dgm:t>
    </dgm:pt>
    <dgm:pt modelId="{23085A17-E6EB-4953-A0B7-A5DE77AF797E}" type="parTrans" cxnId="{60B33A39-E253-4CEC-9D16-6BC8DFF9E00A}">
      <dgm:prSet/>
      <dgm:spPr/>
      <dgm:t>
        <a:bodyPr/>
        <a:lstStyle/>
        <a:p>
          <a:endParaRPr lang="es-EC"/>
        </a:p>
      </dgm:t>
    </dgm:pt>
    <dgm:pt modelId="{BCCC3D50-866C-49B6-91E3-3205FCEC9603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s-ES" sz="2400" dirty="0"/>
            <a:t>Costo Primo</a:t>
          </a:r>
          <a:endParaRPr lang="es-EC" sz="2400" dirty="0"/>
        </a:p>
      </dgm:t>
    </dgm:pt>
    <dgm:pt modelId="{F613E5E4-9F34-48B2-A35A-7D2F6F54D639}" type="sibTrans" cxnId="{422502A4-9481-4D18-B720-D9D905429AEB}">
      <dgm:prSet/>
      <dgm:spPr/>
      <dgm:t>
        <a:bodyPr/>
        <a:lstStyle/>
        <a:p>
          <a:endParaRPr lang="es-EC"/>
        </a:p>
      </dgm:t>
    </dgm:pt>
    <dgm:pt modelId="{51669023-3B6B-4D90-8E1A-071550DB197D}" type="parTrans" cxnId="{422502A4-9481-4D18-B720-D9D905429AEB}">
      <dgm:prSet/>
      <dgm:spPr/>
      <dgm:t>
        <a:bodyPr/>
        <a:lstStyle/>
        <a:p>
          <a:endParaRPr lang="es-EC"/>
        </a:p>
      </dgm:t>
    </dgm:pt>
    <dgm:pt modelId="{4D9DF681-AC0D-4BD3-9B83-AAD84E847408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ES" sz="2400" dirty="0"/>
            <a:t>Fijos</a:t>
          </a:r>
          <a:endParaRPr lang="es-EC" sz="2400" dirty="0"/>
        </a:p>
      </dgm:t>
    </dgm:pt>
    <dgm:pt modelId="{5BF0A5ED-DA21-468B-A51B-C2CD3CF6EBF7}" type="parTrans" cxnId="{D6557E66-C692-4AF0-A75C-02A4879DB4CB}">
      <dgm:prSet/>
      <dgm:spPr/>
      <dgm:t>
        <a:bodyPr/>
        <a:lstStyle/>
        <a:p>
          <a:endParaRPr lang="es-EC"/>
        </a:p>
      </dgm:t>
    </dgm:pt>
    <dgm:pt modelId="{2D295472-8CC8-49E3-A29F-F3593263B811}" type="sibTrans" cxnId="{D6557E66-C692-4AF0-A75C-02A4879DB4CB}">
      <dgm:prSet/>
      <dgm:spPr/>
      <dgm:t>
        <a:bodyPr/>
        <a:lstStyle/>
        <a:p>
          <a:endParaRPr lang="es-EC"/>
        </a:p>
      </dgm:t>
    </dgm:pt>
    <dgm:pt modelId="{0EE7A153-6FD2-4929-81C2-E834B79B002C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ES" sz="2400" dirty="0"/>
            <a:t>Variables</a:t>
          </a:r>
          <a:endParaRPr lang="es-EC" sz="2400" dirty="0"/>
        </a:p>
      </dgm:t>
    </dgm:pt>
    <dgm:pt modelId="{05C1F27D-7228-4AC1-80EC-D5B952B22EE3}" type="sibTrans" cxnId="{9AAF968E-E752-4691-913D-63338E862278}">
      <dgm:prSet/>
      <dgm:spPr/>
      <dgm:t>
        <a:bodyPr/>
        <a:lstStyle/>
        <a:p>
          <a:endParaRPr lang="es-EC"/>
        </a:p>
      </dgm:t>
    </dgm:pt>
    <dgm:pt modelId="{322549E9-9BE9-4AB1-A0BE-C1EE8027D87A}" type="parTrans" cxnId="{9AAF968E-E752-4691-913D-63338E862278}">
      <dgm:prSet/>
      <dgm:spPr/>
      <dgm:t>
        <a:bodyPr/>
        <a:lstStyle/>
        <a:p>
          <a:endParaRPr lang="es-EC"/>
        </a:p>
      </dgm:t>
    </dgm:pt>
    <dgm:pt modelId="{5C2DF058-A7A4-421E-A35E-C280096047BC}" type="pres">
      <dgm:prSet presAssocID="{74618518-737D-4C9E-A6F7-C1450E98BCAD}" presName="composite" presStyleCnt="0">
        <dgm:presLayoutVars>
          <dgm:chMax val="1"/>
          <dgm:dir/>
          <dgm:resizeHandles val="exact"/>
        </dgm:presLayoutVars>
      </dgm:prSet>
      <dgm:spPr/>
    </dgm:pt>
    <dgm:pt modelId="{3B61ADFA-1A46-4C75-897A-66CA52D32C14}" type="pres">
      <dgm:prSet presAssocID="{4ABFF828-BA95-41DE-9652-FB9F9ACFC0AF}" presName="roof" presStyleLbl="dkBgShp" presStyleIdx="0" presStyleCnt="2"/>
      <dgm:spPr/>
    </dgm:pt>
    <dgm:pt modelId="{80099740-4BC0-46C9-99F7-57B5115CDB5C}" type="pres">
      <dgm:prSet presAssocID="{4ABFF828-BA95-41DE-9652-FB9F9ACFC0AF}" presName="pillars" presStyleCnt="0"/>
      <dgm:spPr/>
    </dgm:pt>
    <dgm:pt modelId="{322F8858-F1FE-4F9B-A2A0-8248A200C0BB}" type="pres">
      <dgm:prSet presAssocID="{4ABFF828-BA95-41DE-9652-FB9F9ACFC0AF}" presName="pillar1" presStyleLbl="node1" presStyleIdx="0" presStyleCnt="6" custScaleX="93273">
        <dgm:presLayoutVars>
          <dgm:bulletEnabled val="1"/>
        </dgm:presLayoutVars>
      </dgm:prSet>
      <dgm:spPr/>
    </dgm:pt>
    <dgm:pt modelId="{B3DBA5BF-85AD-4EFF-9076-B6B335153143}" type="pres">
      <dgm:prSet presAssocID="{58FC3726-F898-4C59-8AAA-E9134CB6BFD3}" presName="pillarX" presStyleLbl="node1" presStyleIdx="1" presStyleCnt="6" custScaleX="107852">
        <dgm:presLayoutVars>
          <dgm:bulletEnabled val="1"/>
        </dgm:presLayoutVars>
      </dgm:prSet>
      <dgm:spPr/>
    </dgm:pt>
    <dgm:pt modelId="{C3B89954-9682-4D9D-B76E-421B5157559C}" type="pres">
      <dgm:prSet presAssocID="{C9CB64A3-89B2-489D-B119-B5A2F9A7C030}" presName="pillarX" presStyleLbl="node1" presStyleIdx="2" presStyleCnt="6">
        <dgm:presLayoutVars>
          <dgm:bulletEnabled val="1"/>
        </dgm:presLayoutVars>
      </dgm:prSet>
      <dgm:spPr/>
    </dgm:pt>
    <dgm:pt modelId="{E5F13751-5DF2-485B-97C7-88AC189F2628}" type="pres">
      <dgm:prSet presAssocID="{D9EABF5A-AE8B-4DC7-85C1-CD23E9FF4CF5}" presName="pillarX" presStyleLbl="node1" presStyleIdx="3" presStyleCnt="6" custScaleX="104395">
        <dgm:presLayoutVars>
          <dgm:bulletEnabled val="1"/>
        </dgm:presLayoutVars>
      </dgm:prSet>
      <dgm:spPr/>
    </dgm:pt>
    <dgm:pt modelId="{AC889756-2601-4D01-9FEB-88BE31EDF03F}" type="pres">
      <dgm:prSet presAssocID="{ACFB0675-3B70-42FF-8844-D70BB782E265}" presName="pillarX" presStyleLbl="node1" presStyleIdx="4" presStyleCnt="6">
        <dgm:presLayoutVars>
          <dgm:bulletEnabled val="1"/>
        </dgm:presLayoutVars>
      </dgm:prSet>
      <dgm:spPr/>
    </dgm:pt>
    <dgm:pt modelId="{7B720180-FD58-4513-B3C9-6AEB41A5D437}" type="pres">
      <dgm:prSet presAssocID="{229F747C-2707-43E0-8112-BD46E91075B2}" presName="pillarX" presStyleLbl="node1" presStyleIdx="5" presStyleCnt="6" custScaleX="115154">
        <dgm:presLayoutVars>
          <dgm:bulletEnabled val="1"/>
        </dgm:presLayoutVars>
      </dgm:prSet>
      <dgm:spPr/>
    </dgm:pt>
    <dgm:pt modelId="{9CFEF6B9-4AB7-4B08-BA07-D6F6B43CEF42}" type="pres">
      <dgm:prSet presAssocID="{4ABFF828-BA95-41DE-9652-FB9F9ACFC0AF}" presName="base" presStyleLbl="dkBgShp" presStyleIdx="1" presStyleCnt="2"/>
      <dgm:spPr/>
    </dgm:pt>
  </dgm:ptLst>
  <dgm:cxnLst>
    <dgm:cxn modelId="{126F0004-DE27-4D40-BCB8-C5078E08E59F}" type="presOf" srcId="{BBD3A8DC-27CF-4FA4-9128-75ACC12F1E6D}" destId="{E5F13751-5DF2-485B-97C7-88AC189F2628}" srcOrd="0" destOrd="2" presId="urn:microsoft.com/office/officeart/2005/8/layout/hList3"/>
    <dgm:cxn modelId="{60EC0B0C-8F3B-4F9D-8643-3A53417D0020}" type="presOf" srcId="{12990727-26F2-4436-8031-BEF438692912}" destId="{7B720180-FD58-4513-B3C9-6AEB41A5D437}" srcOrd="0" destOrd="1" presId="urn:microsoft.com/office/officeart/2005/8/layout/hList3"/>
    <dgm:cxn modelId="{02F5310E-A095-4D63-9F4E-11A1BAD22817}" type="presOf" srcId="{0EE7A153-6FD2-4929-81C2-E834B79B002C}" destId="{322F8858-F1FE-4F9B-A2A0-8248A200C0BB}" srcOrd="0" destOrd="1" presId="urn:microsoft.com/office/officeart/2005/8/layout/hList3"/>
    <dgm:cxn modelId="{A85B6B16-46CE-4300-9BD8-EE536E24A47F}" type="presOf" srcId="{D9EABF5A-AE8B-4DC7-85C1-CD23E9FF4CF5}" destId="{E5F13751-5DF2-485B-97C7-88AC189F2628}" srcOrd="0" destOrd="0" presId="urn:microsoft.com/office/officeart/2005/8/layout/hList3"/>
    <dgm:cxn modelId="{734CEC16-0A7E-41FD-A594-ABF5AD05BE63}" type="presOf" srcId="{4ABFF828-BA95-41DE-9652-FB9F9ACFC0AF}" destId="{3B61ADFA-1A46-4C75-897A-66CA52D32C14}" srcOrd="0" destOrd="0" presId="urn:microsoft.com/office/officeart/2005/8/layout/hList3"/>
    <dgm:cxn modelId="{DC23E01B-EDD9-4FF5-8929-763545CD7120}" srcId="{ACFB0675-3B70-42FF-8844-D70BB782E265}" destId="{47F1E34F-ADF2-4D91-860C-3A96EFE11E2E}" srcOrd="0" destOrd="0" parTransId="{FBD57ED9-0CBC-4EDB-9BA3-DBF8DD0FB697}" sibTransId="{9E371C11-1883-47F2-A8A5-0E6E447FE62A}"/>
    <dgm:cxn modelId="{3F5D3126-D941-4367-B5C4-AA5FFFA102C7}" type="presOf" srcId="{47F1E34F-ADF2-4D91-860C-3A96EFE11E2E}" destId="{AC889756-2601-4D01-9FEB-88BE31EDF03F}" srcOrd="0" destOrd="1" presId="urn:microsoft.com/office/officeart/2005/8/layout/hList3"/>
    <dgm:cxn modelId="{5068F129-2704-43B0-87DC-0321861F6FE9}" srcId="{4ABFF828-BA95-41DE-9652-FB9F9ACFC0AF}" destId="{61C33497-7E78-4110-B166-45F77A2F9941}" srcOrd="0" destOrd="0" parTransId="{62164ED4-077E-444E-954F-8357D83AE70B}" sibTransId="{1EBDA283-2B6C-4E4B-A16A-9D1D162B0425}"/>
    <dgm:cxn modelId="{299B932C-84B4-430B-9134-6931C24F076F}" type="presOf" srcId="{81038B8C-BBD2-481C-B58F-2DD1141828EC}" destId="{E5F13751-5DF2-485B-97C7-88AC189F2628}" srcOrd="0" destOrd="4" presId="urn:microsoft.com/office/officeart/2005/8/layout/hList3"/>
    <dgm:cxn modelId="{CBAEC92E-543A-4BF7-9357-2D4161A2F9D0}" srcId="{D9EABF5A-AE8B-4DC7-85C1-CD23E9FF4CF5}" destId="{E9C9627E-E8D1-4715-96E2-22DAB718CC57}" srcOrd="2" destOrd="0" parTransId="{F8C4A31C-FB98-475B-A773-082F1DE4DAE0}" sibTransId="{802AC115-8D33-42AC-A784-23AAEAE6A1E8}"/>
    <dgm:cxn modelId="{60B33A39-E253-4CEC-9D16-6BC8DFF9E00A}" srcId="{C9CB64A3-89B2-489D-B119-B5A2F9A7C030}" destId="{F51E2A90-5C3D-46EA-A3E7-699A5384AC6B}" srcOrd="0" destOrd="0" parTransId="{23085A17-E6EB-4953-A0B7-A5DE77AF797E}" sibTransId="{3263B898-DA25-4E6C-BEA3-5581B8A8E420}"/>
    <dgm:cxn modelId="{BCAB875E-D74E-4ABA-99FD-B656147D60A9}" type="presOf" srcId="{F5128D77-6F2F-44A2-975A-B3AD24984D62}" destId="{B3DBA5BF-85AD-4EFF-9076-B6B335153143}" srcOrd="0" destOrd="2" presId="urn:microsoft.com/office/officeart/2005/8/layout/hList3"/>
    <dgm:cxn modelId="{E0C9245F-82D9-4808-A3EE-7D817C186A88}" type="presOf" srcId="{BCCC3D50-866C-49B6-91E3-3205FCEC9603}" destId="{7B720180-FD58-4513-B3C9-6AEB41A5D437}" srcOrd="0" destOrd="2" presId="urn:microsoft.com/office/officeart/2005/8/layout/hList3"/>
    <dgm:cxn modelId="{C9EF2E46-3A29-41F3-872A-1C19544504DB}" type="presOf" srcId="{F51E2A90-5C3D-46EA-A3E7-699A5384AC6B}" destId="{C3B89954-9682-4D9D-B76E-421B5157559C}" srcOrd="0" destOrd="1" presId="urn:microsoft.com/office/officeart/2005/8/layout/hList3"/>
    <dgm:cxn modelId="{D6557E66-C692-4AF0-A75C-02A4879DB4CB}" srcId="{61C33497-7E78-4110-B166-45F77A2F9941}" destId="{4D9DF681-AC0D-4BD3-9B83-AAD84E847408}" srcOrd="1" destOrd="0" parTransId="{5BF0A5ED-DA21-468B-A51B-C2CD3CF6EBF7}" sibTransId="{2D295472-8CC8-49E3-A29F-F3593263B811}"/>
    <dgm:cxn modelId="{F0466969-DB9B-4AAC-A2BD-F6BA289DBD52}" type="presOf" srcId="{61C8FD1A-2E5E-439B-B013-95D69AE71B1E}" destId="{AC889756-2601-4D01-9FEB-88BE31EDF03F}" srcOrd="0" destOrd="3" presId="urn:microsoft.com/office/officeart/2005/8/layout/hList3"/>
    <dgm:cxn modelId="{14ADB149-5386-405E-BC29-488B61386412}" type="presOf" srcId="{58FC3726-F898-4C59-8AAA-E9134CB6BFD3}" destId="{B3DBA5BF-85AD-4EFF-9076-B6B335153143}" srcOrd="0" destOrd="0" presId="urn:microsoft.com/office/officeart/2005/8/layout/hList3"/>
    <dgm:cxn modelId="{0879284D-E5E9-4951-953F-F95E96E78FCF}" srcId="{4ABFF828-BA95-41DE-9652-FB9F9ACFC0AF}" destId="{C9CB64A3-89B2-489D-B119-B5A2F9A7C030}" srcOrd="2" destOrd="0" parTransId="{C847D465-FB69-48BD-BB11-00C90A5EB183}" sibTransId="{9EC3AF78-9E2C-4A66-BD5F-B4DA886950CD}"/>
    <dgm:cxn modelId="{DA09B26E-4945-4947-B85B-7353854970CF}" srcId="{D9EABF5A-AE8B-4DC7-85C1-CD23E9FF4CF5}" destId="{BBD3A8DC-27CF-4FA4-9128-75ACC12F1E6D}" srcOrd="1" destOrd="0" parTransId="{11512D8B-6375-46DE-83E6-BA4E3CCB4C05}" sibTransId="{0DA81A4D-B432-4847-B181-A83A33FC4895}"/>
    <dgm:cxn modelId="{BEB2894F-4D4E-4919-B6C0-2123402C651F}" srcId="{58FC3726-F898-4C59-8AAA-E9134CB6BFD3}" destId="{F5128D77-6F2F-44A2-975A-B3AD24984D62}" srcOrd="1" destOrd="0" parTransId="{3D869E3C-A600-47A0-B001-EA370D9B5AAF}" sibTransId="{FCFF4A8C-EB89-4579-8AC6-EF5CAD35F754}"/>
    <dgm:cxn modelId="{C0E60352-F870-403E-B023-7665C7C3A459}" srcId="{D9EABF5A-AE8B-4DC7-85C1-CD23E9FF4CF5}" destId="{4646178D-6BD7-4C3B-B7E6-098A1FDFA9F0}" srcOrd="0" destOrd="0" parTransId="{11F44FE6-D2A8-4165-A49D-A46953C9D882}" sibTransId="{17F37093-81C2-431B-91C9-A1874B83B9B7}"/>
    <dgm:cxn modelId="{BD22D176-33E2-41BC-A9C0-C791E3656C3D}" srcId="{4ABFF828-BA95-41DE-9652-FB9F9ACFC0AF}" destId="{D9EABF5A-AE8B-4DC7-85C1-CD23E9FF4CF5}" srcOrd="3" destOrd="0" parTransId="{E142EBF9-1837-4E57-895E-9F5BE4C8D67C}" sibTransId="{EAD82CD3-4CE3-4EB3-8A06-2F3D67302477}"/>
    <dgm:cxn modelId="{FBB4A077-D3AE-48BE-B729-557F00425C4C}" srcId="{58FC3726-F898-4C59-8AAA-E9134CB6BFD3}" destId="{A5143547-3D16-4931-B313-8E7323765DCA}" srcOrd="0" destOrd="0" parTransId="{AE3E7E73-83DF-4D2F-B52D-20E049F68425}" sibTransId="{9294ABE9-19B3-4F65-B313-49F517C4FC59}"/>
    <dgm:cxn modelId="{D35CE157-1DAC-400C-9F7E-27202FF64233}" srcId="{74618518-737D-4C9E-A6F7-C1450E98BCAD}" destId="{4ABFF828-BA95-41DE-9652-FB9F9ACFC0AF}" srcOrd="0" destOrd="0" parTransId="{CEB2ADFE-7FBF-421F-A510-73A59A887226}" sibTransId="{284F7C75-8185-446B-900D-047C40760347}"/>
    <dgm:cxn modelId="{C63E7D58-5679-488C-B6E3-46D03DF84072}" srcId="{C9CB64A3-89B2-489D-B119-B5A2F9A7C030}" destId="{65D0A59D-5C1B-40B9-8D79-B5D640F42590}" srcOrd="1" destOrd="0" parTransId="{FD214036-85F3-4326-A9AA-3E8FFD99DBF1}" sibTransId="{B295E39F-B14E-4819-9A06-7C7715A061F5}"/>
    <dgm:cxn modelId="{FF1D0359-560E-41D0-AF46-862A8888B6B2}" srcId="{ACFB0675-3B70-42FF-8844-D70BB782E265}" destId="{61C8FD1A-2E5E-439B-B013-95D69AE71B1E}" srcOrd="2" destOrd="0" parTransId="{5BBBB44B-77A6-42B0-862E-ACEAD28026CD}" sibTransId="{B019D98C-540C-4800-9DE6-9CEBBE05618F}"/>
    <dgm:cxn modelId="{F137F982-3059-4305-91F1-B071A6DF9FF6}" type="presOf" srcId="{4D9DF681-AC0D-4BD3-9B83-AAD84E847408}" destId="{322F8858-F1FE-4F9B-A2A0-8248A200C0BB}" srcOrd="0" destOrd="2" presId="urn:microsoft.com/office/officeart/2005/8/layout/hList3"/>
    <dgm:cxn modelId="{9AAF968E-E752-4691-913D-63338E862278}" srcId="{61C33497-7E78-4110-B166-45F77A2F9941}" destId="{0EE7A153-6FD2-4929-81C2-E834B79B002C}" srcOrd="0" destOrd="0" parTransId="{322549E9-9BE9-4AB1-A0BE-C1EE8027D87A}" sibTransId="{05C1F27D-7228-4AC1-80EC-D5B952B22EE3}"/>
    <dgm:cxn modelId="{9D3BD28F-E94F-4328-97F4-A32D469BF036}" srcId="{4ABFF828-BA95-41DE-9652-FB9F9ACFC0AF}" destId="{229F747C-2707-43E0-8112-BD46E91075B2}" srcOrd="5" destOrd="0" parTransId="{0A910FD5-4DE1-46D9-888D-4C6A8E7711CC}" sibTransId="{F8AE0D5A-FAA6-49F5-AFEA-A3DE10BF60C9}"/>
    <dgm:cxn modelId="{09165991-E508-43AC-9744-7ECFD710E274}" type="presOf" srcId="{A5143547-3D16-4931-B313-8E7323765DCA}" destId="{B3DBA5BF-85AD-4EFF-9076-B6B335153143}" srcOrd="0" destOrd="1" presId="urn:microsoft.com/office/officeart/2005/8/layout/hList3"/>
    <dgm:cxn modelId="{5E0A789E-841C-4679-8D11-E4BD58FE482E}" type="presOf" srcId="{229F747C-2707-43E0-8112-BD46E91075B2}" destId="{7B720180-FD58-4513-B3C9-6AEB41A5D437}" srcOrd="0" destOrd="0" presId="urn:microsoft.com/office/officeart/2005/8/layout/hList3"/>
    <dgm:cxn modelId="{422502A4-9481-4D18-B720-D9D905429AEB}" srcId="{229F747C-2707-43E0-8112-BD46E91075B2}" destId="{BCCC3D50-866C-49B6-91E3-3205FCEC9603}" srcOrd="1" destOrd="0" parTransId="{51669023-3B6B-4D90-8E1A-071550DB197D}" sibTransId="{F613E5E4-9F34-48B2-A35A-7D2F6F54D639}"/>
    <dgm:cxn modelId="{2D6C2DA8-6075-4E11-A836-C5114000C0AF}" srcId="{4ABFF828-BA95-41DE-9652-FB9F9ACFC0AF}" destId="{ACFB0675-3B70-42FF-8844-D70BB782E265}" srcOrd="4" destOrd="0" parTransId="{3A2B11B0-973F-4B01-8EA4-B107686F0FD0}" sibTransId="{A5939D3F-FFBD-4DEE-9D41-AE990826B5EF}"/>
    <dgm:cxn modelId="{1A2C7AB9-50C1-41F2-A37F-E0308BE78608}" srcId="{ACFB0675-3B70-42FF-8844-D70BB782E265}" destId="{E6AFEAC3-1BA6-4FEA-A9F0-C55BD63DC5CB}" srcOrd="3" destOrd="0" parTransId="{E7249606-EFC8-469E-9C84-8581238F083A}" sibTransId="{01AB9E75-D77D-42AF-B33B-DB599272FDAB}"/>
    <dgm:cxn modelId="{DC1D2FBB-EBB9-4B67-80A1-A7684FB63025}" type="presOf" srcId="{C9CB64A3-89B2-489D-B119-B5A2F9A7C030}" destId="{C3B89954-9682-4D9D-B76E-421B5157559C}" srcOrd="0" destOrd="0" presId="urn:microsoft.com/office/officeart/2005/8/layout/hList3"/>
    <dgm:cxn modelId="{A51759C0-285E-4F84-B939-E6E752C98C70}" srcId="{ACFB0675-3B70-42FF-8844-D70BB782E265}" destId="{5F87578C-0C9E-43A9-BE50-95216340D41A}" srcOrd="1" destOrd="0" parTransId="{A5673CA1-4AD2-43E7-AC7A-C1ADA8617856}" sibTransId="{17946AF3-4799-4762-B49B-51C41E99B355}"/>
    <dgm:cxn modelId="{1C52FCC1-F628-4E55-B075-BB238DC6992D}" srcId="{229F747C-2707-43E0-8112-BD46E91075B2}" destId="{0C83D9F1-0EBE-4B2E-9D92-7C9ADD7F2FE4}" srcOrd="2" destOrd="0" parTransId="{728C1F1B-2305-43A4-A2E4-0FE55588F608}" sibTransId="{1465A3C8-F152-47F5-BD06-FD45B8201F73}"/>
    <dgm:cxn modelId="{6ACDE2C7-A282-40C1-9E6B-1DD10F3B3E37}" type="presOf" srcId="{0C83D9F1-0EBE-4B2E-9D92-7C9ADD7F2FE4}" destId="{7B720180-FD58-4513-B3C9-6AEB41A5D437}" srcOrd="0" destOrd="3" presId="urn:microsoft.com/office/officeart/2005/8/layout/hList3"/>
    <dgm:cxn modelId="{F41891CD-AB7A-44AC-BE4F-72313C4C905C}" srcId="{D9EABF5A-AE8B-4DC7-85C1-CD23E9FF4CF5}" destId="{81038B8C-BBD2-481C-B58F-2DD1141828EC}" srcOrd="3" destOrd="0" parTransId="{CF1F75E3-2D31-416A-BDF4-23DA9B6EAD43}" sibTransId="{3381301B-9369-4EA3-A47B-502CC763315C}"/>
    <dgm:cxn modelId="{BE70C5CF-B3E3-47AB-B254-2BD4D5E4CE1C}" type="presOf" srcId="{E9C9627E-E8D1-4715-96E2-22DAB718CC57}" destId="{E5F13751-5DF2-485B-97C7-88AC189F2628}" srcOrd="0" destOrd="3" presId="urn:microsoft.com/office/officeart/2005/8/layout/hList3"/>
    <dgm:cxn modelId="{C8E240DA-446C-47AF-B8AD-DEB16DDBEF71}" type="presOf" srcId="{ACFB0675-3B70-42FF-8844-D70BB782E265}" destId="{AC889756-2601-4D01-9FEB-88BE31EDF03F}" srcOrd="0" destOrd="0" presId="urn:microsoft.com/office/officeart/2005/8/layout/hList3"/>
    <dgm:cxn modelId="{6C54A6DE-8414-4EE0-BF26-C06BE5507171}" type="presOf" srcId="{4646178D-6BD7-4C3B-B7E6-098A1FDFA9F0}" destId="{E5F13751-5DF2-485B-97C7-88AC189F2628}" srcOrd="0" destOrd="1" presId="urn:microsoft.com/office/officeart/2005/8/layout/hList3"/>
    <dgm:cxn modelId="{8E5486E0-91F7-49E2-B998-B9F481C24CB3}" type="presOf" srcId="{61C33497-7E78-4110-B166-45F77A2F9941}" destId="{322F8858-F1FE-4F9B-A2A0-8248A200C0BB}" srcOrd="0" destOrd="0" presId="urn:microsoft.com/office/officeart/2005/8/layout/hList3"/>
    <dgm:cxn modelId="{1E0422E1-CC84-4D5D-950C-D3A0DE416F16}" type="presOf" srcId="{5F87578C-0C9E-43A9-BE50-95216340D41A}" destId="{AC889756-2601-4D01-9FEB-88BE31EDF03F}" srcOrd="0" destOrd="2" presId="urn:microsoft.com/office/officeart/2005/8/layout/hList3"/>
    <dgm:cxn modelId="{861994E1-D403-4EBA-B32B-99134757E267}" srcId="{4ABFF828-BA95-41DE-9652-FB9F9ACFC0AF}" destId="{58FC3726-F898-4C59-8AAA-E9134CB6BFD3}" srcOrd="1" destOrd="0" parTransId="{D49D9143-EA1B-4E92-BB9A-6C6F96828263}" sibTransId="{B3C18B39-6B58-4A9F-947A-3851266C0E58}"/>
    <dgm:cxn modelId="{EBD35AE3-DB16-4DC4-BA57-2B5D004FEBCA}" srcId="{229F747C-2707-43E0-8112-BD46E91075B2}" destId="{12990727-26F2-4436-8031-BEF438692912}" srcOrd="0" destOrd="0" parTransId="{07560204-9CC3-480D-926A-13E71D0C11CD}" sibTransId="{ACB3241D-BF22-42E1-A7C7-8FF9E9C4DD08}"/>
    <dgm:cxn modelId="{D621C1E3-26A8-4998-B6CB-A152CD0C1C30}" type="presOf" srcId="{74618518-737D-4C9E-A6F7-C1450E98BCAD}" destId="{5C2DF058-A7A4-421E-A35E-C280096047BC}" srcOrd="0" destOrd="0" presId="urn:microsoft.com/office/officeart/2005/8/layout/hList3"/>
    <dgm:cxn modelId="{8542C4E4-DEED-4294-8426-9CD1B954EA7B}" type="presOf" srcId="{E6AFEAC3-1BA6-4FEA-A9F0-C55BD63DC5CB}" destId="{AC889756-2601-4D01-9FEB-88BE31EDF03F}" srcOrd="0" destOrd="4" presId="urn:microsoft.com/office/officeart/2005/8/layout/hList3"/>
    <dgm:cxn modelId="{1400BAE9-430A-4428-85F0-0BF3B14F68B1}" type="presOf" srcId="{65D0A59D-5C1B-40B9-8D79-B5D640F42590}" destId="{C3B89954-9682-4D9D-B76E-421B5157559C}" srcOrd="0" destOrd="2" presId="urn:microsoft.com/office/officeart/2005/8/layout/hList3"/>
    <dgm:cxn modelId="{91A3A2B2-1966-4086-B762-87F156F8E2D8}" type="presParOf" srcId="{5C2DF058-A7A4-421E-A35E-C280096047BC}" destId="{3B61ADFA-1A46-4C75-897A-66CA52D32C14}" srcOrd="0" destOrd="0" presId="urn:microsoft.com/office/officeart/2005/8/layout/hList3"/>
    <dgm:cxn modelId="{652C25DA-942A-46E0-9E67-043CC0DB9166}" type="presParOf" srcId="{5C2DF058-A7A4-421E-A35E-C280096047BC}" destId="{80099740-4BC0-46C9-99F7-57B5115CDB5C}" srcOrd="1" destOrd="0" presId="urn:microsoft.com/office/officeart/2005/8/layout/hList3"/>
    <dgm:cxn modelId="{C3ECD66C-26E1-44C4-BE8D-9DA645330AAC}" type="presParOf" srcId="{80099740-4BC0-46C9-99F7-57B5115CDB5C}" destId="{322F8858-F1FE-4F9B-A2A0-8248A200C0BB}" srcOrd="0" destOrd="0" presId="urn:microsoft.com/office/officeart/2005/8/layout/hList3"/>
    <dgm:cxn modelId="{ECAD3258-26CE-4352-A657-29DFBB21ADFA}" type="presParOf" srcId="{80099740-4BC0-46C9-99F7-57B5115CDB5C}" destId="{B3DBA5BF-85AD-4EFF-9076-B6B335153143}" srcOrd="1" destOrd="0" presId="urn:microsoft.com/office/officeart/2005/8/layout/hList3"/>
    <dgm:cxn modelId="{3CBB5F4B-0879-4EE1-BF0B-15052E6BDF78}" type="presParOf" srcId="{80099740-4BC0-46C9-99F7-57B5115CDB5C}" destId="{C3B89954-9682-4D9D-B76E-421B5157559C}" srcOrd="2" destOrd="0" presId="urn:microsoft.com/office/officeart/2005/8/layout/hList3"/>
    <dgm:cxn modelId="{76AB45E2-F95A-45D5-86AB-48E4EB3E293A}" type="presParOf" srcId="{80099740-4BC0-46C9-99F7-57B5115CDB5C}" destId="{E5F13751-5DF2-485B-97C7-88AC189F2628}" srcOrd="3" destOrd="0" presId="urn:microsoft.com/office/officeart/2005/8/layout/hList3"/>
    <dgm:cxn modelId="{02E1B972-0BBF-43EB-A0CB-BD830BC0663C}" type="presParOf" srcId="{80099740-4BC0-46C9-99F7-57B5115CDB5C}" destId="{AC889756-2601-4D01-9FEB-88BE31EDF03F}" srcOrd="4" destOrd="0" presId="urn:microsoft.com/office/officeart/2005/8/layout/hList3"/>
    <dgm:cxn modelId="{DC15675B-D6AD-4550-B3E1-74E545BCA7C4}" type="presParOf" srcId="{80099740-4BC0-46C9-99F7-57B5115CDB5C}" destId="{7B720180-FD58-4513-B3C9-6AEB41A5D437}" srcOrd="5" destOrd="0" presId="urn:microsoft.com/office/officeart/2005/8/layout/hList3"/>
    <dgm:cxn modelId="{A7A6A9DC-FF3A-48EE-B466-933E2DCA8DE0}" type="presParOf" srcId="{5C2DF058-A7A4-421E-A35E-C280096047BC}" destId="{9CFEF6B9-4AB7-4B08-BA07-D6F6B43CEF4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DA3C90-40A7-4331-BC75-8BEC42444730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736CB47-5F44-4F37-AAFA-F4EC99E600E8}">
      <dgm:prSet/>
      <dgm:spPr/>
      <dgm:t>
        <a:bodyPr/>
        <a:lstStyle/>
        <a:p>
          <a:r>
            <a:rPr lang="es-ES"/>
            <a:t>El análisis G-V-U estudia la relación entre los Gastos Totales, los Ingresos y su correspondiente Utilidad</a:t>
          </a:r>
          <a:endParaRPr lang="en-US"/>
        </a:p>
      </dgm:t>
    </dgm:pt>
    <dgm:pt modelId="{E0D29263-CA5A-4F80-A530-CC989B0980A1}" type="parTrans" cxnId="{10B8A2C1-4692-4942-840D-8E60FF0B46B6}">
      <dgm:prSet/>
      <dgm:spPr/>
      <dgm:t>
        <a:bodyPr/>
        <a:lstStyle/>
        <a:p>
          <a:endParaRPr lang="en-US"/>
        </a:p>
      </dgm:t>
    </dgm:pt>
    <dgm:pt modelId="{BA4517C9-81FC-4B8D-BA55-9F7E80D93144}" type="sibTrans" cxnId="{10B8A2C1-4692-4942-840D-8E60FF0B46B6}">
      <dgm:prSet/>
      <dgm:spPr/>
      <dgm:t>
        <a:bodyPr/>
        <a:lstStyle/>
        <a:p>
          <a:endParaRPr lang="en-US"/>
        </a:p>
      </dgm:t>
    </dgm:pt>
    <dgm:pt modelId="{D4E32D6E-BB5B-4A52-9DE4-5F941B9707BA}">
      <dgm:prSet custT="1"/>
      <dgm:spPr/>
      <dgm:t>
        <a:bodyPr/>
        <a:lstStyle/>
        <a:p>
          <a:r>
            <a:rPr lang="es-ES" sz="2800" dirty="0"/>
            <a:t>Los</a:t>
          </a:r>
          <a:r>
            <a:rPr lang="es-ES" sz="1900" dirty="0"/>
            <a:t> </a:t>
          </a:r>
          <a:r>
            <a:rPr lang="es-ES" sz="2400" dirty="0"/>
            <a:t>elementos básicos que influyen en la rentabilidad de una empresa son:</a:t>
          </a:r>
          <a:endParaRPr lang="en-US" sz="1900" dirty="0"/>
        </a:p>
      </dgm:t>
    </dgm:pt>
    <dgm:pt modelId="{FCF93719-5801-4FFA-B9EA-01562022D534}" type="parTrans" cxnId="{AE0BC325-27CC-456C-9B96-3E523D530556}">
      <dgm:prSet/>
      <dgm:spPr/>
      <dgm:t>
        <a:bodyPr/>
        <a:lstStyle/>
        <a:p>
          <a:endParaRPr lang="en-US"/>
        </a:p>
      </dgm:t>
    </dgm:pt>
    <dgm:pt modelId="{DB33EF9E-E0AD-4971-9FEF-18DF452EB045}" type="sibTrans" cxnId="{AE0BC325-27CC-456C-9B96-3E523D530556}">
      <dgm:prSet/>
      <dgm:spPr/>
      <dgm:t>
        <a:bodyPr/>
        <a:lstStyle/>
        <a:p>
          <a:endParaRPr lang="en-US"/>
        </a:p>
      </dgm:t>
    </dgm:pt>
    <dgm:pt modelId="{43020649-E1BA-423E-AB3D-7664888463EA}">
      <dgm:prSet custT="1"/>
      <dgm:spPr/>
      <dgm:t>
        <a:bodyPr/>
        <a:lstStyle/>
        <a:p>
          <a:r>
            <a:rPr lang="es-ES" sz="2000" dirty="0"/>
            <a:t>Precio de venta de cada producto</a:t>
          </a:r>
          <a:endParaRPr lang="en-US" sz="2000" dirty="0"/>
        </a:p>
      </dgm:t>
    </dgm:pt>
    <dgm:pt modelId="{03E2CC11-E0FB-4A1C-AE32-54D897DC47FD}" type="parTrans" cxnId="{9AF9DF39-6C2C-4B88-916F-53ED78B041AB}">
      <dgm:prSet/>
      <dgm:spPr/>
      <dgm:t>
        <a:bodyPr/>
        <a:lstStyle/>
        <a:p>
          <a:endParaRPr lang="en-US"/>
        </a:p>
      </dgm:t>
    </dgm:pt>
    <dgm:pt modelId="{4CB79734-D334-44DE-A7DF-6A957067F5AD}" type="sibTrans" cxnId="{9AF9DF39-6C2C-4B88-916F-53ED78B041AB}">
      <dgm:prSet/>
      <dgm:spPr/>
      <dgm:t>
        <a:bodyPr/>
        <a:lstStyle/>
        <a:p>
          <a:endParaRPr lang="en-US"/>
        </a:p>
      </dgm:t>
    </dgm:pt>
    <dgm:pt modelId="{A71BEC28-EE03-416A-BCBC-9244D61C100E}">
      <dgm:prSet custT="1"/>
      <dgm:spPr/>
      <dgm:t>
        <a:bodyPr/>
        <a:lstStyle/>
        <a:p>
          <a:r>
            <a:rPr lang="es-ES" sz="1800" dirty="0"/>
            <a:t>Gastos variables unitarios de cada producto y los Gastos Fijos del Período.</a:t>
          </a:r>
          <a:endParaRPr lang="en-US" sz="1800" dirty="0"/>
        </a:p>
      </dgm:t>
    </dgm:pt>
    <dgm:pt modelId="{18C41232-7CF4-44C4-81FA-90CE94362BDF}" type="parTrans" cxnId="{7CCE78D1-B107-4847-A3BA-9710D9C55131}">
      <dgm:prSet/>
      <dgm:spPr/>
      <dgm:t>
        <a:bodyPr/>
        <a:lstStyle/>
        <a:p>
          <a:endParaRPr lang="en-US"/>
        </a:p>
      </dgm:t>
    </dgm:pt>
    <dgm:pt modelId="{C75DB61A-7C49-4FBA-9D09-A21004706552}" type="sibTrans" cxnId="{7CCE78D1-B107-4847-A3BA-9710D9C55131}">
      <dgm:prSet/>
      <dgm:spPr/>
      <dgm:t>
        <a:bodyPr/>
        <a:lstStyle/>
        <a:p>
          <a:endParaRPr lang="en-US"/>
        </a:p>
      </dgm:t>
    </dgm:pt>
    <dgm:pt modelId="{F6B0817A-F9EE-4EC7-8C88-F09C0B98E93F}">
      <dgm:prSet custT="1"/>
      <dgm:spPr/>
      <dgm:t>
        <a:bodyPr/>
        <a:lstStyle/>
        <a:p>
          <a:r>
            <a:rPr lang="es-ES" sz="1900" dirty="0"/>
            <a:t>Cantidad Vendida de cada Producto</a:t>
          </a:r>
          <a:endParaRPr lang="en-US" sz="1900" dirty="0"/>
        </a:p>
      </dgm:t>
    </dgm:pt>
    <dgm:pt modelId="{241508CA-D552-48AE-BCD1-564704B91EF7}" type="parTrans" cxnId="{69A048F0-E839-4A82-8E94-7BC186944014}">
      <dgm:prSet/>
      <dgm:spPr/>
      <dgm:t>
        <a:bodyPr/>
        <a:lstStyle/>
        <a:p>
          <a:endParaRPr lang="en-US"/>
        </a:p>
      </dgm:t>
    </dgm:pt>
    <dgm:pt modelId="{E3DB65E7-6ACC-42E3-90F5-401902D4E774}" type="sibTrans" cxnId="{69A048F0-E839-4A82-8E94-7BC186944014}">
      <dgm:prSet/>
      <dgm:spPr/>
      <dgm:t>
        <a:bodyPr/>
        <a:lstStyle/>
        <a:p>
          <a:endParaRPr lang="en-US"/>
        </a:p>
      </dgm:t>
    </dgm:pt>
    <dgm:pt modelId="{6F457AAD-BF82-4600-8D7A-ED69AF8734F5}">
      <dgm:prSet custT="1"/>
      <dgm:spPr/>
      <dgm:t>
        <a:bodyPr/>
        <a:lstStyle/>
        <a:p>
          <a:r>
            <a:rPr lang="es-ES" sz="1800" dirty="0"/>
            <a:t>Ventas Totales como consecuencia de la mezcla de productos</a:t>
          </a:r>
          <a:endParaRPr lang="en-US" sz="1800" dirty="0"/>
        </a:p>
      </dgm:t>
    </dgm:pt>
    <dgm:pt modelId="{8F893B2F-5EE1-42E1-B37E-209F5DFAA573}" type="parTrans" cxnId="{068CD005-1902-4D0B-8E2C-B95C643CA3F5}">
      <dgm:prSet/>
      <dgm:spPr/>
      <dgm:t>
        <a:bodyPr/>
        <a:lstStyle/>
        <a:p>
          <a:endParaRPr lang="en-US"/>
        </a:p>
      </dgm:t>
    </dgm:pt>
    <dgm:pt modelId="{11F7F54E-5F80-4013-B764-FE0E99C502B1}" type="sibTrans" cxnId="{068CD005-1902-4D0B-8E2C-B95C643CA3F5}">
      <dgm:prSet/>
      <dgm:spPr/>
      <dgm:t>
        <a:bodyPr/>
        <a:lstStyle/>
        <a:p>
          <a:endParaRPr lang="en-US"/>
        </a:p>
      </dgm:t>
    </dgm:pt>
    <dgm:pt modelId="{1198CEF3-37B3-4C37-A81E-6DBF2877F195}">
      <dgm:prSet/>
      <dgm:spPr/>
      <dgm:t>
        <a:bodyPr/>
        <a:lstStyle/>
        <a:p>
          <a:r>
            <a:rPr lang="es-ES" dirty="0"/>
            <a:t>Utilidad = Precio*Cantidad – Gasto Variable Unitario *Cantidad – Gasto Fijo Total</a:t>
          </a:r>
          <a:endParaRPr lang="en-US" dirty="0"/>
        </a:p>
      </dgm:t>
    </dgm:pt>
    <dgm:pt modelId="{AF96BF00-2C54-42DD-8F7A-57B52A6EE315}" type="parTrans" cxnId="{963AE5BA-48C3-4EA1-90A1-2F3CA4FF2B37}">
      <dgm:prSet/>
      <dgm:spPr/>
      <dgm:t>
        <a:bodyPr/>
        <a:lstStyle/>
        <a:p>
          <a:endParaRPr lang="en-US"/>
        </a:p>
      </dgm:t>
    </dgm:pt>
    <dgm:pt modelId="{91CF445B-347D-4C90-8050-437C362177F7}" type="sibTrans" cxnId="{963AE5BA-48C3-4EA1-90A1-2F3CA4FF2B37}">
      <dgm:prSet/>
      <dgm:spPr/>
      <dgm:t>
        <a:bodyPr/>
        <a:lstStyle/>
        <a:p>
          <a:endParaRPr lang="en-US"/>
        </a:p>
      </dgm:t>
    </dgm:pt>
    <dgm:pt modelId="{2A4C3BBB-18CB-404C-B4D7-1A42BC957D27}" type="pres">
      <dgm:prSet presAssocID="{AFDA3C90-40A7-4331-BC75-8BEC42444730}" presName="Name0" presStyleCnt="0">
        <dgm:presLayoutVars>
          <dgm:dir/>
          <dgm:animLvl val="lvl"/>
          <dgm:resizeHandles val="exact"/>
        </dgm:presLayoutVars>
      </dgm:prSet>
      <dgm:spPr/>
    </dgm:pt>
    <dgm:pt modelId="{90593C31-CAF6-426E-B713-6CF471A3915F}" type="pres">
      <dgm:prSet presAssocID="{1198CEF3-37B3-4C37-A81E-6DBF2877F195}" presName="boxAndChildren" presStyleCnt="0"/>
      <dgm:spPr/>
    </dgm:pt>
    <dgm:pt modelId="{8BA98440-5C78-4E8F-8313-04E18EBF401F}" type="pres">
      <dgm:prSet presAssocID="{1198CEF3-37B3-4C37-A81E-6DBF2877F195}" presName="parentTextBox" presStyleLbl="node1" presStyleIdx="0" presStyleCnt="3" custScaleY="64352"/>
      <dgm:spPr/>
    </dgm:pt>
    <dgm:pt modelId="{7A953F61-E593-4A87-BB4D-CDB476AE2BF7}" type="pres">
      <dgm:prSet presAssocID="{DB33EF9E-E0AD-4971-9FEF-18DF452EB045}" presName="sp" presStyleCnt="0"/>
      <dgm:spPr/>
    </dgm:pt>
    <dgm:pt modelId="{43A22D81-6E89-4C39-A66F-4217D4EA1A2B}" type="pres">
      <dgm:prSet presAssocID="{D4E32D6E-BB5B-4A52-9DE4-5F941B9707BA}" presName="arrowAndChildren" presStyleCnt="0"/>
      <dgm:spPr/>
    </dgm:pt>
    <dgm:pt modelId="{C61253D7-D84C-4F22-8100-5C791C5735B8}" type="pres">
      <dgm:prSet presAssocID="{D4E32D6E-BB5B-4A52-9DE4-5F941B9707BA}" presName="parentTextArrow" presStyleLbl="node1" presStyleIdx="0" presStyleCnt="3"/>
      <dgm:spPr/>
    </dgm:pt>
    <dgm:pt modelId="{3685C34D-045B-4272-9B96-76F09C73B29A}" type="pres">
      <dgm:prSet presAssocID="{D4E32D6E-BB5B-4A52-9DE4-5F941B9707BA}" presName="arrow" presStyleLbl="node1" presStyleIdx="1" presStyleCnt="3" custScaleY="138060"/>
      <dgm:spPr/>
    </dgm:pt>
    <dgm:pt modelId="{F87B3C28-DFDE-42C6-9FDE-2612480728EB}" type="pres">
      <dgm:prSet presAssocID="{D4E32D6E-BB5B-4A52-9DE4-5F941B9707BA}" presName="descendantArrow" presStyleCnt="0"/>
      <dgm:spPr/>
    </dgm:pt>
    <dgm:pt modelId="{0016BF5D-EFA9-4D7D-B966-8FB267B84F22}" type="pres">
      <dgm:prSet presAssocID="{43020649-E1BA-423E-AB3D-7664888463EA}" presName="childTextArrow" presStyleLbl="fgAccFollowNode1" presStyleIdx="0" presStyleCnt="4" custScaleY="138438">
        <dgm:presLayoutVars>
          <dgm:bulletEnabled val="1"/>
        </dgm:presLayoutVars>
      </dgm:prSet>
      <dgm:spPr/>
    </dgm:pt>
    <dgm:pt modelId="{F89FFD5E-3987-410F-9F2C-06291CF0B874}" type="pres">
      <dgm:prSet presAssocID="{A71BEC28-EE03-416A-BCBC-9244D61C100E}" presName="childTextArrow" presStyleLbl="fgAccFollowNode1" presStyleIdx="1" presStyleCnt="4" custScaleY="140196">
        <dgm:presLayoutVars>
          <dgm:bulletEnabled val="1"/>
        </dgm:presLayoutVars>
      </dgm:prSet>
      <dgm:spPr/>
    </dgm:pt>
    <dgm:pt modelId="{6FA1B0C0-C16A-4297-B171-0DDBCDCB2889}" type="pres">
      <dgm:prSet presAssocID="{F6B0817A-F9EE-4EC7-8C88-F09C0B98E93F}" presName="childTextArrow" presStyleLbl="fgAccFollowNode1" presStyleIdx="2" presStyleCnt="4" custScaleY="131056">
        <dgm:presLayoutVars>
          <dgm:bulletEnabled val="1"/>
        </dgm:presLayoutVars>
      </dgm:prSet>
      <dgm:spPr/>
    </dgm:pt>
    <dgm:pt modelId="{B3AE9368-6EE3-4D20-BB4F-96424AD9CCB5}" type="pres">
      <dgm:prSet presAssocID="{6F457AAD-BF82-4600-8D7A-ED69AF8734F5}" presName="childTextArrow" presStyleLbl="fgAccFollowNode1" presStyleIdx="3" presStyleCnt="4" custScaleY="130196">
        <dgm:presLayoutVars>
          <dgm:bulletEnabled val="1"/>
        </dgm:presLayoutVars>
      </dgm:prSet>
      <dgm:spPr/>
    </dgm:pt>
    <dgm:pt modelId="{1A2DED36-B413-481C-B476-89D26F32289F}" type="pres">
      <dgm:prSet presAssocID="{BA4517C9-81FC-4B8D-BA55-9F7E80D93144}" presName="sp" presStyleCnt="0"/>
      <dgm:spPr/>
    </dgm:pt>
    <dgm:pt modelId="{883577D3-FC9A-40BE-BBA8-36EBCB653338}" type="pres">
      <dgm:prSet presAssocID="{E736CB47-5F44-4F37-AAFA-F4EC99E600E8}" presName="arrowAndChildren" presStyleCnt="0"/>
      <dgm:spPr/>
    </dgm:pt>
    <dgm:pt modelId="{7C4DD620-3EC0-41B9-AA63-37AB889A8D7A}" type="pres">
      <dgm:prSet presAssocID="{E736CB47-5F44-4F37-AAFA-F4EC99E600E8}" presName="parentTextArrow" presStyleLbl="node1" presStyleIdx="2" presStyleCnt="3"/>
      <dgm:spPr/>
    </dgm:pt>
  </dgm:ptLst>
  <dgm:cxnLst>
    <dgm:cxn modelId="{068CD005-1902-4D0B-8E2C-B95C643CA3F5}" srcId="{D4E32D6E-BB5B-4A52-9DE4-5F941B9707BA}" destId="{6F457AAD-BF82-4600-8D7A-ED69AF8734F5}" srcOrd="3" destOrd="0" parTransId="{8F893B2F-5EE1-42E1-B37E-209F5DFAA573}" sibTransId="{11F7F54E-5F80-4013-B764-FE0E99C502B1}"/>
    <dgm:cxn modelId="{AE0BC325-27CC-456C-9B96-3E523D530556}" srcId="{AFDA3C90-40A7-4331-BC75-8BEC42444730}" destId="{D4E32D6E-BB5B-4A52-9DE4-5F941B9707BA}" srcOrd="1" destOrd="0" parTransId="{FCF93719-5801-4FFA-B9EA-01562022D534}" sibTransId="{DB33EF9E-E0AD-4971-9FEF-18DF452EB045}"/>
    <dgm:cxn modelId="{05279628-004E-4939-B8FA-1A0933D1BC3C}" type="presOf" srcId="{D4E32D6E-BB5B-4A52-9DE4-5F941B9707BA}" destId="{C61253D7-D84C-4F22-8100-5C791C5735B8}" srcOrd="0" destOrd="0" presId="urn:microsoft.com/office/officeart/2005/8/layout/process4"/>
    <dgm:cxn modelId="{9AF9DF39-6C2C-4B88-916F-53ED78B041AB}" srcId="{D4E32D6E-BB5B-4A52-9DE4-5F941B9707BA}" destId="{43020649-E1BA-423E-AB3D-7664888463EA}" srcOrd="0" destOrd="0" parTransId="{03E2CC11-E0FB-4A1C-AE32-54D897DC47FD}" sibTransId="{4CB79734-D334-44DE-A7DF-6A957067F5AD}"/>
    <dgm:cxn modelId="{C21B6F6B-5BEA-4DA1-815F-63C3A0E5F17B}" type="presOf" srcId="{D4E32D6E-BB5B-4A52-9DE4-5F941B9707BA}" destId="{3685C34D-045B-4272-9B96-76F09C73B29A}" srcOrd="1" destOrd="0" presId="urn:microsoft.com/office/officeart/2005/8/layout/process4"/>
    <dgm:cxn modelId="{3E3E6578-544C-46B7-9EA9-313AFE6B2977}" type="presOf" srcId="{AFDA3C90-40A7-4331-BC75-8BEC42444730}" destId="{2A4C3BBB-18CB-404C-B4D7-1A42BC957D27}" srcOrd="0" destOrd="0" presId="urn:microsoft.com/office/officeart/2005/8/layout/process4"/>
    <dgm:cxn modelId="{FB774A8E-BB11-4B38-A872-263974C78BF1}" type="presOf" srcId="{F6B0817A-F9EE-4EC7-8C88-F09C0B98E93F}" destId="{6FA1B0C0-C16A-4297-B171-0DDBCDCB2889}" srcOrd="0" destOrd="0" presId="urn:microsoft.com/office/officeart/2005/8/layout/process4"/>
    <dgm:cxn modelId="{F96BA69B-D5C0-411C-93C9-FC86C30E475C}" type="presOf" srcId="{1198CEF3-37B3-4C37-A81E-6DBF2877F195}" destId="{8BA98440-5C78-4E8F-8313-04E18EBF401F}" srcOrd="0" destOrd="0" presId="urn:microsoft.com/office/officeart/2005/8/layout/process4"/>
    <dgm:cxn modelId="{C6FAF1A4-E543-49A8-8BA9-623AEDD35A2D}" type="presOf" srcId="{6F457AAD-BF82-4600-8D7A-ED69AF8734F5}" destId="{B3AE9368-6EE3-4D20-BB4F-96424AD9CCB5}" srcOrd="0" destOrd="0" presId="urn:microsoft.com/office/officeart/2005/8/layout/process4"/>
    <dgm:cxn modelId="{0BC5B6AA-D96F-4970-BBAF-54EB60174FD3}" type="presOf" srcId="{43020649-E1BA-423E-AB3D-7664888463EA}" destId="{0016BF5D-EFA9-4D7D-B966-8FB267B84F22}" srcOrd="0" destOrd="0" presId="urn:microsoft.com/office/officeart/2005/8/layout/process4"/>
    <dgm:cxn modelId="{637A99B8-AFD5-48B7-8F22-7C1051D53822}" type="presOf" srcId="{E736CB47-5F44-4F37-AAFA-F4EC99E600E8}" destId="{7C4DD620-3EC0-41B9-AA63-37AB889A8D7A}" srcOrd="0" destOrd="0" presId="urn:microsoft.com/office/officeart/2005/8/layout/process4"/>
    <dgm:cxn modelId="{963AE5BA-48C3-4EA1-90A1-2F3CA4FF2B37}" srcId="{AFDA3C90-40A7-4331-BC75-8BEC42444730}" destId="{1198CEF3-37B3-4C37-A81E-6DBF2877F195}" srcOrd="2" destOrd="0" parTransId="{AF96BF00-2C54-42DD-8F7A-57B52A6EE315}" sibTransId="{91CF445B-347D-4C90-8050-437C362177F7}"/>
    <dgm:cxn modelId="{10B8A2C1-4692-4942-840D-8E60FF0B46B6}" srcId="{AFDA3C90-40A7-4331-BC75-8BEC42444730}" destId="{E736CB47-5F44-4F37-AAFA-F4EC99E600E8}" srcOrd="0" destOrd="0" parTransId="{E0D29263-CA5A-4F80-A530-CC989B0980A1}" sibTransId="{BA4517C9-81FC-4B8D-BA55-9F7E80D93144}"/>
    <dgm:cxn modelId="{12C375D0-A245-416E-BD8B-5E2C7EF72FBD}" type="presOf" srcId="{A71BEC28-EE03-416A-BCBC-9244D61C100E}" destId="{F89FFD5E-3987-410F-9F2C-06291CF0B874}" srcOrd="0" destOrd="0" presId="urn:microsoft.com/office/officeart/2005/8/layout/process4"/>
    <dgm:cxn modelId="{7CCE78D1-B107-4847-A3BA-9710D9C55131}" srcId="{D4E32D6E-BB5B-4A52-9DE4-5F941B9707BA}" destId="{A71BEC28-EE03-416A-BCBC-9244D61C100E}" srcOrd="1" destOrd="0" parTransId="{18C41232-7CF4-44C4-81FA-90CE94362BDF}" sibTransId="{C75DB61A-7C49-4FBA-9D09-A21004706552}"/>
    <dgm:cxn modelId="{69A048F0-E839-4A82-8E94-7BC186944014}" srcId="{D4E32D6E-BB5B-4A52-9DE4-5F941B9707BA}" destId="{F6B0817A-F9EE-4EC7-8C88-F09C0B98E93F}" srcOrd="2" destOrd="0" parTransId="{241508CA-D552-48AE-BCD1-564704B91EF7}" sibTransId="{E3DB65E7-6ACC-42E3-90F5-401902D4E774}"/>
    <dgm:cxn modelId="{3BF51193-EC37-4DEF-BEB2-6FE0D7FEAA10}" type="presParOf" srcId="{2A4C3BBB-18CB-404C-B4D7-1A42BC957D27}" destId="{90593C31-CAF6-426E-B713-6CF471A3915F}" srcOrd="0" destOrd="0" presId="urn:microsoft.com/office/officeart/2005/8/layout/process4"/>
    <dgm:cxn modelId="{5250D961-DA9F-4C5C-9A54-56368B97C8BE}" type="presParOf" srcId="{90593C31-CAF6-426E-B713-6CF471A3915F}" destId="{8BA98440-5C78-4E8F-8313-04E18EBF401F}" srcOrd="0" destOrd="0" presId="urn:microsoft.com/office/officeart/2005/8/layout/process4"/>
    <dgm:cxn modelId="{7D927093-7FDF-4CCD-82B0-E228CCC5F852}" type="presParOf" srcId="{2A4C3BBB-18CB-404C-B4D7-1A42BC957D27}" destId="{7A953F61-E593-4A87-BB4D-CDB476AE2BF7}" srcOrd="1" destOrd="0" presId="urn:microsoft.com/office/officeart/2005/8/layout/process4"/>
    <dgm:cxn modelId="{AEF896B6-D22A-4F91-B40E-35E84C112199}" type="presParOf" srcId="{2A4C3BBB-18CB-404C-B4D7-1A42BC957D27}" destId="{43A22D81-6E89-4C39-A66F-4217D4EA1A2B}" srcOrd="2" destOrd="0" presId="urn:microsoft.com/office/officeart/2005/8/layout/process4"/>
    <dgm:cxn modelId="{ABCCF000-1DEE-4AD6-A51A-4B8EBE3D2971}" type="presParOf" srcId="{43A22D81-6E89-4C39-A66F-4217D4EA1A2B}" destId="{C61253D7-D84C-4F22-8100-5C791C5735B8}" srcOrd="0" destOrd="0" presId="urn:microsoft.com/office/officeart/2005/8/layout/process4"/>
    <dgm:cxn modelId="{03FDDF26-F260-4F39-AE7E-CB9A7B77B690}" type="presParOf" srcId="{43A22D81-6E89-4C39-A66F-4217D4EA1A2B}" destId="{3685C34D-045B-4272-9B96-76F09C73B29A}" srcOrd="1" destOrd="0" presId="urn:microsoft.com/office/officeart/2005/8/layout/process4"/>
    <dgm:cxn modelId="{9A5AB1B9-EDD2-470E-AFD1-F02C5908BDCB}" type="presParOf" srcId="{43A22D81-6E89-4C39-A66F-4217D4EA1A2B}" destId="{F87B3C28-DFDE-42C6-9FDE-2612480728EB}" srcOrd="2" destOrd="0" presId="urn:microsoft.com/office/officeart/2005/8/layout/process4"/>
    <dgm:cxn modelId="{EF5523E1-826F-4A43-BAAA-E6D0AA8E99C5}" type="presParOf" srcId="{F87B3C28-DFDE-42C6-9FDE-2612480728EB}" destId="{0016BF5D-EFA9-4D7D-B966-8FB267B84F22}" srcOrd="0" destOrd="0" presId="urn:microsoft.com/office/officeart/2005/8/layout/process4"/>
    <dgm:cxn modelId="{AD4E63D7-5193-4055-AA49-E2B9BC75B306}" type="presParOf" srcId="{F87B3C28-DFDE-42C6-9FDE-2612480728EB}" destId="{F89FFD5E-3987-410F-9F2C-06291CF0B874}" srcOrd="1" destOrd="0" presId="urn:microsoft.com/office/officeart/2005/8/layout/process4"/>
    <dgm:cxn modelId="{17093EC1-A65B-4840-AE7C-4FA22A86B24C}" type="presParOf" srcId="{F87B3C28-DFDE-42C6-9FDE-2612480728EB}" destId="{6FA1B0C0-C16A-4297-B171-0DDBCDCB2889}" srcOrd="2" destOrd="0" presId="urn:microsoft.com/office/officeart/2005/8/layout/process4"/>
    <dgm:cxn modelId="{AE97907A-E5EB-4757-9D8E-5C114792C10E}" type="presParOf" srcId="{F87B3C28-DFDE-42C6-9FDE-2612480728EB}" destId="{B3AE9368-6EE3-4D20-BB4F-96424AD9CCB5}" srcOrd="3" destOrd="0" presId="urn:microsoft.com/office/officeart/2005/8/layout/process4"/>
    <dgm:cxn modelId="{DB8E1B87-85B7-4354-AFE7-C282AD30BC3B}" type="presParOf" srcId="{2A4C3BBB-18CB-404C-B4D7-1A42BC957D27}" destId="{1A2DED36-B413-481C-B476-89D26F32289F}" srcOrd="3" destOrd="0" presId="urn:microsoft.com/office/officeart/2005/8/layout/process4"/>
    <dgm:cxn modelId="{6BD4250A-11C6-4713-A2C0-4F24DD8D1A09}" type="presParOf" srcId="{2A4C3BBB-18CB-404C-B4D7-1A42BC957D27}" destId="{883577D3-FC9A-40BE-BBA8-36EBCB653338}" srcOrd="4" destOrd="0" presId="urn:microsoft.com/office/officeart/2005/8/layout/process4"/>
    <dgm:cxn modelId="{A581D1AD-B172-41BB-90B0-A704DDCC995F}" type="presParOf" srcId="{883577D3-FC9A-40BE-BBA8-36EBCB653338}" destId="{7C4DD620-3EC0-41B9-AA63-37AB889A8D7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ADBD4-6ED2-4907-AC00-CB20D55936ED}">
      <dsp:nvSpPr>
        <dsp:cNvPr id="0" name=""/>
        <dsp:cNvSpPr/>
      </dsp:nvSpPr>
      <dsp:spPr>
        <a:xfrm>
          <a:off x="1407" y="254312"/>
          <a:ext cx="4941037" cy="31375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7982E-22FE-4569-9F53-04D04B88DA9B}">
      <dsp:nvSpPr>
        <dsp:cNvPr id="0" name=""/>
        <dsp:cNvSpPr/>
      </dsp:nvSpPr>
      <dsp:spPr>
        <a:xfrm>
          <a:off x="550411" y="775866"/>
          <a:ext cx="4941037" cy="31375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0" i="0" kern="1200" dirty="0"/>
            <a:t>La contabilidad de gestión es la práctica de identificar, medir, analizar, interpretar y comunicar información </a:t>
          </a:r>
          <a:r>
            <a:rPr lang="es-ES" sz="2600" b="0" i="0" u="sng" kern="1200" dirty="0"/>
            <a:t>financiera y no financiera </a:t>
          </a:r>
          <a:r>
            <a:rPr lang="es-ES" sz="2600" b="0" i="0" kern="1200" dirty="0"/>
            <a:t>a los gerentes para la consecución de los objetivos de una organización. </a:t>
          </a:r>
          <a:endParaRPr lang="en-US" sz="2600" kern="1200" dirty="0"/>
        </a:p>
      </dsp:txBody>
      <dsp:txXfrm>
        <a:off x="642307" y="867762"/>
        <a:ext cx="4757245" cy="2953766"/>
      </dsp:txXfrm>
    </dsp:sp>
    <dsp:sp modelId="{823B2BE0-7144-4396-8F5F-F7B115934987}">
      <dsp:nvSpPr>
        <dsp:cNvPr id="0" name=""/>
        <dsp:cNvSpPr/>
      </dsp:nvSpPr>
      <dsp:spPr>
        <a:xfrm>
          <a:off x="6040453" y="254312"/>
          <a:ext cx="4941037" cy="31375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56CC5-6B7B-4387-9A3D-7EE6E427A7BF}">
      <dsp:nvSpPr>
        <dsp:cNvPr id="0" name=""/>
        <dsp:cNvSpPr/>
      </dsp:nvSpPr>
      <dsp:spPr>
        <a:xfrm>
          <a:off x="6589457" y="775866"/>
          <a:ext cx="4941037" cy="31375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0" i="0" kern="1200" dirty="0"/>
            <a:t>La </a:t>
          </a:r>
          <a:r>
            <a:rPr lang="es-ES" sz="2600" b="0" i="0" u="sng" kern="1200" dirty="0"/>
            <a:t>contabilidad de gestión </a:t>
          </a:r>
          <a:r>
            <a:rPr lang="es-ES" sz="2600" b="0" i="0" kern="1200" dirty="0"/>
            <a:t>difiere de la </a:t>
          </a:r>
          <a:r>
            <a:rPr lang="es-ES" sz="2600" b="0" i="0" u="sng" kern="1200" dirty="0"/>
            <a:t>contabilidad financiera </a:t>
          </a:r>
          <a:r>
            <a:rPr lang="es-ES" sz="2600" b="0" i="0" kern="1200" dirty="0"/>
            <a:t>porque el propósito de la contabilidad gerencial es ayudar a los usuarios </a:t>
          </a:r>
          <a:r>
            <a:rPr lang="es-ES" sz="2600" b="0" i="0" u="sng" kern="1200" dirty="0"/>
            <a:t>internos</a:t>
          </a:r>
          <a:r>
            <a:rPr lang="es-ES" sz="2600" b="0" i="0" kern="1200" dirty="0"/>
            <a:t> de la empresa a tomar decisiones de negocio bien informadas.</a:t>
          </a:r>
          <a:endParaRPr lang="en-US" sz="2600" kern="1200" dirty="0"/>
        </a:p>
      </dsp:txBody>
      <dsp:txXfrm>
        <a:off x="6681353" y="867762"/>
        <a:ext cx="4757245" cy="2953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28EEF-D6A0-4964-B756-E1651E731C47}">
      <dsp:nvSpPr>
        <dsp:cNvPr id="0" name=""/>
        <dsp:cNvSpPr/>
      </dsp:nvSpPr>
      <dsp:spPr>
        <a:xfrm>
          <a:off x="1098720" y="5881"/>
          <a:ext cx="3101989" cy="18611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Contabilidad de costos.- costeo de productos o servicios.</a:t>
          </a:r>
          <a:endParaRPr lang="en-US" sz="2400" kern="1200" dirty="0"/>
        </a:p>
      </dsp:txBody>
      <dsp:txXfrm>
        <a:off x="1098720" y="5881"/>
        <a:ext cx="3101989" cy="1861193"/>
      </dsp:txXfrm>
    </dsp:sp>
    <dsp:sp modelId="{1A64462A-5A0B-4445-9339-E768E9F8C4D4}">
      <dsp:nvSpPr>
        <dsp:cNvPr id="0" name=""/>
        <dsp:cNvSpPr/>
      </dsp:nvSpPr>
      <dsp:spPr>
        <a:xfrm>
          <a:off x="4510908" y="5881"/>
          <a:ext cx="3101989" cy="1861193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Análisis Costo – Volumen – Utilidad.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Punto de Equilibrio.</a:t>
          </a:r>
          <a:endParaRPr lang="en-US" sz="2400" kern="1200" dirty="0"/>
        </a:p>
      </dsp:txBody>
      <dsp:txXfrm>
        <a:off x="4510908" y="5881"/>
        <a:ext cx="3101989" cy="1861193"/>
      </dsp:txXfrm>
    </dsp:sp>
    <dsp:sp modelId="{C9A962B6-9584-4BC6-B7A1-411F540514F7}">
      <dsp:nvSpPr>
        <dsp:cNvPr id="0" name=""/>
        <dsp:cNvSpPr/>
      </dsp:nvSpPr>
      <dsp:spPr>
        <a:xfrm>
          <a:off x="7923097" y="5881"/>
          <a:ext cx="3101989" cy="186119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Análisis de los flujos de caja.- determinar el impacto de  decisiones de negocio en la generación de efectivo.</a:t>
          </a:r>
          <a:endParaRPr lang="en-US" sz="2400" kern="1200" dirty="0"/>
        </a:p>
      </dsp:txBody>
      <dsp:txXfrm>
        <a:off x="7923097" y="5881"/>
        <a:ext cx="3101989" cy="1861193"/>
      </dsp:txXfrm>
    </dsp:sp>
    <dsp:sp modelId="{EED2E9D7-500D-4473-BDAF-025E617D8223}">
      <dsp:nvSpPr>
        <dsp:cNvPr id="0" name=""/>
        <dsp:cNvSpPr/>
      </dsp:nvSpPr>
      <dsp:spPr>
        <a:xfrm>
          <a:off x="1098720" y="2177274"/>
          <a:ext cx="3101989" cy="186119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Análisis de rotación de Cuentas por cobrar, Inventarios, Cuentas por Pagar, etc.</a:t>
          </a:r>
          <a:endParaRPr lang="en-US" sz="2400" kern="1200"/>
        </a:p>
      </dsp:txBody>
      <dsp:txXfrm>
        <a:off x="1098720" y="2177274"/>
        <a:ext cx="3101989" cy="1861193"/>
      </dsp:txXfrm>
    </dsp:sp>
    <dsp:sp modelId="{CA0841D6-0D1E-4568-902F-BC612A04BC69}">
      <dsp:nvSpPr>
        <dsp:cNvPr id="0" name=""/>
        <dsp:cNvSpPr/>
      </dsp:nvSpPr>
      <dsp:spPr>
        <a:xfrm>
          <a:off x="4510908" y="2177274"/>
          <a:ext cx="3101989" cy="186119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Análisis de restricciones.- identificación de cuellos de botella y su impacto.</a:t>
          </a:r>
          <a:endParaRPr lang="en-US" sz="2400" kern="1200"/>
        </a:p>
      </dsp:txBody>
      <dsp:txXfrm>
        <a:off x="4510908" y="2177274"/>
        <a:ext cx="3101989" cy="1861193"/>
      </dsp:txXfrm>
    </dsp:sp>
    <dsp:sp modelId="{782E2AF9-84D8-4AB7-A608-BEF665ADCC3A}">
      <dsp:nvSpPr>
        <dsp:cNvPr id="0" name=""/>
        <dsp:cNvSpPr/>
      </dsp:nvSpPr>
      <dsp:spPr>
        <a:xfrm>
          <a:off x="7923097" y="2177274"/>
          <a:ext cx="3101989" cy="1861193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Apalancamiento financiero y Apalancamiento operativo.</a:t>
          </a:r>
          <a:endParaRPr lang="en-US" sz="2400" kern="1200"/>
        </a:p>
      </dsp:txBody>
      <dsp:txXfrm>
        <a:off x="7923097" y="2177274"/>
        <a:ext cx="3101989" cy="1861193"/>
      </dsp:txXfrm>
    </dsp:sp>
    <dsp:sp modelId="{0F78B2F3-9EE5-4654-82CE-09B8246EE160}">
      <dsp:nvSpPr>
        <dsp:cNvPr id="0" name=""/>
        <dsp:cNvSpPr/>
      </dsp:nvSpPr>
      <dsp:spPr>
        <a:xfrm>
          <a:off x="4470195" y="4185049"/>
          <a:ext cx="3183416" cy="186119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Presupuestos, proyecciones y tendencias</a:t>
          </a:r>
          <a:endParaRPr lang="en-US" sz="2400" kern="1200" dirty="0"/>
        </a:p>
      </dsp:txBody>
      <dsp:txXfrm>
        <a:off x="4470195" y="4185049"/>
        <a:ext cx="3183416" cy="1861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1ADFA-1A46-4C75-897A-66CA52D32C14}">
      <dsp:nvSpPr>
        <dsp:cNvPr id="0" name=""/>
        <dsp:cNvSpPr/>
      </dsp:nvSpPr>
      <dsp:spPr>
        <a:xfrm>
          <a:off x="0" y="0"/>
          <a:ext cx="10515600" cy="175349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kern="1200" dirty="0"/>
            <a:t>Clasificación de Gastos-Costos</a:t>
          </a:r>
          <a:endParaRPr lang="es-EC" sz="5400" kern="1200" dirty="0"/>
        </a:p>
      </dsp:txBody>
      <dsp:txXfrm>
        <a:off x="0" y="0"/>
        <a:ext cx="10515600" cy="1753496"/>
      </dsp:txXfrm>
    </dsp:sp>
    <dsp:sp modelId="{322F8858-F1FE-4F9B-A2A0-8248A200C0BB}">
      <dsp:nvSpPr>
        <dsp:cNvPr id="0" name=""/>
        <dsp:cNvSpPr/>
      </dsp:nvSpPr>
      <dsp:spPr>
        <a:xfrm>
          <a:off x="7391" y="1753496"/>
          <a:ext cx="1578030" cy="36823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u="sng" kern="1200" dirty="0"/>
            <a:t>Actividad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400" kern="1200" dirty="0"/>
            <a:t>		</a:t>
          </a:r>
          <a:endParaRPr lang="es-EC" sz="27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Variables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Fijos</a:t>
          </a:r>
          <a:endParaRPr lang="es-EC" sz="2400" kern="1200" dirty="0"/>
        </a:p>
      </dsp:txBody>
      <dsp:txXfrm>
        <a:off x="7391" y="1753496"/>
        <a:ext cx="1578030" cy="3682342"/>
      </dsp:txXfrm>
    </dsp:sp>
    <dsp:sp modelId="{B3DBA5BF-85AD-4EFF-9076-B6B335153143}">
      <dsp:nvSpPr>
        <dsp:cNvPr id="0" name=""/>
        <dsp:cNvSpPr/>
      </dsp:nvSpPr>
      <dsp:spPr>
        <a:xfrm>
          <a:off x="1585422" y="1753496"/>
          <a:ext cx="1824684" cy="36823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u="sng" kern="1200" dirty="0"/>
            <a:t>Identificar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7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Directos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Indirectos</a:t>
          </a:r>
          <a:endParaRPr lang="es-EC" sz="2400" kern="1200" dirty="0"/>
        </a:p>
      </dsp:txBody>
      <dsp:txXfrm>
        <a:off x="1585422" y="1753496"/>
        <a:ext cx="1824684" cy="3682342"/>
      </dsp:txXfrm>
    </dsp:sp>
    <dsp:sp modelId="{C3B89954-9682-4D9D-B76E-421B5157559C}">
      <dsp:nvSpPr>
        <dsp:cNvPr id="0" name=""/>
        <dsp:cNvSpPr/>
      </dsp:nvSpPr>
      <dsp:spPr>
        <a:xfrm>
          <a:off x="3410106" y="1753496"/>
          <a:ext cx="1691840" cy="36823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u="sng" kern="1200" dirty="0"/>
            <a:t>Control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Controlables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No   controla </a:t>
          </a:r>
          <a:r>
            <a:rPr lang="es-ES" sz="2400" kern="1200" dirty="0" err="1"/>
            <a:t>bles</a:t>
          </a:r>
          <a:endParaRPr lang="es-EC" sz="2400" kern="1200" dirty="0"/>
        </a:p>
      </dsp:txBody>
      <dsp:txXfrm>
        <a:off x="3410106" y="1753496"/>
        <a:ext cx="1691840" cy="3682342"/>
      </dsp:txXfrm>
    </dsp:sp>
    <dsp:sp modelId="{E5F13751-5DF2-485B-97C7-88AC189F2628}">
      <dsp:nvSpPr>
        <dsp:cNvPr id="0" name=""/>
        <dsp:cNvSpPr/>
      </dsp:nvSpPr>
      <dsp:spPr>
        <a:xfrm>
          <a:off x="5101947" y="1753496"/>
          <a:ext cx="1766197" cy="36823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u="sng" kern="1200" dirty="0"/>
            <a:t>Área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200" kern="1200" dirty="0"/>
            <a:t>Producción</a:t>
          </a:r>
          <a:endParaRPr lang="es-EC" sz="2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Ventas</a:t>
          </a:r>
          <a:endParaRPr lang="es-EC" sz="24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100" kern="1200" dirty="0"/>
            <a:t>Administra </a:t>
          </a:r>
          <a:r>
            <a:rPr lang="es-ES" sz="2100" kern="1200" dirty="0" err="1"/>
            <a:t>ción</a:t>
          </a:r>
          <a:endParaRPr lang="es-EC" sz="2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Financiero</a:t>
          </a:r>
          <a:endParaRPr lang="es-EC" sz="2400" kern="1200" dirty="0"/>
        </a:p>
      </dsp:txBody>
      <dsp:txXfrm>
        <a:off x="5101947" y="1753496"/>
        <a:ext cx="1766197" cy="3682342"/>
      </dsp:txXfrm>
    </dsp:sp>
    <dsp:sp modelId="{AC889756-2601-4D01-9FEB-88BE31EDF03F}">
      <dsp:nvSpPr>
        <dsp:cNvPr id="0" name=""/>
        <dsp:cNvSpPr/>
      </dsp:nvSpPr>
      <dsp:spPr>
        <a:xfrm>
          <a:off x="6868144" y="1753496"/>
          <a:ext cx="1691840" cy="36823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u="sng" kern="1200" dirty="0"/>
            <a:t>Elementos del Costo</a:t>
          </a:r>
          <a:endParaRPr lang="es-EC" sz="2600" b="1" u="sng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Materia Prima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Mano de Obra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Indirectos</a:t>
          </a:r>
          <a:endParaRPr lang="es-EC" sz="2400" kern="1200" dirty="0"/>
        </a:p>
      </dsp:txBody>
      <dsp:txXfrm>
        <a:off x="6868144" y="1753496"/>
        <a:ext cx="1691840" cy="3682342"/>
      </dsp:txXfrm>
    </dsp:sp>
    <dsp:sp modelId="{7B720180-FD58-4513-B3C9-6AEB41A5D437}">
      <dsp:nvSpPr>
        <dsp:cNvPr id="0" name=""/>
        <dsp:cNvSpPr/>
      </dsp:nvSpPr>
      <dsp:spPr>
        <a:xfrm>
          <a:off x="8559985" y="1753496"/>
          <a:ext cx="1948222" cy="36823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u="sng" kern="1200" dirty="0"/>
            <a:t>Costo de Producción</a:t>
          </a:r>
          <a:endParaRPr lang="es-EC" sz="2800" b="1" u="sng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Costo Primo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2400" kern="1200" dirty="0"/>
            <a:t>Costo de Conversión</a:t>
          </a:r>
          <a:endParaRPr lang="es-EC" sz="2400" kern="1200" dirty="0"/>
        </a:p>
      </dsp:txBody>
      <dsp:txXfrm>
        <a:off x="8559985" y="1753496"/>
        <a:ext cx="1948222" cy="3682342"/>
      </dsp:txXfrm>
    </dsp:sp>
    <dsp:sp modelId="{9CFEF6B9-4AB7-4B08-BA07-D6F6B43CEF42}">
      <dsp:nvSpPr>
        <dsp:cNvPr id="0" name=""/>
        <dsp:cNvSpPr/>
      </dsp:nvSpPr>
      <dsp:spPr>
        <a:xfrm>
          <a:off x="0" y="5435838"/>
          <a:ext cx="10515600" cy="40914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98440-5C78-4E8F-8313-04E18EBF401F}">
      <dsp:nvSpPr>
        <dsp:cNvPr id="0" name=""/>
        <dsp:cNvSpPr/>
      </dsp:nvSpPr>
      <dsp:spPr>
        <a:xfrm>
          <a:off x="0" y="3893955"/>
          <a:ext cx="10927829" cy="6899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Utilidad = Precio*Cantidad – Gasto Variable Unitario *Cantidad – Gasto Fijo Total</a:t>
          </a:r>
          <a:endParaRPr lang="en-US" sz="2400" kern="1200" dirty="0"/>
        </a:p>
      </dsp:txBody>
      <dsp:txXfrm>
        <a:off x="0" y="3893955"/>
        <a:ext cx="10927829" cy="689988"/>
      </dsp:txXfrm>
    </dsp:sp>
    <dsp:sp modelId="{3685C34D-045B-4272-9B96-76F09C73B29A}">
      <dsp:nvSpPr>
        <dsp:cNvPr id="0" name=""/>
        <dsp:cNvSpPr/>
      </dsp:nvSpPr>
      <dsp:spPr>
        <a:xfrm rot="10800000">
          <a:off x="0" y="1633347"/>
          <a:ext cx="10927829" cy="2276691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Los</a:t>
          </a:r>
          <a:r>
            <a:rPr lang="es-ES" sz="1900" kern="1200" dirty="0"/>
            <a:t> </a:t>
          </a:r>
          <a:r>
            <a:rPr lang="es-ES" sz="2400" kern="1200" dirty="0"/>
            <a:t>elementos básicos que influyen en la rentabilidad de una empresa son:</a:t>
          </a:r>
          <a:endParaRPr lang="en-US" sz="1900" kern="1200" dirty="0"/>
        </a:p>
      </dsp:txBody>
      <dsp:txXfrm rot="-10800000">
        <a:off x="0" y="1633347"/>
        <a:ext cx="10927829" cy="799118"/>
      </dsp:txXfrm>
    </dsp:sp>
    <dsp:sp modelId="{0016BF5D-EFA9-4D7D-B966-8FB267B84F22}">
      <dsp:nvSpPr>
        <dsp:cNvPr id="0" name=""/>
        <dsp:cNvSpPr/>
      </dsp:nvSpPr>
      <dsp:spPr>
        <a:xfrm>
          <a:off x="0" y="2431220"/>
          <a:ext cx="2731957" cy="6825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Precio de venta de cada producto</a:t>
          </a:r>
          <a:endParaRPr lang="en-US" sz="2000" kern="1200" dirty="0"/>
        </a:p>
      </dsp:txBody>
      <dsp:txXfrm>
        <a:off x="0" y="2431220"/>
        <a:ext cx="2731957" cy="682594"/>
      </dsp:txXfrm>
    </dsp:sp>
    <dsp:sp modelId="{F89FFD5E-3987-410F-9F2C-06291CF0B874}">
      <dsp:nvSpPr>
        <dsp:cNvPr id="0" name=""/>
        <dsp:cNvSpPr/>
      </dsp:nvSpPr>
      <dsp:spPr>
        <a:xfrm>
          <a:off x="2731957" y="2426886"/>
          <a:ext cx="2731957" cy="691262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Gastos variables unitarios de cada producto y los Gastos Fijos del Período.</a:t>
          </a:r>
          <a:endParaRPr lang="en-US" sz="1800" kern="1200" dirty="0"/>
        </a:p>
      </dsp:txBody>
      <dsp:txXfrm>
        <a:off x="2731957" y="2426886"/>
        <a:ext cx="2731957" cy="691262"/>
      </dsp:txXfrm>
    </dsp:sp>
    <dsp:sp modelId="{6FA1B0C0-C16A-4297-B171-0DDBCDCB2889}">
      <dsp:nvSpPr>
        <dsp:cNvPr id="0" name=""/>
        <dsp:cNvSpPr/>
      </dsp:nvSpPr>
      <dsp:spPr>
        <a:xfrm>
          <a:off x="5463914" y="2449419"/>
          <a:ext cx="2731957" cy="646196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Cantidad Vendida de cada Producto</a:t>
          </a:r>
          <a:endParaRPr lang="en-US" sz="1900" kern="1200" dirty="0"/>
        </a:p>
      </dsp:txBody>
      <dsp:txXfrm>
        <a:off x="5463914" y="2449419"/>
        <a:ext cx="2731957" cy="646196"/>
      </dsp:txXfrm>
    </dsp:sp>
    <dsp:sp modelId="{B3AE9368-6EE3-4D20-BB4F-96424AD9CCB5}">
      <dsp:nvSpPr>
        <dsp:cNvPr id="0" name=""/>
        <dsp:cNvSpPr/>
      </dsp:nvSpPr>
      <dsp:spPr>
        <a:xfrm>
          <a:off x="8195871" y="2451539"/>
          <a:ext cx="2731957" cy="64195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Ventas Totales como consecuencia de la mezcla de productos</a:t>
          </a:r>
          <a:endParaRPr lang="en-US" sz="1800" kern="1200" dirty="0"/>
        </a:p>
      </dsp:txBody>
      <dsp:txXfrm>
        <a:off x="8195871" y="2451539"/>
        <a:ext cx="2731957" cy="641955"/>
      </dsp:txXfrm>
    </dsp:sp>
    <dsp:sp modelId="{7C4DD620-3EC0-41B9-AA63-37AB889A8D7A}">
      <dsp:nvSpPr>
        <dsp:cNvPr id="0" name=""/>
        <dsp:cNvSpPr/>
      </dsp:nvSpPr>
      <dsp:spPr>
        <a:xfrm rot="10800000">
          <a:off x="0" y="370"/>
          <a:ext cx="10927829" cy="1649059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El análisis G-V-U estudia la relación entre los Gastos Totales, los Ingresos y su correspondiente Utilidad</a:t>
          </a:r>
          <a:endParaRPr lang="en-US" sz="2400" kern="1200"/>
        </a:p>
      </dsp:txBody>
      <dsp:txXfrm rot="10800000">
        <a:off x="0" y="370"/>
        <a:ext cx="10927829" cy="1071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595EF-174B-8CA3-43D6-0DD66E0A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0E34-4ECF-4FFE-BE0B-7278FA1D0CAB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302DA-DBDA-4D45-398D-9AB69629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915BA-B5BE-386C-905D-DC35E661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0AA6C-F65E-48B2-B013-19288352793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632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265CE5-6AD6-53F8-7B5C-37597F5C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9A04-503F-424E-BC00-3C28F01118D5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73D95-55A6-BCA8-64A6-608B08A6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D1D927-DEFD-80F6-1910-5FF5C70A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F9F76-E43A-48E8-AA32-BEB393AD921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42246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CE57D6-5FBD-F867-CD36-D54775B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A047-A160-4013-A38E-B2517BB7F6EC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FB85F2-AA54-4DB7-B7A8-1CC7BE6D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4A952-0FB9-8D80-6494-037A3CA1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45A70-9692-4114-B506-71838D7B9C5D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92752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9C271-42EC-7E77-8FCD-833B7932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68DC-AF42-43CC-920E-11C9AB784D37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3354F-FD50-C1CA-CDC6-20D0D563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F3A52-1D11-B7E5-1F38-36EA432D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6DB3D-5261-4C98-9D0A-5DF2F95C279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97906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02DA-89EB-2EF0-8AD9-5444E45C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61C1-CC2C-4F39-9D09-D1764BD65BE6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C166BC-3EFC-92FC-B059-91DB1835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E0778A-6652-69B2-2C77-8274949F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265A-7634-411F-9CC3-B754BD03A11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97407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52C6855-E63E-7ADD-CE05-4CB1A4B6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EAC4-2EAC-4EB0-BCEC-84D416CBC7AD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F00734B-73D6-AED8-A532-32B27794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CC4436C-E8A1-5471-4555-BB658339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E46C5-7224-4F9D-91D8-3FD237F662F3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21273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91619F19-6C7D-54F2-3CF1-9615AD7D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103E-F183-4CB3-8F1E-C64B02A2B02F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BD9D272-A7F0-9603-6396-815A1B33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513F2B2E-0FF8-9BBA-8BE6-093E804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368AA-5DF9-4C35-AA45-45B1EE78C5C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7753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45AE50F-4C3A-51F8-6BD8-CFAD18FB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DBDE9-7683-4617-9C7D-24D8AEC23975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BD4E6DA8-C3A0-3388-1F1F-BC137FD8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3C39F8F-B9DB-6436-CD38-06BA16FB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4B34-2877-4D02-AECB-A77F76B2249C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8521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BF6D3FD-076C-F445-48FA-46D4CFA1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33B1-B38B-49CF-9E99-8951908A54EB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B0F3BD58-76DB-236D-A434-F412580C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4E77E91-3247-7385-4B7D-0CFA142D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D175-56AF-44D9-BDDB-1302068AD76A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188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2117D23-910D-75F5-CA97-8742010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07FD-5DD0-4D7B-BC8A-BE6F6F97737F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F85C0C1-B919-F510-FED5-8087CBFF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69EDF4D-3052-DAF1-2DE1-8D1A64F0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F7329-EC57-4067-9FDF-3D470C065D2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048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8AE8CDC-B223-3BE8-BC3A-CF754C5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EE63-A515-44B8-A864-66E8B9C4D044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CA3CB21-83CA-607F-0876-0281480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9C9CDB7-E466-B30E-8E89-09F41F9C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E3C40-9139-4950-B8E0-ADF38129FF8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12665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8F394347-35CF-3CCF-E390-01115242F4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el estilo de título del patrón</a:t>
            </a:r>
            <a:endParaRPr lang="es-EC" altLang="es-VE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9CE65C1A-23E5-D185-A179-9B6B75C76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los estilos de texto del patrón</a:t>
            </a:r>
          </a:p>
          <a:p>
            <a:pPr lvl="1"/>
            <a:r>
              <a:rPr lang="es-ES" altLang="es-VE"/>
              <a:t>Segundo nivel</a:t>
            </a:r>
          </a:p>
          <a:p>
            <a:pPr lvl="2"/>
            <a:r>
              <a:rPr lang="es-ES" altLang="es-VE"/>
              <a:t>Tercer nivel</a:t>
            </a:r>
          </a:p>
          <a:p>
            <a:pPr lvl="3"/>
            <a:r>
              <a:rPr lang="es-ES" altLang="es-VE"/>
              <a:t>Cuarto nivel</a:t>
            </a:r>
          </a:p>
          <a:p>
            <a:pPr lvl="4"/>
            <a:r>
              <a:rPr lang="es-ES" altLang="es-VE"/>
              <a:t>Quinto nivel</a:t>
            </a:r>
            <a:endParaRPr lang="es-EC" alt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C2B1A1-82DF-DF86-F108-9A61BE4AE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AF8801-057A-4A24-84CC-9A3F62D6E91A}" type="datetimeFigureOut">
              <a:rPr lang="es-EC"/>
              <a:pPr>
                <a:defRPr/>
              </a:pPr>
              <a:t>22/12/2022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6836F-C350-CD6F-FCED-58695E6A3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B6AA5-2D03-7BBE-74CF-24DDB15FC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FC6BB4E-6CAC-4651-B7DA-1C022B3103AA}" type="slidenum">
              <a:rPr lang="es-EC" altLang="es-VE"/>
              <a:pPr/>
              <a:t>‹Nº›</a:t>
            </a:fld>
            <a:endParaRPr lang="es-EC" alt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audioblock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FB22C-81E9-E0E3-1F69-3A72BEDD8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13" y="193675"/>
            <a:ext cx="6997700" cy="74771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C" sz="3600" b="1" dirty="0">
                <a:solidFill>
                  <a:schemeClr val="bg1"/>
                </a:solidFill>
                <a:latin typeface="+mn-lt"/>
              </a:rPr>
              <a:t>Recursos educativos multimedia</a:t>
            </a:r>
          </a:p>
        </p:txBody>
      </p:sp>
      <p:sp>
        <p:nvSpPr>
          <p:cNvPr id="2051" name="Subtítulo 2">
            <a:extLst>
              <a:ext uri="{FF2B5EF4-FFF2-40B4-BE49-F238E27FC236}">
                <a16:creationId xmlns:a16="http://schemas.microsoft.com/office/drawing/2014/main" id="{C94E75C4-6140-ADF8-D0C8-BD829C1A6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13" y="912813"/>
            <a:ext cx="4954587" cy="385762"/>
          </a:xfrm>
        </p:spPr>
        <p:txBody>
          <a:bodyPr/>
          <a:lstStyle/>
          <a:p>
            <a:pPr algn="l" eaLnBrk="1" hangingPunct="1"/>
            <a:r>
              <a:rPr lang="es-EC" altLang="es-VE" sz="2000">
                <a:solidFill>
                  <a:schemeClr val="bg1"/>
                </a:solidFill>
              </a:rPr>
              <a:t>Formato de entrega de contenido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957B4-9343-F103-3A52-C81F27AF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F422BC8-450F-43D3-32D6-36F37E2DCB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285180"/>
              </p:ext>
            </p:extLst>
          </p:nvPr>
        </p:nvGraphicFramePr>
        <p:xfrm>
          <a:off x="838200" y="806824"/>
          <a:ext cx="10515600" cy="5844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C85FB1A-D658-75A1-9D04-7306724BE9A2}"/>
              </a:ext>
            </a:extLst>
          </p:cNvPr>
          <p:cNvCxnSpPr/>
          <p:nvPr/>
        </p:nvCxnSpPr>
        <p:spPr>
          <a:xfrm>
            <a:off x="5563402" y="3840482"/>
            <a:ext cx="21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8B56A4A-6DEC-F331-5BEA-D5834A2006B9}"/>
              </a:ext>
            </a:extLst>
          </p:cNvPr>
          <p:cNvCxnSpPr/>
          <p:nvPr/>
        </p:nvCxnSpPr>
        <p:spPr>
          <a:xfrm>
            <a:off x="5552460" y="4896396"/>
            <a:ext cx="21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7A06BEA-4C65-18FD-A8B4-1758ED8A6298}"/>
              </a:ext>
            </a:extLst>
          </p:cNvPr>
          <p:cNvCxnSpPr/>
          <p:nvPr/>
        </p:nvCxnSpPr>
        <p:spPr>
          <a:xfrm>
            <a:off x="7359546" y="4569827"/>
            <a:ext cx="21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6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55BDD-62DE-E0B4-C9FC-233F0B5E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716418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3700"/>
              <a:t>Análisis: Costo(gasto) – Volumen – Utilidad (G-V-U)  </a:t>
            </a:r>
            <a:endParaRPr lang="es-EC" sz="3700"/>
          </a:p>
        </p:txBody>
      </p:sp>
      <p:graphicFrame>
        <p:nvGraphicFramePr>
          <p:cNvPr id="41" name="Marcador de contenido 2">
            <a:extLst>
              <a:ext uri="{FF2B5EF4-FFF2-40B4-BE49-F238E27FC236}">
                <a16:creationId xmlns:a16="http://schemas.microsoft.com/office/drawing/2014/main" id="{B528966B-1B3D-60E7-15A4-356A61B42B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1924820"/>
          <a:ext cx="10927829" cy="458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1056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C3595-1806-87DD-A0D0-1DCD189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13" y="406996"/>
            <a:ext cx="11103420" cy="1158857"/>
          </a:xfrm>
        </p:spPr>
        <p:txBody>
          <a:bodyPr anchor="b">
            <a:normAutofit/>
          </a:bodyPr>
          <a:lstStyle/>
          <a:p>
            <a:r>
              <a:rPr lang="es-ES" dirty="0"/>
              <a:t>Punto de Equilibrio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293BE9C6-CD21-1AE2-B26E-13369CE023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6520" y="1747592"/>
                <a:ext cx="10740991" cy="4351338"/>
              </a:xfrm>
            </p:spPr>
            <p:txBody>
              <a:bodyPr>
                <a:normAutofit/>
              </a:bodyPr>
              <a:lstStyle/>
              <a:p>
                <a:r>
                  <a:rPr lang="es-ES" sz="2400" dirty="0">
                    <a:solidFill>
                      <a:schemeClr val="tx1"/>
                    </a:solidFill>
                  </a:rPr>
                  <a:t>Es el nivel de ingresos que hace que las utilidades sean cero.</a:t>
                </a:r>
              </a:p>
              <a:p>
                <a:endParaRPr lang="es-ES" sz="2400" dirty="0">
                  <a:solidFill>
                    <a:schemeClr val="tx1"/>
                  </a:solidFill>
                </a:endParaRPr>
              </a:p>
              <a:p>
                <a:r>
                  <a:rPr lang="es-ES" sz="2400" dirty="0">
                    <a:solidFill>
                      <a:schemeClr val="tx1"/>
                    </a:solidFill>
                  </a:rPr>
                  <a:t>Punto de equilibrio.- Ingresos = Gastos</a:t>
                </a:r>
              </a:p>
              <a:p>
                <a:r>
                  <a:rPr lang="es-ES" sz="2400" dirty="0">
                    <a:solidFill>
                      <a:schemeClr val="tx1"/>
                    </a:solidFill>
                  </a:rPr>
                  <a:t>Margen de Contribución unitario = Precio – Gasto Variable Unitario</a:t>
                </a:r>
              </a:p>
              <a:p>
                <a:r>
                  <a:rPr lang="es-ES" sz="2400" dirty="0">
                    <a:solidFill>
                      <a:schemeClr val="tx1"/>
                    </a:solidFill>
                  </a:rPr>
                  <a:t>Margen de Contribución Total = (Precio – Gasto Variable Unitario)*Cantidad</a:t>
                </a:r>
              </a:p>
              <a:p>
                <a:r>
                  <a:rPr lang="es-ES" sz="2400" dirty="0">
                    <a:solidFill>
                      <a:schemeClr val="tx1"/>
                    </a:solidFill>
                  </a:rPr>
                  <a:t>Margen de Contribución Total = Ingresos – Gasto Variable Total</a:t>
                </a:r>
              </a:p>
              <a:p>
                <a14:m>
                  <m:oMath xmlns:m="http://schemas.openxmlformats.org/officeDocument/2006/math"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 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𝑀𝑎𝑟𝑔𝑒𝑛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𝐶𝑜𝑛𝑡𝑟𝑖𝑏𝑢𝑐𝑖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ó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𝑉𝑒𝑛𝑡𝑎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𝑉𝑎𝑟𝑖𝑎𝑏𝑙𝑒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s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𝑉𝑒𝑛𝑡𝑎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s-EC" sz="2400" dirty="0">
                  <a:solidFill>
                    <a:schemeClr val="tx1"/>
                  </a:solidFill>
                </a:endParaRPr>
              </a:p>
              <a:p>
                <a:endParaRPr lang="es-EC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293BE9C6-CD21-1AE2-B26E-13369CE023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6520" y="1747592"/>
                <a:ext cx="10740991" cy="4351338"/>
              </a:xfrm>
              <a:blipFill>
                <a:blip r:embed="rId2"/>
                <a:stretch>
                  <a:fillRect l="-738" t="-196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alanceo de piedras sobre una madera">
            <a:extLst>
              <a:ext uri="{FF2B5EF4-FFF2-40B4-BE49-F238E27FC236}">
                <a16:creationId xmlns:a16="http://schemas.microsoft.com/office/drawing/2014/main" id="{31FF8E3F-CC4C-3983-E7A3-19D7563A5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39"/>
          <a:stretch/>
        </p:blipFill>
        <p:spPr>
          <a:xfrm>
            <a:off x="6239206" y="257303"/>
            <a:ext cx="5812427" cy="15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5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C3595-1806-87DD-A0D0-1DCD189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s-ES" dirty="0"/>
              <a:t>Punto de Equilibrio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293BE9C6-CD21-1AE2-B26E-13369CE023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89314" y="1956816"/>
                <a:ext cx="9100458" cy="4302470"/>
              </a:xfrm>
            </p:spPr>
            <p:txBody>
              <a:bodyPr anchor="t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𝑃𝑢𝑛𝑡𝑜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𝑒𝑞𝑢𝑖𝑙𝑖𝑏𝑟𝑖𝑜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𝑒𝑛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𝑈𝑆𝐷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𝐹𝑖𝑗𝑜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𝑇𝑜𝑡𝑎𝑙</m:t>
                        </m:r>
                      </m:num>
                      <m:den>
                        <m:eqArr>
                          <m:eqArrPr>
                            <m:ctrlPr>
                              <a:rPr lang="es-ES" sz="2000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𝐼𝑛𝑔𝑟𝑒𝑠𝑜𝑠</m:t>
                            </m:r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𝐺𝑎𝑠𝑡𝑜</m:t>
                            </m:r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𝑉𝑎𝑟𝑖𝑎𝑏𝑙𝑒</m:t>
                            </m:r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𝑇𝑜𝑡𝑎𝑙</m:t>
                            </m:r>
                          </m:e>
                          <m:e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  <m:r>
                      <a:rPr lang="es-ES" sz="2000" b="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sz="2000" b="0" i="1">
                        <a:latin typeface="Cambria Math" panose="02040503050406030204" pitchFamily="18" charset="0"/>
                      </a:rPr>
                      <m:t>𝐼𝑛𝑔𝑟𝑒𝑠𝑜𝑠</m:t>
                    </m:r>
                  </m:oMath>
                </a14:m>
                <a:endParaRPr lang="es-ES" sz="2000" b="0" dirty="0"/>
              </a:p>
              <a:p>
                <a:endParaRPr lang="es-E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s-ES" b="0" i="1">
                        <a:latin typeface="Cambria Math" panose="02040503050406030204" pitchFamily="18" charset="0"/>
                      </a:rPr>
                      <m:t>𝑃𝑢𝑛𝑡𝑜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𝑒𝑞𝑢𝑖𝑙𝑖𝑏𝑟𝑖𝑜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𝑒𝑛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𝑈𝑆𝐷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𝐹𝑖𝑗𝑜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𝑇𝑜𝑡𝑎𝑙</m:t>
                        </m:r>
                      </m:num>
                      <m:den>
                        <m:eqArr>
                          <m:eqArrPr>
                            <m:ctrlPr>
                              <a:rPr lang="es-ES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1−  </m:t>
                            </m:r>
                            <m:f>
                              <m:fPr>
                                <m:ctrlPr>
                                  <a:rPr lang="es-ES" b="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b="0" i="1">
                                    <a:latin typeface="Cambria Math" panose="02040503050406030204" pitchFamily="18" charset="0"/>
                                  </a:rPr>
                                  <m:t>𝐺𝑎𝑠𝑡𝑜</m:t>
                                </m:r>
                                <m:r>
                                  <a:rPr lang="es-ES" b="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b="0" i="1">
                                    <a:latin typeface="Cambria Math" panose="02040503050406030204" pitchFamily="18" charset="0"/>
                                  </a:rPr>
                                  <m:t>𝑉𝑎𝑟𝑖𝑎𝑏𝑙𝑒</m:t>
                                </m:r>
                                <m:r>
                                  <a:rPr lang="es-ES" b="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b="0" i="1">
                                    <a:latin typeface="Cambria Math" panose="02040503050406030204" pitchFamily="18" charset="0"/>
                                  </a:rPr>
                                  <m:t>𝑇𝑜𝑡𝑎𝑙</m:t>
                                </m:r>
                              </m:num>
                              <m:den>
                                <m:r>
                                  <a:rPr lang="es-ES" b="0" i="1">
                                    <a:latin typeface="Cambria Math" panose="02040503050406030204" pitchFamily="18" charset="0"/>
                                  </a:rPr>
                                  <m:t>𝐼𝑛𝑔𝑟𝑒𝑠𝑜𝑠</m:t>
                                </m:r>
                              </m:den>
                            </m:f>
                          </m:e>
                          <m:e>
                            <m:r>
                              <a:rPr lang="es-ES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endParaRPr lang="es-EC" dirty="0"/>
              </a:p>
              <a:p>
                <a:pPr algn="r"/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1−  </m:t>
                    </m:r>
                    <m:f>
                      <m:fPr>
                        <m:ctrlPr>
                          <a:rPr lang="es-E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𝑉𝑎𝑟𝑖𝑎𝑏𝑙𝑒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𝑇𝑜𝑡𝑎𝑙</m:t>
                        </m:r>
                      </m:num>
                      <m:den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𝐼𝑛𝑔𝑟𝑒𝑠𝑜𝑠</m:t>
                        </m:r>
                      </m:den>
                    </m:f>
                  </m:oMath>
                </a14:m>
                <a:r>
                  <a:rPr lang="es-EC" sz="2000" dirty="0"/>
                  <a:t> = % de margen de Contribución</a:t>
                </a:r>
              </a:p>
              <a:p>
                <a14:m>
                  <m:oMath xmlns:m="http://schemas.openxmlformats.org/officeDocument/2006/math">
                    <m:r>
                      <a:rPr lang="es-ES" b="0" i="1">
                        <a:latin typeface="Cambria Math" panose="02040503050406030204" pitchFamily="18" charset="0"/>
                      </a:rPr>
                      <m:t>𝑃𝑢𝑛𝑡𝑜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𝑒𝑞𝑢𝑖𝑙𝑖𝑏𝑟𝑖𝑜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𝑒𝑛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𝑈𝑛𝑖𝑑𝑎𝑑𝑒𝑠</m:t>
                    </m:r>
                    <m:r>
                      <a:rPr lang="es-ES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𝐺𝑎𝑠𝑡𝑜𝑠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𝐹𝑖𝑗𝑜𝑠</m:t>
                        </m:r>
                      </m:num>
                      <m:den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𝑃𝑟𝑒𝑐𝑖𝑜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𝑉𝑎𝑟𝑖𝑎𝑏𝑙𝑒</m:t>
                        </m:r>
                        <m:r>
                          <a:rPr lang="es-ES" b="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s-EC" sz="2400" dirty="0"/>
              </a:p>
              <a:p>
                <a:endParaRPr lang="es-EC" sz="2400" dirty="0"/>
              </a:p>
              <a:p>
                <a14:m>
                  <m:oMath xmlns:m="http://schemas.openxmlformats.org/officeDocument/2006/math"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𝑈𝑡𝑖𝑙𝑖𝑑𝑎𝑑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𝑑𝑒𝑠𝑝𝑢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é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𝑖𝑚𝑝𝑢𝑒𝑠𝑡𝑜𝑠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𝐺𝑎𝑠𝑡𝑜𝑠</m:t>
                        </m:r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𝐹𝑖𝑗𝑜𝑠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𝑢𝑡𝑖𝑙𝑖𝑑𝑎𝑑</m:t>
                            </m:r>
                          </m:num>
                          <m:den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𝑡𝑎𝑠𝑎</m:t>
                            </m:r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𝑑𝑒</m:t>
                            </m:r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𝑖𝑚𝑝𝑢𝑒𝑠𝑡𝑜𝑠</m:t>
                            </m:r>
                          </m:den>
                        </m:f>
                      </m:num>
                      <m:den>
                        <m:eqArr>
                          <m:eqArrPr>
                            <m:ctrlP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1−  </m:t>
                            </m:r>
                            <m:f>
                              <m:fPr>
                                <m:ctrlPr>
                                  <a:rPr lang="es-ES" sz="2400" b="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sz="2400" b="0" i="1">
                                    <a:latin typeface="Cambria Math" panose="02040503050406030204" pitchFamily="18" charset="0"/>
                                  </a:rPr>
                                  <m:t>𝐺𝑎𝑠𝑡𝑜</m:t>
                                </m:r>
                                <m:r>
                                  <a:rPr lang="es-ES" sz="2400" b="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400" b="0" i="1">
                                    <a:latin typeface="Cambria Math" panose="02040503050406030204" pitchFamily="18" charset="0"/>
                                  </a:rPr>
                                  <m:t>𝑉𝑎𝑟𝑖𝑎𝑏𝑙𝑒</m:t>
                                </m:r>
                                <m:r>
                                  <a:rPr lang="es-ES" sz="2400" b="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400" b="0" i="1">
                                    <a:latin typeface="Cambria Math" panose="02040503050406030204" pitchFamily="18" charset="0"/>
                                  </a:rPr>
                                  <m:t>𝑇𝑜𝑡𝑎𝑙</m:t>
                                </m:r>
                              </m:num>
                              <m:den>
                                <m:r>
                                  <a:rPr lang="es-ES" sz="2400" b="0" i="1">
                                    <a:latin typeface="Cambria Math" panose="02040503050406030204" pitchFamily="18" charset="0"/>
                                  </a:rPr>
                                  <m:t>𝐼𝑛𝑔𝑟𝑒𝑠𝑜𝑠</m:t>
                                </m:r>
                              </m:den>
                            </m:f>
                          </m:e>
                          <m:e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endParaRPr lang="es-EC" sz="2000" dirty="0"/>
              </a:p>
              <a:p>
                <a:endParaRPr lang="es-EC" sz="2400" dirty="0"/>
              </a:p>
              <a:p>
                <a:endParaRPr lang="es-EC" sz="2400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293BE9C6-CD21-1AE2-B26E-13369CE023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89314" y="1956816"/>
                <a:ext cx="9100458" cy="4302470"/>
              </a:xfrm>
              <a:blipFill>
                <a:blip r:embed="rId2"/>
                <a:stretch>
                  <a:fillRect r="-670" b="-807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Transferencia">
            <a:extLst>
              <a:ext uri="{FF2B5EF4-FFF2-40B4-BE49-F238E27FC236}">
                <a16:creationId xmlns:a16="http://schemas.microsoft.com/office/drawing/2014/main" id="{124AD906-E18B-10C5-990C-CAC83F683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6338" y="8639"/>
            <a:ext cx="1918117" cy="1314997"/>
          </a:xfrm>
          <a:prstGeom prst="rect">
            <a:avLst/>
          </a:prstGeom>
        </p:spPr>
      </p:pic>
      <p:pic>
        <p:nvPicPr>
          <p:cNvPr id="4" name="Picture 4" descr="Balanceo de piedras sobre una madera">
            <a:extLst>
              <a:ext uri="{FF2B5EF4-FFF2-40B4-BE49-F238E27FC236}">
                <a16:creationId xmlns:a16="http://schemas.microsoft.com/office/drawing/2014/main" id="{118ADDFC-AF06-9B5F-5859-CADC0C337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39"/>
          <a:stretch/>
        </p:blipFill>
        <p:spPr>
          <a:xfrm>
            <a:off x="8294914" y="257303"/>
            <a:ext cx="3756719" cy="15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59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 significa el punto de equilibrio en una empresa">
            <a:extLst>
              <a:ext uri="{FF2B5EF4-FFF2-40B4-BE49-F238E27FC236}">
                <a16:creationId xmlns:a16="http://schemas.microsoft.com/office/drawing/2014/main" id="{4F5BE459-CCD4-264B-3CA2-E3B32EC8FA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6" r="-1" b="424"/>
          <a:stretch/>
        </p:blipFill>
        <p:spPr bwMode="auto">
          <a:xfrm>
            <a:off x="861567" y="307094"/>
            <a:ext cx="10468866" cy="58887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A9170-6619-689D-4B88-07719B1F6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Ejercicios de G-V-U: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5306B5-737D-85F2-F73A-4327757C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14" y="1825625"/>
            <a:ext cx="5864011" cy="4351338"/>
          </a:xfrm>
        </p:spPr>
        <p:txBody>
          <a:bodyPr>
            <a:normAutofit/>
          </a:bodyPr>
          <a:lstStyle/>
          <a:p>
            <a:r>
              <a:rPr lang="es-ES" dirty="0"/>
              <a:t>Con la siguiente información calcule: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dirty="0"/>
              <a:t>Margen de contribución total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dirty="0"/>
              <a:t>% de Margen de contribución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dirty="0"/>
              <a:t>Punto de equilibrio en USD antes de impuestos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dirty="0"/>
              <a:t>Nivel de ventas requerido para obtener una utilidad de 5.000 después de impuestos</a:t>
            </a:r>
          </a:p>
          <a:p>
            <a:pPr marL="914400" lvl="1" indent="-457200">
              <a:buFont typeface="+mj-lt"/>
              <a:buAutoNum type="arabicPeriod"/>
            </a:pPr>
            <a:endParaRPr lang="es-ES" dirty="0"/>
          </a:p>
          <a:p>
            <a:pPr lvl="1"/>
            <a:endParaRPr lang="es-ES" dirty="0"/>
          </a:p>
          <a:p>
            <a:endParaRPr lang="es-EC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6C4727A3-CD4A-0C68-E70E-2BDB0AA8AB82}"/>
              </a:ext>
            </a:extLst>
          </p:cNvPr>
          <p:cNvGraphicFramePr>
            <a:graphicFrameLocks/>
          </p:cNvGraphicFramePr>
          <p:nvPr/>
        </p:nvGraphicFramePr>
        <p:xfrm>
          <a:off x="6193177" y="1992006"/>
          <a:ext cx="5377502" cy="4053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666">
                  <a:extLst>
                    <a:ext uri="{9D8B030D-6E8A-4147-A177-3AD203B41FA5}">
                      <a16:colId xmlns:a16="http://schemas.microsoft.com/office/drawing/2014/main" val="1390327303"/>
                    </a:ext>
                  </a:extLst>
                </a:gridCol>
                <a:gridCol w="2022836">
                  <a:extLst>
                    <a:ext uri="{9D8B030D-6E8A-4147-A177-3AD203B41FA5}">
                      <a16:colId xmlns:a16="http://schemas.microsoft.com/office/drawing/2014/main" val="1574656707"/>
                    </a:ext>
                  </a:extLst>
                </a:gridCol>
              </a:tblGrid>
              <a:tr h="240022">
                <a:tc gridSpan="2">
                  <a:txBody>
                    <a:bodyPr/>
                    <a:lstStyle/>
                    <a:p>
                      <a:pPr algn="ctr"/>
                      <a:r>
                        <a:rPr lang="es-ES" sz="2100" dirty="0"/>
                        <a:t>Estado de Resultados</a:t>
                      </a:r>
                    </a:p>
                    <a:p>
                      <a:pPr algn="ctr"/>
                      <a:r>
                        <a:rPr lang="es-ES" sz="2100" dirty="0"/>
                        <a:t>(método Directo o Variable)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 hMerge="1">
                  <a:txBody>
                    <a:bodyPr/>
                    <a:lstStyle/>
                    <a:p>
                      <a:pPr algn="r"/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3705480065"/>
                  </a:ext>
                </a:extLst>
              </a:tr>
              <a:tr h="233310">
                <a:tc>
                  <a:txBody>
                    <a:bodyPr/>
                    <a:lstStyle/>
                    <a:p>
                      <a:r>
                        <a:rPr lang="es-ES" sz="2100" dirty="0"/>
                        <a:t>Ventas 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100" dirty="0"/>
                        <a:t>12.00,00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107266175"/>
                  </a:ext>
                </a:extLst>
              </a:tr>
              <a:tr h="480044">
                <a:tc>
                  <a:txBody>
                    <a:bodyPr/>
                    <a:lstStyle/>
                    <a:p>
                      <a:r>
                        <a:rPr lang="es-ES" sz="2100" dirty="0"/>
                        <a:t>Gastos Variables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100" dirty="0"/>
                        <a:t>8.400.00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2201940232"/>
                  </a:ext>
                </a:extLst>
              </a:tr>
              <a:tr h="517937">
                <a:tc>
                  <a:txBody>
                    <a:bodyPr/>
                    <a:lstStyle/>
                    <a:p>
                      <a:r>
                        <a:rPr lang="es-ES" sz="2100" dirty="0"/>
                        <a:t>Margen de Contribución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100" dirty="0"/>
                        <a:t>3.600,00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4100574596"/>
                  </a:ext>
                </a:extLst>
              </a:tr>
              <a:tr h="480044">
                <a:tc>
                  <a:txBody>
                    <a:bodyPr/>
                    <a:lstStyle/>
                    <a:p>
                      <a:r>
                        <a:rPr lang="es-ES" sz="2100" dirty="0"/>
                        <a:t>Costos Fijos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100" dirty="0"/>
                        <a:t>2.500,00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1228922734"/>
                  </a:ext>
                </a:extLst>
              </a:tr>
              <a:tr h="436868">
                <a:tc>
                  <a:txBody>
                    <a:bodyPr/>
                    <a:lstStyle/>
                    <a:p>
                      <a:r>
                        <a:rPr lang="es-ES" sz="2100" dirty="0"/>
                        <a:t>Utilidad antes de Impuestos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100" dirty="0"/>
                        <a:t>1.100,00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1867609100"/>
                  </a:ext>
                </a:extLst>
              </a:tr>
              <a:tr h="480044">
                <a:tc>
                  <a:txBody>
                    <a:bodyPr/>
                    <a:lstStyle/>
                    <a:p>
                      <a:r>
                        <a:rPr lang="es-ES" sz="2100" dirty="0"/>
                        <a:t>36,25% Impuestos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100" dirty="0"/>
                        <a:t>398,75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135803787"/>
                  </a:ext>
                </a:extLst>
              </a:tr>
              <a:tr h="480044">
                <a:tc>
                  <a:txBody>
                    <a:bodyPr/>
                    <a:lstStyle/>
                    <a:p>
                      <a:r>
                        <a:rPr lang="es-ES" sz="2100" dirty="0"/>
                        <a:t>Utilidad Neta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100" dirty="0"/>
                        <a:t>701,25</a:t>
                      </a:r>
                      <a:endParaRPr lang="es-EC" sz="2100" dirty="0"/>
                    </a:p>
                  </a:txBody>
                  <a:tcPr marL="109101" marR="109101" marT="54550" marB="54550"/>
                </a:tc>
                <a:extLst>
                  <a:ext uri="{0D108BD9-81ED-4DB2-BD59-A6C34878D82A}">
                    <a16:rowId xmlns:a16="http://schemas.microsoft.com/office/drawing/2014/main" val="422332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24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015C4-5A0E-400E-C9E2-1E06CF05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405"/>
          </a:xfrm>
        </p:spPr>
        <p:txBody>
          <a:bodyPr/>
          <a:lstStyle/>
          <a:p>
            <a:pPr algn="ctr"/>
            <a:r>
              <a:rPr lang="es-ES" dirty="0"/>
              <a:t>Ejercicios de G-V-U: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2C9FC2FE-0D59-68C5-7CFE-E1FE889FE7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5167311"/>
              </a:xfrm>
            </p:spPr>
            <p:txBody>
              <a:bodyPr>
                <a:normAutofit fontScale="85000" lnSpcReduction="20000"/>
              </a:bodyPr>
              <a:lstStyle/>
              <a:p>
                <a:pPr marL="914400" lvl="1" indent="-457200">
                  <a:buFont typeface="+mj-lt"/>
                  <a:buAutoNum type="arabicPeriod"/>
                </a:pPr>
                <a:r>
                  <a:rPr lang="es-ES" dirty="0"/>
                  <a:t>Margen de contribución total</a:t>
                </a:r>
                <a:r>
                  <a:rPr lang="es-ES" sz="2400" dirty="0"/>
                  <a:t> = Ingresos – Gasto Variable Total</a:t>
                </a:r>
              </a:p>
              <a:p>
                <a:pPr marL="457200" lvl="1" indent="0" algn="ctr">
                  <a:buNone/>
                </a:pPr>
                <a:endParaRPr lang="es-ES" dirty="0"/>
              </a:p>
              <a:p>
                <a:pPr marL="457200" lvl="1" indent="0" algn="ctr">
                  <a:buNone/>
                </a:pPr>
                <a:r>
                  <a:rPr lang="es-ES" b="1" dirty="0"/>
                  <a:t>12.000 – 8.400 = 3.600</a:t>
                </a:r>
              </a:p>
              <a:p>
                <a:pPr marL="457200" lvl="1" indent="0" algn="ctr">
                  <a:buNone/>
                </a:pPr>
                <a:endParaRPr lang="es-ES" dirty="0"/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s-ES" dirty="0">
                    <a:solidFill>
                      <a:schemeClr val="tx1"/>
                    </a:solidFill>
                  </a:rPr>
                  <a:t>% de Margen de contribución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𝑉𝑒𝑛𝑡𝑎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𝑉𝑎𝑟𝑖𝑎𝑏𝑙𝑒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s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𝑉𝑒𝑛𝑡𝑎</m:t>
                        </m:r>
                        <m:r>
                          <a:rPr lang="es-E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s-EC" sz="2400" dirty="0">
                  <a:solidFill>
                    <a:schemeClr val="tx1"/>
                  </a:solidFill>
                </a:endParaRPr>
              </a:p>
              <a:p>
                <a:pPr marL="914400" lvl="1" indent="-457200">
                  <a:buFont typeface="+mj-lt"/>
                  <a:buAutoNum type="arabicPeriod" startAt="2"/>
                </a:pPr>
                <a:endParaRPr lang="es-E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E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s-E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  <m:r>
                          <a:rPr lang="es-E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s-E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s-E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s-ES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b="1" dirty="0"/>
                  <a:t> 30%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endParaRPr lang="es-ES" dirty="0"/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es-ES" dirty="0"/>
                  <a:t>Punto de equilibrio en USD antes de impuestos</a:t>
                </a:r>
                <a:r>
                  <a:rPr lang="es-ES" sz="2400" b="0" dirty="0"/>
                  <a:t> 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𝐹𝑖𝑗𝑜</m:t>
                        </m:r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>
                            <a:latin typeface="Cambria Math" panose="02040503050406030204" pitchFamily="18" charset="0"/>
                          </a:rPr>
                          <m:t>𝑇𝑜𝑡𝑎𝑙</m:t>
                        </m:r>
                      </m:num>
                      <m:den>
                        <m:eqArr>
                          <m:eqArrPr>
                            <m:ctrlPr>
                              <a:rPr lang="es-ES" sz="2400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𝐼𝑛𝑔𝑟𝑒𝑠𝑜𝑠</m:t>
                            </m:r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𝐺𝑎𝑠𝑡𝑜</m:t>
                            </m:r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𝑉𝑎𝑟𝑖𝑎𝑏𝑙𝑒</m:t>
                            </m:r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𝑇𝑜𝑡𝑎𝑙</m:t>
                            </m:r>
                          </m:e>
                          <m:e>
                            <m:r>
                              <a:rPr lang="es-ES" sz="24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  <m:r>
                      <a:rPr lang="es-ES" sz="2400" b="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sz="2400" b="0" i="1">
                        <a:latin typeface="Cambria Math" panose="02040503050406030204" pitchFamily="18" charset="0"/>
                      </a:rPr>
                      <m:t>𝐼𝑛𝑔𝑟𝑒𝑠𝑜𝑠</m:t>
                    </m:r>
                  </m:oMath>
                </a14:m>
                <a:endParaRPr lang="es-ES" dirty="0"/>
              </a:p>
              <a:p>
                <a:pPr marL="914400" lvl="1" indent="-457200">
                  <a:buFont typeface="+mj-lt"/>
                  <a:buAutoNum type="arabicPeriod" startAt="3"/>
                </a:pPr>
                <a:endParaRPr lang="es-ES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E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ES" sz="24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s-ES" sz="2400" b="1" i="1" smtClean="0"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eqArr>
                          <m:eqArrPr>
                            <m:ctrlPr>
                              <a:rPr lang="es-ES" sz="24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400" b="1" i="1" smtClean="0"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s-ES" sz="2400" b="1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ES" sz="2400" b="1" i="1" smtClean="0"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  <m:r>
                              <a:rPr lang="es-ES" sz="2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sz="24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s-ES" sz="2400" b="1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ES" sz="2400" b="1" i="1" smtClean="0">
                                <a:latin typeface="Cambria Math" panose="02040503050406030204" pitchFamily="18" charset="0"/>
                              </a:rPr>
                              <m:t>𝟒𝟎𝟎</m:t>
                            </m:r>
                          </m:e>
                          <m:e>
                            <m:r>
                              <a:rPr lang="es-ES" sz="24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  <m:r>
                      <a:rPr lang="es-ES" sz="2400" b="1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b="1" dirty="0"/>
                  <a:t> 8.333,33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endParaRPr lang="es-ES" dirty="0"/>
              </a:p>
              <a:p>
                <a:pPr marL="914400" lvl="1" indent="-457200">
                  <a:buFont typeface="+mj-lt"/>
                  <a:buAutoNum type="arabicPeriod" startAt="4"/>
                </a:pPr>
                <a:r>
                  <a:rPr lang="es-ES" dirty="0"/>
                  <a:t>Ventas para obtener una utilidad de 5.000 después de impuestos=</a:t>
                </a:r>
                <a:r>
                  <a:rPr lang="es-ES" sz="20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𝐺𝑎𝑠𝑡𝑜𝑠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𝐹𝑖𝑗𝑜𝑠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𝑢𝑡𝑖𝑙𝑖𝑑𝑎𝑑</m:t>
                            </m:r>
                          </m:num>
                          <m:den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𝑡𝑎𝑠𝑎</m:t>
                            </m:r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𝑑𝑒</m:t>
                            </m:r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𝑖𝑚𝑝𝑢𝑒𝑠𝑡𝑜𝑠</m:t>
                            </m:r>
                          </m:den>
                        </m:f>
                      </m:num>
                      <m:den>
                        <m:eqArr>
                          <m:eqArrPr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1−  </m:t>
                            </m:r>
                            <m:f>
                              <m:fPr>
                                <m:ctrlPr>
                                  <a:rPr lang="es-ES" sz="2000" b="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sz="2000" b="0" i="1">
                                    <a:latin typeface="Cambria Math" panose="02040503050406030204" pitchFamily="18" charset="0"/>
                                  </a:rPr>
                                  <m:t>𝐺𝑎𝑠𝑡𝑜</m:t>
                                </m:r>
                                <m:r>
                                  <a:rPr lang="es-ES" sz="2000" b="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000" b="0" i="1">
                                    <a:latin typeface="Cambria Math" panose="02040503050406030204" pitchFamily="18" charset="0"/>
                                  </a:rPr>
                                  <m:t>𝑉𝑎𝑟𝑖𝑎𝑏𝑙𝑒</m:t>
                                </m:r>
                                <m:r>
                                  <a:rPr lang="es-ES" sz="2000" b="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000" b="0" i="1">
                                    <a:latin typeface="Cambria Math" panose="02040503050406030204" pitchFamily="18" charset="0"/>
                                  </a:rPr>
                                  <m:t>𝑇𝑜𝑡𝑎𝑙</m:t>
                                </m:r>
                              </m:num>
                              <m:den>
                                <m:r>
                                  <a:rPr lang="es-ES" sz="2000" b="0" i="1">
                                    <a:latin typeface="Cambria Math" panose="02040503050406030204" pitchFamily="18" charset="0"/>
                                  </a:rPr>
                                  <m:t>𝐼𝑛𝑔𝑟𝑒𝑠𝑜𝑠</m:t>
                                </m:r>
                              </m:den>
                            </m:f>
                          </m:e>
                          <m:e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endParaRPr lang="es-EC" sz="2000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ES" sz="20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s-ES" sz="2000" b="1" i="1" smtClean="0">
                            <a:latin typeface="Cambria Math" panose="02040503050406030204" pitchFamily="18" charset="0"/>
                          </a:rPr>
                          <m:t>𝟓𝟎𝟎</m:t>
                        </m:r>
                        <m:r>
                          <a:rPr lang="es-ES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num>
                          <m:den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𝟑𝟔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𝟐𝟓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%</m:t>
                            </m:r>
                          </m:den>
                        </m:f>
                      </m:num>
                      <m:den>
                        <m:r>
                          <a:rPr lang="es-E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ES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𝟖𝟒𝟎𝟎</m:t>
                            </m:r>
                          </m:num>
                          <m:den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ES" sz="2000" b="1" i="1" smtClean="0"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s-ES" sz="2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C" sz="2000" b="1" dirty="0"/>
                  <a:t>34.477,12</a:t>
                </a:r>
              </a:p>
              <a:p>
                <a:pPr marL="914400" lvl="1" indent="-457200">
                  <a:buFont typeface="+mj-lt"/>
                  <a:buAutoNum type="arabicPeriod" startAt="4"/>
                </a:pPr>
                <a:endParaRPr lang="es-ES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2C9FC2FE-0D59-68C5-7CFE-E1FE889FE7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5167311"/>
              </a:xfrm>
              <a:blipFill>
                <a:blip r:embed="rId2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419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3C5C0-0F78-DF2B-6014-676801C9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859858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 dirty="0"/>
              <a:t>Ejercicios de G-V-U: Demostraciones</a:t>
            </a:r>
            <a:endParaRPr lang="es-EC" sz="40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D4975D98-0D1C-FCB7-B272-EE6E99DBF6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423250"/>
          <a:ext cx="10927831" cy="3543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043">
                  <a:extLst>
                    <a:ext uri="{9D8B030D-6E8A-4147-A177-3AD203B41FA5}">
                      <a16:colId xmlns:a16="http://schemas.microsoft.com/office/drawing/2014/main" val="1678176752"/>
                    </a:ext>
                  </a:extLst>
                </a:gridCol>
                <a:gridCol w="2559792">
                  <a:extLst>
                    <a:ext uri="{9D8B030D-6E8A-4147-A177-3AD203B41FA5}">
                      <a16:colId xmlns:a16="http://schemas.microsoft.com/office/drawing/2014/main" val="818458780"/>
                    </a:ext>
                  </a:extLst>
                </a:gridCol>
                <a:gridCol w="2708521">
                  <a:extLst>
                    <a:ext uri="{9D8B030D-6E8A-4147-A177-3AD203B41FA5}">
                      <a16:colId xmlns:a16="http://schemas.microsoft.com/office/drawing/2014/main" val="2448219488"/>
                    </a:ext>
                  </a:extLst>
                </a:gridCol>
                <a:gridCol w="2693475">
                  <a:extLst>
                    <a:ext uri="{9D8B030D-6E8A-4147-A177-3AD203B41FA5}">
                      <a16:colId xmlns:a16="http://schemas.microsoft.com/office/drawing/2014/main" val="1926088435"/>
                    </a:ext>
                  </a:extLst>
                </a:gridCol>
              </a:tblGrid>
              <a:tr h="360821">
                <a:tc>
                  <a:txBody>
                    <a:bodyPr/>
                    <a:lstStyle/>
                    <a:p>
                      <a:endParaRPr lang="es-EC" sz="1600"/>
                    </a:p>
                  </a:txBody>
                  <a:tcPr marL="82005" marR="82005" marT="41002" marB="41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Original</a:t>
                      </a:r>
                      <a:endParaRPr lang="es-EC" sz="1600" dirty="0"/>
                    </a:p>
                  </a:txBody>
                  <a:tcPr marL="82005" marR="82005" marT="41002" marB="41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/>
                        <a:t>Punto de equilibrio</a:t>
                      </a:r>
                      <a:endParaRPr lang="es-EC" sz="1600"/>
                    </a:p>
                  </a:txBody>
                  <a:tcPr marL="82005" marR="82005" marT="41002" marB="41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/>
                        <a:t>Utilidad 5.000</a:t>
                      </a:r>
                      <a:endParaRPr lang="es-EC" sz="1600"/>
                    </a:p>
                  </a:txBody>
                  <a:tcPr marL="82005" marR="82005" marT="41002" marB="41002"/>
                </a:tc>
                <a:extLst>
                  <a:ext uri="{0D108BD9-81ED-4DB2-BD59-A6C34878D82A}">
                    <a16:rowId xmlns:a16="http://schemas.microsoft.com/office/drawing/2014/main" val="3061417521"/>
                  </a:ext>
                </a:extLst>
              </a:tr>
              <a:tr h="417661">
                <a:tc>
                  <a:txBody>
                    <a:bodyPr/>
                    <a:lstStyle/>
                    <a:p>
                      <a:r>
                        <a:rPr lang="es-ES" sz="1900"/>
                        <a:t>Ventas 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900" dirty="0"/>
                        <a:t>12.00,00</a:t>
                      </a:r>
                      <a:endParaRPr lang="es-EC" sz="1900" dirty="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8.333,33 </a:t>
                      </a:r>
                    </a:p>
                  </a:txBody>
                  <a:tcPr marL="8542" marR="8542" marT="8542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34.477,12 </a:t>
                      </a:r>
                    </a:p>
                  </a:txBody>
                  <a:tcPr marL="8542" marR="8542" marT="8542" marB="0" anchor="b"/>
                </a:tc>
                <a:extLst>
                  <a:ext uri="{0D108BD9-81ED-4DB2-BD59-A6C34878D82A}">
                    <a16:rowId xmlns:a16="http://schemas.microsoft.com/office/drawing/2014/main" val="2227686366"/>
                  </a:ext>
                </a:extLst>
              </a:tr>
              <a:tr h="417661">
                <a:tc>
                  <a:txBody>
                    <a:bodyPr/>
                    <a:lstStyle/>
                    <a:p>
                      <a:r>
                        <a:rPr lang="es-ES" sz="1900"/>
                        <a:t>Gastos Variables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900"/>
                        <a:t>8.400.00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5.833,33 </a:t>
                      </a:r>
                    </a:p>
                  </a:txBody>
                  <a:tcPr marL="8542" marR="8542" marT="8542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24.133,99 </a:t>
                      </a:r>
                    </a:p>
                  </a:txBody>
                  <a:tcPr marL="8542" marR="8542" marT="8542" marB="0" anchor="b"/>
                </a:tc>
                <a:extLst>
                  <a:ext uri="{0D108BD9-81ED-4DB2-BD59-A6C34878D82A}">
                    <a16:rowId xmlns:a16="http://schemas.microsoft.com/office/drawing/2014/main" val="2818358477"/>
                  </a:ext>
                </a:extLst>
              </a:tr>
              <a:tr h="417661">
                <a:tc>
                  <a:txBody>
                    <a:bodyPr/>
                    <a:lstStyle/>
                    <a:p>
                      <a:r>
                        <a:rPr lang="es-ES" sz="1900"/>
                        <a:t>Margen de Contribución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900"/>
                        <a:t>3.600,00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2.500,00 </a:t>
                      </a:r>
                    </a:p>
                  </a:txBody>
                  <a:tcPr marL="8542" marR="8542" marT="8542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10.343,14 </a:t>
                      </a:r>
                    </a:p>
                  </a:txBody>
                  <a:tcPr marL="8542" marR="8542" marT="8542" marB="0" anchor="b"/>
                </a:tc>
                <a:extLst>
                  <a:ext uri="{0D108BD9-81ED-4DB2-BD59-A6C34878D82A}">
                    <a16:rowId xmlns:a16="http://schemas.microsoft.com/office/drawing/2014/main" val="3946213885"/>
                  </a:ext>
                </a:extLst>
              </a:tr>
              <a:tr h="417661">
                <a:tc>
                  <a:txBody>
                    <a:bodyPr/>
                    <a:lstStyle/>
                    <a:p>
                      <a:r>
                        <a:rPr lang="es-ES" sz="1900"/>
                        <a:t>Costos Fijos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900"/>
                        <a:t>2.500,00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2.500,00 </a:t>
                      </a:r>
                    </a:p>
                  </a:txBody>
                  <a:tcPr marL="8542" marR="8542" marT="8542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2.500,00 </a:t>
                      </a:r>
                    </a:p>
                  </a:txBody>
                  <a:tcPr marL="8542" marR="8542" marT="8542" marB="0" anchor="b"/>
                </a:tc>
                <a:extLst>
                  <a:ext uri="{0D108BD9-81ED-4DB2-BD59-A6C34878D82A}">
                    <a16:rowId xmlns:a16="http://schemas.microsoft.com/office/drawing/2014/main" val="1904120958"/>
                  </a:ext>
                </a:extLst>
              </a:tr>
              <a:tr h="548209">
                <a:tc>
                  <a:txBody>
                    <a:bodyPr/>
                    <a:lstStyle/>
                    <a:p>
                      <a:endParaRPr lang="es-ES" sz="1900" dirty="0"/>
                    </a:p>
                    <a:p>
                      <a:r>
                        <a:rPr lang="es-ES" sz="1900" dirty="0"/>
                        <a:t>Utilidad antes de Impuestos</a:t>
                      </a:r>
                      <a:endParaRPr lang="es-EC" sz="1900" dirty="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algn="r"/>
                      <a:endParaRPr lang="es-ES" sz="1900" dirty="0"/>
                    </a:p>
                    <a:p>
                      <a:pPr algn="r"/>
                      <a:r>
                        <a:rPr lang="es-ES" sz="1900" dirty="0"/>
                        <a:t>1.100,00</a:t>
                      </a:r>
                      <a:endParaRPr lang="es-EC" sz="1900" dirty="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0   </a:t>
                      </a:r>
                    </a:p>
                  </a:txBody>
                  <a:tcPr marL="8542" marR="8542" marT="8542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7.843,14 </a:t>
                      </a:r>
                    </a:p>
                  </a:txBody>
                  <a:tcPr marL="8542" marR="8542" marT="8542" marB="0" anchor="b"/>
                </a:tc>
                <a:extLst>
                  <a:ext uri="{0D108BD9-81ED-4DB2-BD59-A6C34878D82A}">
                    <a16:rowId xmlns:a16="http://schemas.microsoft.com/office/drawing/2014/main" val="1761046740"/>
                  </a:ext>
                </a:extLst>
              </a:tr>
              <a:tr h="417661">
                <a:tc>
                  <a:txBody>
                    <a:bodyPr/>
                    <a:lstStyle/>
                    <a:p>
                      <a:r>
                        <a:rPr lang="es-ES" sz="1900" dirty="0"/>
                        <a:t>36,25% Impuestos</a:t>
                      </a:r>
                      <a:endParaRPr lang="es-EC" sz="1900" dirty="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900"/>
                        <a:t>398,75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0   </a:t>
                      </a:r>
                    </a:p>
                  </a:txBody>
                  <a:tcPr marL="8542" marR="8542" marT="8542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2.843,14 </a:t>
                      </a:r>
                    </a:p>
                  </a:txBody>
                  <a:tcPr marL="8542" marR="8542" marT="8542" marB="0" anchor="b"/>
                </a:tc>
                <a:extLst>
                  <a:ext uri="{0D108BD9-81ED-4DB2-BD59-A6C34878D82A}">
                    <a16:rowId xmlns:a16="http://schemas.microsoft.com/office/drawing/2014/main" val="3179997188"/>
                  </a:ext>
                </a:extLst>
              </a:tr>
              <a:tr h="417661">
                <a:tc>
                  <a:txBody>
                    <a:bodyPr/>
                    <a:lstStyle/>
                    <a:p>
                      <a:r>
                        <a:rPr lang="es-ES" sz="1900" dirty="0"/>
                        <a:t>Utilidad Neta</a:t>
                      </a:r>
                      <a:endParaRPr lang="es-EC" sz="1900" dirty="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900"/>
                        <a:t>701,25</a:t>
                      </a:r>
                      <a:endParaRPr lang="es-EC" sz="1900"/>
                    </a:p>
                  </a:txBody>
                  <a:tcPr marL="97843" marR="97843" marT="48921" marB="48921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0   </a:t>
                      </a:r>
                    </a:p>
                  </a:txBody>
                  <a:tcPr marL="8542" marR="8542" marT="8542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C" sz="1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5.000,00 </a:t>
                      </a:r>
                      <a:endParaRPr lang="es-EC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42" marR="8542" marT="8542" marB="0" anchor="b"/>
                </a:tc>
                <a:extLst>
                  <a:ext uri="{0D108BD9-81ED-4DB2-BD59-A6C34878D82A}">
                    <a16:rowId xmlns:a16="http://schemas.microsoft.com/office/drawing/2014/main" val="1847912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47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1C0A8-5664-5C10-6C79-B178093E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587" y="549538"/>
            <a:ext cx="9895951" cy="1033669"/>
          </a:xfrm>
        </p:spPr>
        <p:txBody>
          <a:bodyPr>
            <a:normAutofit/>
          </a:bodyPr>
          <a:lstStyle/>
          <a:p>
            <a:r>
              <a:rPr lang="es-ES" sz="4000" dirty="0"/>
              <a:t>Observaciones adicionales G-V-U</a:t>
            </a:r>
            <a:endParaRPr lang="es-EC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976A5A13-CE5B-E808-0EA7-7B93FDE704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2647" y="1590741"/>
                <a:ext cx="10363200" cy="5232093"/>
              </a:xfrm>
            </p:spPr>
            <p:txBody>
              <a:bodyPr anchor="ctr">
                <a:normAutofit fontScale="92500" lnSpcReduction="10000"/>
              </a:bodyPr>
              <a:lstStyle/>
              <a:p>
                <a:r>
                  <a:rPr lang="es-ES" sz="2300" dirty="0"/>
                  <a:t>% de Margen de contribución * Variación de ingresos = Variación en la Utilidad antes de impuestos</a:t>
                </a:r>
              </a:p>
              <a:p>
                <a:pPr lvl="1"/>
                <a:r>
                  <a:rPr lang="es-ES" sz="2300" dirty="0"/>
                  <a:t>Ej. Cual es el efecto de una disminución de Ventas de 3.666,67</a:t>
                </a:r>
              </a:p>
              <a:p>
                <a:pPr lvl="1"/>
                <a:r>
                  <a:rPr lang="es-ES" sz="2300" dirty="0"/>
                  <a:t>(3.666,67)*30% = (1.100)</a:t>
                </a:r>
              </a:p>
              <a:p>
                <a:r>
                  <a:rPr lang="es-ES" sz="2300" dirty="0"/>
                  <a:t>Un aumento en el % de Margen de contribución disminuye el punto de equilibrio</a:t>
                </a:r>
              </a:p>
              <a:p>
                <a:pPr lvl="1"/>
                <a:r>
                  <a:rPr lang="es-ES" sz="2300" dirty="0"/>
                  <a:t>Si el % de Margen de Contribución sube a 40%, calcule es el nuevo punto de equilibrio</a:t>
                </a:r>
              </a:p>
              <a:p>
                <a:pPr lvl="1"/>
                <a:r>
                  <a:rPr lang="es-ES" sz="2300" dirty="0"/>
                  <a:t>Punto de equilibrio </a:t>
                </a:r>
                <a14:m>
                  <m:oMath xmlns:m="http://schemas.openxmlformats.org/officeDocument/2006/math">
                    <m:r>
                      <a:rPr lang="es-ES" sz="23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3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𝐹𝑖𝑗𝑜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𝑇𝑜𝑡𝑎𝑙</m:t>
                        </m:r>
                      </m:num>
                      <m:den>
                        <m:eqArr>
                          <m:eqArrPr>
                            <m:ctrlPr>
                              <a:rPr lang="es-ES" sz="2300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% 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𝑀𝑎𝑟𝑔𝑒𝑛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𝑑𝑒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𝑐𝑜𝑛𝑡𝑟𝑖𝑏𝑢𝑐𝑖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ó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r>
                  <a:rPr lang="es-ES" sz="2300" b="0" dirty="0"/>
                  <a:t> </a:t>
                </a:r>
                <a14:m>
                  <m:oMath xmlns:m="http://schemas.openxmlformats.org/officeDocument/2006/math">
                    <m:r>
                      <a:rPr lang="es-ES" sz="23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23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3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2.500</m:t>
                        </m:r>
                      </m:num>
                      <m:den>
                        <m:eqArr>
                          <m:eqArrPr>
                            <m:ctrlPr>
                              <a:rPr lang="es-ES" sz="2300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40% </m:t>
                            </m:r>
                          </m:e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r>
                  <a:rPr lang="es-ES" sz="2300" dirty="0"/>
                  <a:t> </a:t>
                </a:r>
                <a14:m>
                  <m:oMath xmlns:m="http://schemas.openxmlformats.org/officeDocument/2006/math">
                    <m:r>
                      <a:rPr lang="es-ES" sz="23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2300" dirty="0"/>
                  <a:t> 6.250</a:t>
                </a:r>
              </a:p>
              <a:p>
                <a:endParaRPr lang="es-ES" sz="2300" dirty="0"/>
              </a:p>
              <a:p>
                <a:r>
                  <a:rPr lang="es-EC" sz="2300" dirty="0"/>
                  <a:t>Un aumento en Costos Fijos Aumenta el Punto de Equilibrio</a:t>
                </a:r>
              </a:p>
              <a:p>
                <a:pPr lvl="1"/>
                <a:r>
                  <a:rPr lang="es-EC" sz="2300" dirty="0"/>
                  <a:t>Si el Costo Fijo sube a 3.000, calcule el punto de equilibrio</a:t>
                </a:r>
              </a:p>
              <a:p>
                <a:pPr lvl="1"/>
                <a:r>
                  <a:rPr lang="es-ES" sz="2300" dirty="0"/>
                  <a:t>Punto de equilibrio </a:t>
                </a:r>
                <a14:m>
                  <m:oMath xmlns:m="http://schemas.openxmlformats.org/officeDocument/2006/math">
                    <m:r>
                      <a:rPr lang="es-ES" sz="23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3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𝐺𝑎𝑠𝑡𝑜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𝐹𝑖𝑗𝑜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𝑇𝑜𝑡𝑎𝑙</m:t>
                        </m:r>
                      </m:num>
                      <m:den>
                        <m:eqArr>
                          <m:eqArrPr>
                            <m:ctrlPr>
                              <a:rPr lang="es-ES" sz="2300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% 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𝑀𝑎𝑟𝑔𝑒𝑛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𝑑𝑒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𝑐𝑜𝑛𝑡𝑟𝑖𝑏𝑢𝑐𝑖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ó</m:t>
                            </m:r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r>
                  <a:rPr lang="es-ES" sz="2300" b="0" dirty="0"/>
                  <a:t> </a:t>
                </a:r>
                <a14:m>
                  <m:oMath xmlns:m="http://schemas.openxmlformats.org/officeDocument/2006/math">
                    <m:r>
                      <a:rPr lang="es-ES" sz="23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23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3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300" b="0" i="1">
                            <a:latin typeface="Cambria Math" panose="02040503050406030204" pitchFamily="18" charset="0"/>
                          </a:rPr>
                          <m:t>3.000</m:t>
                        </m:r>
                      </m:num>
                      <m:den>
                        <m:eqArr>
                          <m:eqArrPr>
                            <m:ctrlPr>
                              <a:rPr lang="es-ES" sz="2300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30% </m:t>
                            </m:r>
                          </m:e>
                          <m:e>
                            <m:r>
                              <a:rPr lang="es-ES" sz="2300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r>
                  <a:rPr lang="es-ES" sz="2300" dirty="0"/>
                  <a:t> </a:t>
                </a:r>
                <a14:m>
                  <m:oMath xmlns:m="http://schemas.openxmlformats.org/officeDocument/2006/math">
                    <m:r>
                      <a:rPr lang="es-ES" sz="2300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2300" dirty="0"/>
                  <a:t> 10.000</a:t>
                </a:r>
              </a:p>
              <a:p>
                <a:pPr lvl="1"/>
                <a:endParaRPr lang="es-EC" sz="2300" dirty="0"/>
              </a:p>
              <a:p>
                <a:r>
                  <a:rPr lang="es-EC" sz="2300" dirty="0"/>
                  <a:t>Los cambios en la tasa de impuestos no afectan el Punto de equilibrio; porque, con utilidad de cero no se calculan impuestos</a:t>
                </a:r>
                <a:r>
                  <a:rPr lang="es-EC" sz="1400" dirty="0"/>
                  <a:t>.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976A5A13-CE5B-E808-0EA7-7B93FDE704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2647" y="1590741"/>
                <a:ext cx="10363200" cy="5232093"/>
              </a:xfrm>
              <a:blipFill>
                <a:blip r:embed="rId2"/>
                <a:stretch>
                  <a:fillRect l="-588" r="-5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162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E096F93E-20F3-7C3D-DED6-23D5EE636ECA}"/>
              </a:ext>
            </a:extLst>
          </p:cNvPr>
          <p:cNvSpPr txBox="1">
            <a:spLocks/>
          </p:cNvSpPr>
          <p:nvPr/>
        </p:nvSpPr>
        <p:spPr>
          <a:xfrm>
            <a:off x="4845050" y="2535238"/>
            <a:ext cx="5267325" cy="2449138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defRPr/>
            </a:pPr>
            <a:r>
              <a:rPr lang="es-VE" sz="1600" dirty="0">
                <a:latin typeface="+mn-lt"/>
                <a:cs typeface="+mn-cs"/>
              </a:rPr>
              <a:t>Charles T. Horngren, </a:t>
            </a:r>
            <a:r>
              <a:rPr lang="es-VE" sz="1600" dirty="0" err="1">
                <a:latin typeface="+mn-lt"/>
                <a:cs typeface="+mn-cs"/>
              </a:rPr>
              <a:t>Srikant</a:t>
            </a:r>
            <a:r>
              <a:rPr lang="es-VE" sz="1600" dirty="0">
                <a:latin typeface="+mn-lt"/>
                <a:cs typeface="+mn-cs"/>
              </a:rPr>
              <a:t> M. Datar y </a:t>
            </a:r>
            <a:r>
              <a:rPr lang="es-VE" sz="1600" dirty="0" err="1">
                <a:latin typeface="+mn-lt"/>
                <a:cs typeface="+mn-cs"/>
              </a:rPr>
              <a:t>Madhav</a:t>
            </a:r>
            <a:r>
              <a:rPr lang="es-VE" sz="1600" dirty="0">
                <a:latin typeface="+mn-lt"/>
                <a:cs typeface="+mn-cs"/>
              </a:rPr>
              <a:t> V. Rajan (2012). Contabilidad de costos Un enfoque gerencial. Pearson.</a:t>
            </a:r>
          </a:p>
          <a:p>
            <a:pPr algn="just" eaLnBrk="1" hangingPunct="1">
              <a:defRPr/>
            </a:pPr>
            <a:endParaRPr lang="es-VE" sz="1600" dirty="0">
              <a:latin typeface="+mn-lt"/>
              <a:cs typeface="+mn-cs"/>
            </a:endParaRPr>
          </a:p>
          <a:p>
            <a:pPr algn="just" eaLnBrk="1" hangingPunct="1">
              <a:defRPr/>
            </a:pPr>
            <a:r>
              <a:rPr lang="es-ES" sz="1600" i="1" dirty="0" err="1">
                <a:solidFill>
                  <a:srgbClr val="333333"/>
                </a:solidFill>
                <a:effectLst/>
                <a:latin typeface="HelveticaNeueW01-45Ligh"/>
              </a:rPr>
              <a:t>IFRS</a:t>
            </a:r>
            <a:r>
              <a:rPr lang="es-ES" sz="1600" i="1" dirty="0">
                <a:solidFill>
                  <a:srgbClr val="333333"/>
                </a:solidFill>
                <a:effectLst/>
                <a:latin typeface="HelveticaNeueW01-45Ligh"/>
              </a:rPr>
              <a:t> (2022), El </a:t>
            </a:r>
            <a:r>
              <a:rPr lang="es-ES" sz="1600" i="1" dirty="0">
                <a:solidFill>
                  <a:srgbClr val="333333"/>
                </a:solidFill>
                <a:latin typeface="HelveticaNeueW01-45Ligh"/>
              </a:rPr>
              <a:t>Marco Conceptual para la Información Financiera,  </a:t>
            </a:r>
            <a:r>
              <a:rPr lang="es-ES" sz="1600" i="1" dirty="0" err="1">
                <a:solidFill>
                  <a:srgbClr val="333333"/>
                </a:solidFill>
                <a:latin typeface="HelveticaNeueW01-45Ligh"/>
              </a:rPr>
              <a:t>ifrs</a:t>
            </a:r>
            <a:r>
              <a:rPr lang="es-ES" sz="1600" i="1" dirty="0">
                <a:solidFill>
                  <a:srgbClr val="333333"/>
                </a:solidFill>
                <a:effectLst/>
                <a:latin typeface="HelveticaNeueW01-45Ligh"/>
              </a:rPr>
              <a:t> .</a:t>
            </a:r>
            <a:r>
              <a:rPr lang="es-ES" sz="1600" i="1" dirty="0" err="1">
                <a:solidFill>
                  <a:srgbClr val="333333"/>
                </a:solidFill>
                <a:effectLst/>
                <a:latin typeface="HelveticaNeueW01-45Ligh"/>
              </a:rPr>
              <a:t>org</a:t>
            </a:r>
            <a:endParaRPr lang="es-ES" sz="1600" i="1" dirty="0">
              <a:solidFill>
                <a:srgbClr val="333333"/>
              </a:solidFill>
              <a:latin typeface="HelveticaNeueW01-45Ligh"/>
            </a:endParaRPr>
          </a:p>
          <a:p>
            <a:pPr algn="just" eaLnBrk="1" hangingPunct="1">
              <a:defRPr/>
            </a:pPr>
            <a:endParaRPr lang="es-ES" sz="1600" i="1" dirty="0">
              <a:solidFill>
                <a:srgbClr val="333333"/>
              </a:solidFill>
              <a:latin typeface="HelveticaNeueW01-45Ligh"/>
            </a:endParaRPr>
          </a:p>
          <a:p>
            <a:pPr algn="just" eaLnBrk="1" hangingPunct="1">
              <a:defRPr/>
            </a:pPr>
            <a:r>
              <a:rPr lang="es-ES" sz="1600" i="1" dirty="0" err="1">
                <a:solidFill>
                  <a:srgbClr val="333333"/>
                </a:solidFill>
                <a:latin typeface="HelveticaNeueW01-45Ligh"/>
              </a:rPr>
              <a:t>IFRS</a:t>
            </a:r>
            <a:r>
              <a:rPr lang="es-ES" sz="1600" i="1">
                <a:solidFill>
                  <a:srgbClr val="333333"/>
                </a:solidFill>
                <a:latin typeface="HelveticaNeueW01-45Ligh"/>
              </a:rPr>
              <a:t> (2022), </a:t>
            </a:r>
            <a:r>
              <a:rPr lang="es-ES" sz="1600" i="1" dirty="0">
                <a:solidFill>
                  <a:srgbClr val="333333"/>
                </a:solidFill>
                <a:latin typeface="HelveticaNeueW01-45Ligh"/>
              </a:rPr>
              <a:t>Norma Internacional De Contabilidad 1 Presentación De </a:t>
            </a:r>
            <a:r>
              <a:rPr lang="es-ES" sz="1600" i="1">
                <a:solidFill>
                  <a:srgbClr val="333333"/>
                </a:solidFill>
                <a:latin typeface="HelveticaNeueW01-45Ligh"/>
              </a:rPr>
              <a:t>Estados Financieros,  </a:t>
            </a:r>
            <a:r>
              <a:rPr lang="es-ES" sz="1600" i="1" dirty="0" err="1">
                <a:solidFill>
                  <a:srgbClr val="333333"/>
                </a:solidFill>
                <a:latin typeface="HelveticaNeueW01-45Ligh"/>
              </a:rPr>
              <a:t>ifrs</a:t>
            </a:r>
            <a:r>
              <a:rPr lang="es-ES" sz="1600" i="1" dirty="0">
                <a:solidFill>
                  <a:srgbClr val="333333"/>
                </a:solidFill>
                <a:effectLst/>
                <a:latin typeface="HelveticaNeueW01-45Ligh"/>
              </a:rPr>
              <a:t> .</a:t>
            </a:r>
            <a:r>
              <a:rPr lang="es-ES" sz="1600" i="1" dirty="0" err="1">
                <a:solidFill>
                  <a:srgbClr val="333333"/>
                </a:solidFill>
                <a:effectLst/>
                <a:latin typeface="HelveticaNeueW01-45Ligh"/>
              </a:rPr>
              <a:t>org</a:t>
            </a:r>
            <a:endParaRPr lang="es-VE" sz="1600" i="1" dirty="0">
              <a:solidFill>
                <a:srgbClr val="333333"/>
              </a:solidFill>
              <a:latin typeface="HelveticaNeueW01-45Ligh"/>
            </a:endParaRP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255EE5-5409-D590-1079-3685C52EBF0C}"/>
              </a:ext>
            </a:extLst>
          </p:cNvPr>
          <p:cNvSpPr txBox="1">
            <a:spLocks/>
          </p:cNvSpPr>
          <p:nvPr/>
        </p:nvSpPr>
        <p:spPr>
          <a:xfrm>
            <a:off x="4162425" y="1365250"/>
            <a:ext cx="3808413" cy="72231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VE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Referencias</a:t>
            </a:r>
            <a:endParaRPr lang="es-EC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6" name="Picture 2" descr="d:\Documents and Settings\ARENASAC\Mis documentos\Varios\Diseño Instruccional Materiales de Apoyo\Actividades y Recursos a Consignar\Imágenes para Infografías\Sistemas.PNG">
            <a:extLst>
              <a:ext uri="{FF2B5EF4-FFF2-40B4-BE49-F238E27FC236}">
                <a16:creationId xmlns:a16="http://schemas.microsoft.com/office/drawing/2014/main" id="{F43D943A-86C1-8C26-09C0-B63ACD55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344738"/>
            <a:ext cx="251777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E77B9F51-DD2C-5B82-3E4D-70885B57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38" y="898525"/>
            <a:ext cx="3932237" cy="1028700"/>
          </a:xfrm>
        </p:spPr>
        <p:txBody>
          <a:bodyPr/>
          <a:lstStyle/>
          <a:p>
            <a:pPr algn="ctr" eaLnBrk="1" hangingPunct="1"/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Maestría en Finanzas con mención en Dirección Financiera</a:t>
            </a:r>
            <a:endParaRPr lang="es-EC" altLang="es-VE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DC2F-2672-A4AC-4F68-1F519B5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14400"/>
            <a:ext cx="6172200" cy="4606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Este formato nos ayudará en la creación de los recursos educativos multimedia de su materia.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2400" b="1" dirty="0"/>
              <a:t>Indicaciones generales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800" dirty="0"/>
              <a:t>Existen varios tipos de recursos multimedia, por favor especifique una sugerencia del tipo de recurso desea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Genial.ly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Powtoon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Podcast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Video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900" dirty="0"/>
              <a:t>Cada imagen, gráfico o texto debe estar correctamente citado y referenciado en APA 7 Edición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</p:txBody>
      </p:sp>
      <p:pic>
        <p:nvPicPr>
          <p:cNvPr id="3076" name="Imagen 4">
            <a:extLst>
              <a:ext uri="{FF2B5EF4-FFF2-40B4-BE49-F238E27FC236}">
                <a16:creationId xmlns:a16="http://schemas.microsoft.com/office/drawing/2014/main" id="{F1DB67E3-6178-AFDA-8BA3-04D358A7E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138613"/>
            <a:ext cx="30194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3DBEF0-1EBE-E778-1EDA-83B2CD5C2E24}"/>
              </a:ext>
            </a:extLst>
          </p:cNvPr>
          <p:cNvSpPr txBox="1"/>
          <p:nvPr/>
        </p:nvSpPr>
        <p:spPr>
          <a:xfrm>
            <a:off x="839788" y="2046288"/>
            <a:ext cx="3741737" cy="64633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Contabilidad de Gestión y análisis Financiero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32BE17-E275-B439-0E95-019562B51BBE}"/>
              </a:ext>
            </a:extLst>
          </p:cNvPr>
          <p:cNvSpPr txBox="1"/>
          <p:nvPr/>
        </p:nvSpPr>
        <p:spPr>
          <a:xfrm>
            <a:off x="839788" y="3249613"/>
            <a:ext cx="3736975" cy="3698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ppt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0FEF7C-5063-9E09-9765-A18393B5B1C1}"/>
              </a:ext>
            </a:extLst>
          </p:cNvPr>
          <p:cNvSpPr txBox="1"/>
          <p:nvPr/>
        </p:nvSpPr>
        <p:spPr>
          <a:xfrm>
            <a:off x="839788" y="2647950"/>
            <a:ext cx="3736975" cy="36988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Módulo 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3627D8-EB95-9F76-C954-47730AF664D7}"/>
              </a:ext>
            </a:extLst>
          </p:cNvPr>
          <p:cNvSpPr txBox="1"/>
          <p:nvPr/>
        </p:nvSpPr>
        <p:spPr>
          <a:xfrm>
            <a:off x="5154613" y="5449888"/>
            <a:ext cx="6197600" cy="7381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 desea musicalización de fondo, especifique aquí el estilo o algún ejemplo de música deseada, la biblioteca musical disponible en web es 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https://es.audioblocks.com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ídeo 4" descr="Un hombre sentado en una silla en la mano&#10;&#10;Descripción generada automáticamente con confianza baja">
            <a:extLst>
              <a:ext uri="{FF2B5EF4-FFF2-40B4-BE49-F238E27FC236}">
                <a16:creationId xmlns:a16="http://schemas.microsoft.com/office/drawing/2014/main" id="{80E7FD6C-CBE1-2FC6-9B1E-1262F8DC9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F1D9E4-CF5A-442C-E74C-2BA300D5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 b="1" dirty="0">
                <a:solidFill>
                  <a:srgbClr val="FFFFFF"/>
                </a:solidFill>
              </a:rPr>
              <a:t>Contabilidad de Gestión y Análisis Financiero</a:t>
            </a:r>
            <a:endParaRPr lang="es-EC" sz="5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0E41F-748C-2651-9A29-96649FD2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304"/>
            <a:ext cx="10515600" cy="1325563"/>
          </a:xfrm>
        </p:spPr>
        <p:txBody>
          <a:bodyPr/>
          <a:lstStyle/>
          <a:p>
            <a:pPr algn="ctr"/>
            <a:r>
              <a:rPr lang="es-ES" sz="4000" dirty="0"/>
              <a:t>Contabilidad Financiera</a:t>
            </a:r>
            <a:endParaRPr lang="es-EC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E47CCC-BAB7-934C-95F7-EC387AB29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7" y="836969"/>
            <a:ext cx="10515600" cy="863146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u="sng" dirty="0"/>
              <a:t>Ecuación Contable:</a:t>
            </a:r>
            <a:endParaRPr lang="es-EC" sz="3200" u="sng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0EF7AA8-3FC5-BC1A-8690-C868C69F4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543016"/>
              </p:ext>
            </p:extLst>
          </p:nvPr>
        </p:nvGraphicFramePr>
        <p:xfrm>
          <a:off x="560296" y="1484999"/>
          <a:ext cx="11057964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514">
                  <a:extLst>
                    <a:ext uri="{9D8B030D-6E8A-4147-A177-3AD203B41FA5}">
                      <a16:colId xmlns:a16="http://schemas.microsoft.com/office/drawing/2014/main" val="1639771713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3389241639"/>
                    </a:ext>
                  </a:extLst>
                </a:gridCol>
                <a:gridCol w="3357921">
                  <a:extLst>
                    <a:ext uri="{9D8B030D-6E8A-4147-A177-3AD203B41FA5}">
                      <a16:colId xmlns:a16="http://schemas.microsoft.com/office/drawing/2014/main" val="3651716937"/>
                    </a:ext>
                  </a:extLst>
                </a:gridCol>
                <a:gridCol w="626251">
                  <a:extLst>
                    <a:ext uri="{9D8B030D-6E8A-4147-A177-3AD203B41FA5}">
                      <a16:colId xmlns:a16="http://schemas.microsoft.com/office/drawing/2014/main" val="3322231712"/>
                    </a:ext>
                  </a:extLst>
                </a:gridCol>
                <a:gridCol w="3165821">
                  <a:extLst>
                    <a:ext uri="{9D8B030D-6E8A-4147-A177-3AD203B41FA5}">
                      <a16:colId xmlns:a16="http://schemas.microsoft.com/office/drawing/2014/main" val="153488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ACTIVOS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=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PASIVOS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+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PATRIMONIO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852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activo es un recurso económico presente controlado por la entidad como resultado de sucesos pasados. </a:t>
                      </a:r>
                      <a:r>
                        <a:rPr lang="es-ES" sz="2200" b="1" i="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s-EC" sz="22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pasivo es una obligación presente de la entidad de transferir un recurso económico como resultado de sucesos pasados.</a:t>
                      </a:r>
                      <a:r>
                        <a:rPr lang="es-ES" sz="22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200" b="1" i="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s-EC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Patrimonio es la parte residual de los activos de la entidad, una vez deducidos todos sus pasivos.</a:t>
                      </a:r>
                      <a:r>
                        <a:rPr lang="es-ES" sz="2200" b="1" i="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(1)</a:t>
                      </a:r>
                      <a:endParaRPr lang="es-EC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11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recurso económico es un derecho que tiene el potencial de producir beneficios económicos.</a:t>
                      </a:r>
                      <a:r>
                        <a:rPr lang="es-ES" sz="2200" b="1" i="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(1)</a:t>
                      </a:r>
                      <a:endParaRPr lang="es-EC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dirty="0"/>
                        <a:t>En otras palabras, son Deudas</a:t>
                      </a:r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otras palabras, son derechos frente a la entidad que no cumplen la definición de pasivo.</a:t>
                      </a:r>
                      <a:r>
                        <a:rPr lang="es-ES" sz="22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200" b="1" i="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s-EC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98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dirty="0"/>
                        <a:t>Ej. Caja, Cuentas por Cobrar, Mercadería, Terrenos, Vehículos,</a:t>
                      </a:r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dirty="0"/>
                        <a:t>Ej. Préstamos por Pagar, Cuentas por Pagar, Impuestos por Pagar.</a:t>
                      </a:r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dirty="0"/>
                        <a:t>Ej. Aportes de Capital, Reservas, Utilidades o Pérdidas Acumuladas.</a:t>
                      </a:r>
                      <a:endParaRPr lang="es-EC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297562"/>
                  </a:ext>
                </a:extLst>
              </a:tr>
            </a:tbl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86CBA79-3164-2610-0D52-61EFCA395BE4}"/>
              </a:ext>
            </a:extLst>
          </p:cNvPr>
          <p:cNvSpPr txBox="1">
            <a:spLocks/>
          </p:cNvSpPr>
          <p:nvPr/>
        </p:nvSpPr>
        <p:spPr bwMode="auto">
          <a:xfrm>
            <a:off x="831478" y="6369054"/>
            <a:ext cx="10515600" cy="4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s-ES" sz="1800" b="1" i="0" kern="1200" baseline="300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(1) </a:t>
            </a:r>
            <a:r>
              <a:rPr lang="es-ES" sz="1800" i="1" dirty="0">
                <a:solidFill>
                  <a:srgbClr val="333333"/>
                </a:solidFill>
                <a:effectLst/>
                <a:latin typeface="HelveticaNeueW01-45Ligh"/>
              </a:rPr>
              <a:t>El Marco Conceptual para la Información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77842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48A40-334B-D632-7C7C-4DD8D8A4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478" y="-297657"/>
            <a:ext cx="10515600" cy="1325563"/>
          </a:xfrm>
        </p:spPr>
        <p:txBody>
          <a:bodyPr/>
          <a:lstStyle/>
          <a:p>
            <a:pPr algn="ctr"/>
            <a:r>
              <a:rPr lang="es-ES" sz="4400" dirty="0"/>
              <a:t>Contabilidad Financiera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6A2EBD-5462-817D-A484-25B1AF718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224" y="935084"/>
            <a:ext cx="10515600" cy="4351338"/>
          </a:xfrm>
        </p:spPr>
        <p:txBody>
          <a:bodyPr/>
          <a:lstStyle/>
          <a:p>
            <a:r>
              <a:rPr lang="es-ES" dirty="0"/>
              <a:t>Conceptos de Ingresos y Gastos</a:t>
            </a:r>
            <a:endParaRPr lang="es-EC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0A5ABA04-317F-EE0B-E78C-5AC011E6F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033657"/>
              </p:ext>
            </p:extLst>
          </p:nvPr>
        </p:nvGraphicFramePr>
        <p:xfrm>
          <a:off x="242047" y="1517524"/>
          <a:ext cx="11564474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2237">
                  <a:extLst>
                    <a:ext uri="{9D8B030D-6E8A-4147-A177-3AD203B41FA5}">
                      <a16:colId xmlns:a16="http://schemas.microsoft.com/office/drawing/2014/main" val="2967494505"/>
                    </a:ext>
                  </a:extLst>
                </a:gridCol>
                <a:gridCol w="5782237">
                  <a:extLst>
                    <a:ext uri="{9D8B030D-6E8A-4147-A177-3AD203B41FA5}">
                      <a16:colId xmlns:a16="http://schemas.microsoft.com/office/drawing/2014/main" val="2810371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INGRESOS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GASTOS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89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rgbClr val="575757"/>
                          </a:solidFill>
                          <a:effectLst/>
                          <a:latin typeface="Helvetica Neue"/>
                        </a:rPr>
                        <a:t>Ingresos son incrementos en los activos o disminuciones en los pasivos que dan lugar a incrementos en el patrimonio, distintos de los relacionados con aportaciones de los tenedores de derechos sobre el patrimonio</a:t>
                      </a:r>
                      <a:r>
                        <a:rPr lang="es-ES" sz="2200" b="1" i="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s-ES" sz="2200" dirty="0">
                        <a:solidFill>
                          <a:srgbClr val="575757"/>
                        </a:solidFill>
                        <a:effectLst/>
                        <a:latin typeface="Helvetica Neu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Gastos son disminuciones en los activos o incrementos en los pasivos que dan lugar a disminuciones en el patrimonio, distintos de los relacionados con distribuciones a los tenedores de derechos sobre el patrimonio.</a:t>
                      </a:r>
                      <a:r>
                        <a:rPr lang="es-ES" sz="2200" b="1" i="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(1)</a:t>
                      </a:r>
                      <a:endParaRPr lang="es-EC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671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dirty="0"/>
                        <a:t>En otras palabras, son aumentos de la riqueza</a:t>
                      </a:r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dirty="0"/>
                        <a:t>En otras palabras, son disminuciones de la riqueza</a:t>
                      </a:r>
                      <a:endParaRPr lang="es-EC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387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dirty="0"/>
                        <a:t>Ej. Ventas, Intereses Ganados, Servicios prestados a clientes.</a:t>
                      </a:r>
                      <a:endParaRPr lang="es-EC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dirty="0"/>
                        <a:t>Ej. Costo de Ventas, Sueldos de los empleados, Servicios básicos de las oficinas</a:t>
                      </a:r>
                      <a:endParaRPr lang="es-EC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77272"/>
                  </a:ext>
                </a:extLst>
              </a:tr>
            </a:tbl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0847727-577A-CD2B-5AA6-030CEDE7916D}"/>
              </a:ext>
            </a:extLst>
          </p:cNvPr>
          <p:cNvSpPr txBox="1">
            <a:spLocks/>
          </p:cNvSpPr>
          <p:nvPr/>
        </p:nvSpPr>
        <p:spPr bwMode="auto">
          <a:xfrm>
            <a:off x="831478" y="6369054"/>
            <a:ext cx="10515600" cy="4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s-ES" sz="1800" b="1" i="0" kern="1200" baseline="300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(1) </a:t>
            </a:r>
            <a:r>
              <a:rPr lang="es-ES" sz="1800" i="1" dirty="0">
                <a:solidFill>
                  <a:srgbClr val="333333"/>
                </a:solidFill>
                <a:effectLst/>
                <a:latin typeface="HelveticaNeueW01-45Ligh"/>
              </a:rPr>
              <a:t>El Marco Conceptual para la Información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351092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48A40-334B-D632-7C7C-4DD8D8A4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478" y="-297657"/>
            <a:ext cx="10515600" cy="1325563"/>
          </a:xfrm>
        </p:spPr>
        <p:txBody>
          <a:bodyPr/>
          <a:lstStyle/>
          <a:p>
            <a:pPr algn="ctr"/>
            <a:r>
              <a:rPr lang="es-ES" sz="4400" dirty="0"/>
              <a:t>Contabilidad Financiera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6A2EBD-5462-817D-A484-25B1AF718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224" y="935083"/>
            <a:ext cx="10515600" cy="542089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Conjunto completo de estados financieros:</a:t>
            </a:r>
            <a:r>
              <a:rPr lang="es-ES" sz="2800" b="1" i="0" kern="1200" baseline="300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(2) </a:t>
            </a:r>
            <a:endParaRPr lang="es-ES" dirty="0"/>
          </a:p>
          <a:p>
            <a:pPr marL="447675" indent="-447675">
              <a:buNone/>
            </a:pPr>
            <a:r>
              <a:rPr lang="es-ES" dirty="0"/>
              <a:t>(a) un estado de situación financiera al final del periodo (Activos, Pasivos y Patrimonio);</a:t>
            </a:r>
          </a:p>
          <a:p>
            <a:pPr marL="447675" indent="-447675">
              <a:buNone/>
            </a:pPr>
            <a:r>
              <a:rPr lang="es-ES" dirty="0"/>
              <a:t>(b) un estado del resultado y otro resultado integral del periodo (Ingresos y Gastos);</a:t>
            </a:r>
          </a:p>
          <a:p>
            <a:pPr marL="0" indent="0">
              <a:buNone/>
            </a:pPr>
            <a:r>
              <a:rPr lang="es-ES" dirty="0"/>
              <a:t>(c) un estado de cambios en el patrimonio del periodo;</a:t>
            </a:r>
          </a:p>
          <a:p>
            <a:pPr marL="0" indent="0">
              <a:buNone/>
            </a:pPr>
            <a:r>
              <a:rPr lang="es-ES" dirty="0"/>
              <a:t>(d) un estado de flujos de efectivo del periodo;</a:t>
            </a:r>
          </a:p>
          <a:p>
            <a:pPr marL="447675" indent="-447675">
              <a:buNone/>
            </a:pPr>
            <a:r>
              <a:rPr lang="es-ES" dirty="0"/>
              <a:t>(e) notas, que incluyan un resumen de información sobre políticas contables material o con importancia relativa y otra información explicativa;</a:t>
            </a:r>
          </a:p>
          <a:p>
            <a:pPr marL="538163" indent="-538163">
              <a:buNone/>
            </a:pPr>
            <a:r>
              <a:rPr lang="es-ES" dirty="0"/>
              <a:t>(</a:t>
            </a:r>
            <a:r>
              <a:rPr lang="es-ES" dirty="0" err="1"/>
              <a:t>ea</a:t>
            </a:r>
            <a:r>
              <a:rPr lang="es-ES" dirty="0"/>
              <a:t>) información comparativa con respecto al periodo inmediato anterior</a:t>
            </a:r>
            <a:endParaRPr lang="es-EC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0847727-577A-CD2B-5AA6-030CEDE7916D}"/>
              </a:ext>
            </a:extLst>
          </p:cNvPr>
          <p:cNvSpPr txBox="1">
            <a:spLocks/>
          </p:cNvSpPr>
          <p:nvPr/>
        </p:nvSpPr>
        <p:spPr bwMode="auto">
          <a:xfrm>
            <a:off x="831478" y="6557314"/>
            <a:ext cx="10515600" cy="4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s-ES" sz="1800" b="1" i="0" kern="1200" baseline="300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(2) </a:t>
            </a:r>
            <a:r>
              <a:rPr lang="es-ES" sz="1200" b="1" i="1" cap="all" dirty="0">
                <a:solidFill>
                  <a:srgbClr val="575757"/>
                </a:solidFill>
                <a:effectLst/>
                <a:latin typeface="HelveticaNeueW01-45Ligh"/>
              </a:rPr>
              <a:t>NORMA INTERNACIONAL DE CONTABILIDAD 1 PRESENTACIÓN DE ESTADOS FINANCIEROS</a:t>
            </a:r>
            <a:endParaRPr lang="es-ES" sz="1800" i="1" dirty="0">
              <a:solidFill>
                <a:srgbClr val="333333"/>
              </a:solidFill>
              <a:effectLst/>
              <a:latin typeface="HelveticaNeueW01-45Ligh"/>
            </a:endParaRPr>
          </a:p>
        </p:txBody>
      </p:sp>
    </p:spTree>
    <p:extLst>
      <p:ext uri="{BB962C8B-B14F-4D97-AF65-F5344CB8AC3E}">
        <p14:creationId xmlns:p14="http://schemas.microsoft.com/office/powerpoint/2010/main" val="178179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67D38-5458-0A98-EE46-F558CBEC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es-ES" sz="4000" dirty="0"/>
              <a:t>Contabilidad de Gestión</a:t>
            </a:r>
            <a:endParaRPr lang="es-EC" sz="4000" dirty="0"/>
          </a:p>
        </p:txBody>
      </p:sp>
      <p:graphicFrame>
        <p:nvGraphicFramePr>
          <p:cNvPr id="14" name="Marcador de contenido 2">
            <a:extLst>
              <a:ext uri="{FF2B5EF4-FFF2-40B4-BE49-F238E27FC236}">
                <a16:creationId xmlns:a16="http://schemas.microsoft.com/office/drawing/2014/main" id="{5F2A880B-0CDC-94D2-6F54-CC3F4199A6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2298" y="2425567"/>
          <a:ext cx="11531903" cy="4167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7991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4DB8F-46B6-B595-7AD8-64CB44A8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180" y="151194"/>
            <a:ext cx="9745883" cy="1124949"/>
          </a:xfrm>
        </p:spPr>
        <p:txBody>
          <a:bodyPr>
            <a:normAutofit/>
          </a:bodyPr>
          <a:lstStyle/>
          <a:p>
            <a:pPr algn="ctr"/>
            <a:r>
              <a:rPr lang="es-ES" sz="3700" dirty="0"/>
              <a:t>Principales diferencias entre la Contabilidad de Gestión y la Contabilidad Financiera</a:t>
            </a:r>
            <a:endParaRPr lang="es-EC" sz="3700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21944BFC-33BB-E4F5-771F-09B46F7747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367826"/>
              </p:ext>
            </p:extLst>
          </p:nvPr>
        </p:nvGraphicFramePr>
        <p:xfrm>
          <a:off x="298383" y="1332339"/>
          <a:ext cx="11656194" cy="5495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2450">
                  <a:extLst>
                    <a:ext uri="{9D8B030D-6E8A-4147-A177-3AD203B41FA5}">
                      <a16:colId xmlns:a16="http://schemas.microsoft.com/office/drawing/2014/main" val="1825120254"/>
                    </a:ext>
                  </a:extLst>
                </a:gridCol>
                <a:gridCol w="3890881">
                  <a:extLst>
                    <a:ext uri="{9D8B030D-6E8A-4147-A177-3AD203B41FA5}">
                      <a16:colId xmlns:a16="http://schemas.microsoft.com/office/drawing/2014/main" val="1283401990"/>
                    </a:ext>
                  </a:extLst>
                </a:gridCol>
                <a:gridCol w="3932863">
                  <a:extLst>
                    <a:ext uri="{9D8B030D-6E8A-4147-A177-3AD203B41FA5}">
                      <a16:colId xmlns:a16="http://schemas.microsoft.com/office/drawing/2014/main" val="1623396555"/>
                    </a:ext>
                  </a:extLst>
                </a:gridCol>
              </a:tblGrid>
              <a:tr h="349655">
                <a:tc>
                  <a:txBody>
                    <a:bodyPr/>
                    <a:lstStyle/>
                    <a:p>
                      <a:endParaRPr lang="es-EC" sz="2100" dirty="0"/>
                    </a:p>
                  </a:txBody>
                  <a:tcPr marL="62553" marR="62553" marT="31276" marB="312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/>
                        <a:t>Contabilidad de Gestión</a:t>
                      </a:r>
                      <a:endParaRPr lang="es-EC" sz="2100" dirty="0"/>
                    </a:p>
                  </a:txBody>
                  <a:tcPr marL="62553" marR="62553" marT="31276" marB="312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/>
                        <a:t>Contabilidad Financiera</a:t>
                      </a:r>
                      <a:endParaRPr lang="es-EC" sz="2100" dirty="0"/>
                    </a:p>
                  </a:txBody>
                  <a:tcPr marL="62553" marR="62553" marT="31276" marB="31276"/>
                </a:tc>
                <a:extLst>
                  <a:ext uri="{0D108BD9-81ED-4DB2-BD59-A6C34878D82A}">
                    <a16:rowId xmlns:a16="http://schemas.microsoft.com/office/drawing/2014/main" val="3318615326"/>
                  </a:ext>
                </a:extLst>
              </a:tr>
              <a:tr h="826456">
                <a:tc>
                  <a:txBody>
                    <a:bodyPr/>
                    <a:lstStyle/>
                    <a:p>
                      <a:r>
                        <a:rPr lang="es-ES" sz="2100" dirty="0"/>
                        <a:t>Objetivo de la Información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Ayudar </a:t>
                      </a:r>
                      <a:r>
                        <a:rPr lang="es-ES" sz="2100" u="sng" dirty="0"/>
                        <a:t>a los gerentes </a:t>
                      </a:r>
                      <a:r>
                        <a:rPr lang="es-ES" sz="2100" dirty="0"/>
                        <a:t>a: 1) Tomar decisiones, 2)Planificar y 3) Controlar; con el fin de alcanzar los objetivos de la organización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Presentar la posición financiera de la organización principalmente </a:t>
                      </a:r>
                      <a:r>
                        <a:rPr lang="es-ES" sz="2100" u="sng" dirty="0"/>
                        <a:t>a usuarios externos,</a:t>
                      </a:r>
                      <a:r>
                        <a:rPr lang="es-ES" sz="2100" u="none" dirty="0"/>
                        <a:t> que necesitan tomar decisiones sobre la compañía</a:t>
                      </a:r>
                      <a:endParaRPr lang="es-EC" sz="2100" u="none" dirty="0"/>
                    </a:p>
                  </a:txBody>
                  <a:tcPr marL="62553" marR="62553" marT="31276" marB="31276" anchor="ctr"/>
                </a:tc>
                <a:extLst>
                  <a:ext uri="{0D108BD9-81ED-4DB2-BD59-A6C34878D82A}">
                    <a16:rowId xmlns:a16="http://schemas.microsoft.com/office/drawing/2014/main" val="2219956392"/>
                  </a:ext>
                </a:extLst>
              </a:tr>
              <a:tr h="588055">
                <a:tc>
                  <a:txBody>
                    <a:bodyPr/>
                    <a:lstStyle/>
                    <a:p>
                      <a:r>
                        <a:rPr lang="es-ES" sz="2100" dirty="0"/>
                        <a:t>Principales Usuarios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Gerentes de la organización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u="sng" dirty="0"/>
                        <a:t>Usuarios externos</a:t>
                      </a:r>
                      <a:r>
                        <a:rPr lang="es-ES" sz="2100" dirty="0"/>
                        <a:t> como: Inversionistas, bancos, reguladores, proveedores, etc.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extLst>
                  <a:ext uri="{0D108BD9-81ED-4DB2-BD59-A6C34878D82A}">
                    <a16:rowId xmlns:a16="http://schemas.microsoft.com/office/drawing/2014/main" val="531037515"/>
                  </a:ext>
                </a:extLst>
              </a:tr>
              <a:tr h="349655">
                <a:tc>
                  <a:txBody>
                    <a:bodyPr/>
                    <a:lstStyle/>
                    <a:p>
                      <a:r>
                        <a:rPr lang="es-ES" sz="2100" dirty="0"/>
                        <a:t>Orientación y énfasis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Al futuro.- Presupuestos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Al Pasado.- años terminados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extLst>
                  <a:ext uri="{0D108BD9-81ED-4DB2-BD59-A6C34878D82A}">
                    <a16:rowId xmlns:a16="http://schemas.microsoft.com/office/drawing/2014/main" val="572100151"/>
                  </a:ext>
                </a:extLst>
              </a:tr>
              <a:tr h="349655">
                <a:tc>
                  <a:txBody>
                    <a:bodyPr/>
                    <a:lstStyle/>
                    <a:p>
                      <a:r>
                        <a:rPr lang="es-ES" sz="2100" dirty="0"/>
                        <a:t>Normas aplicables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Lineamientos internos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 err="1"/>
                        <a:t>NIIFs</a:t>
                      </a:r>
                      <a:r>
                        <a:rPr lang="es-ES" sz="2100" dirty="0"/>
                        <a:t>, USA </a:t>
                      </a:r>
                      <a:r>
                        <a:rPr lang="es-ES" sz="2100" dirty="0" err="1"/>
                        <a:t>GAAP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extLst>
                  <a:ext uri="{0D108BD9-81ED-4DB2-BD59-A6C34878D82A}">
                    <a16:rowId xmlns:a16="http://schemas.microsoft.com/office/drawing/2014/main" val="163226391"/>
                  </a:ext>
                </a:extLst>
              </a:tr>
              <a:tr h="1064856">
                <a:tc>
                  <a:txBody>
                    <a:bodyPr/>
                    <a:lstStyle/>
                    <a:p>
                      <a:r>
                        <a:rPr lang="es-ES" sz="2100" dirty="0"/>
                        <a:t>Lapso de tiempo y </a:t>
                      </a:r>
                    </a:p>
                    <a:p>
                      <a:r>
                        <a:rPr lang="es-ES" sz="2100" dirty="0"/>
                        <a:t>tipo de reporte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Por Hora, meses, años, etc.</a:t>
                      </a:r>
                    </a:p>
                    <a:p>
                      <a:r>
                        <a:rPr lang="es-ES" sz="2100" dirty="0"/>
                        <a:t>Financieros y no financieros, por producto, servicio, departamento, región, país, etc.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tc>
                  <a:txBody>
                    <a:bodyPr/>
                    <a:lstStyle/>
                    <a:p>
                      <a:r>
                        <a:rPr lang="es-ES" sz="2100" dirty="0"/>
                        <a:t>Anuales, sobre la compañía en su conjunto; con la opinión de Auditores Externos.</a:t>
                      </a:r>
                    </a:p>
                    <a:p>
                      <a:r>
                        <a:rPr lang="es-ES" sz="2100" dirty="0"/>
                        <a:t>También pueden ser mensuales, trimestrales o semestrales. </a:t>
                      </a:r>
                      <a:endParaRPr lang="es-EC" sz="2100" dirty="0"/>
                    </a:p>
                  </a:txBody>
                  <a:tcPr marL="62553" marR="62553" marT="31276" marB="31276" anchor="ctr"/>
                </a:tc>
                <a:extLst>
                  <a:ext uri="{0D108BD9-81ED-4DB2-BD59-A6C34878D82A}">
                    <a16:rowId xmlns:a16="http://schemas.microsoft.com/office/drawing/2014/main" val="3888882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40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C6EFCC-8132-6D94-39C6-0B10F975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5" y="98493"/>
            <a:ext cx="9718111" cy="1164249"/>
          </a:xfrm>
        </p:spPr>
        <p:txBody>
          <a:bodyPr anchor="ctr">
            <a:normAutofit/>
          </a:bodyPr>
          <a:lstStyle/>
          <a:p>
            <a:pPr algn="r"/>
            <a:r>
              <a:rPr lang="es-ES" sz="4000" dirty="0"/>
              <a:t>Aplicaciones de la Contabilidad de Gestión</a:t>
            </a:r>
            <a:endParaRPr lang="es-EC" sz="4000" dirty="0"/>
          </a:p>
        </p:txBody>
      </p:sp>
      <p:graphicFrame>
        <p:nvGraphicFramePr>
          <p:cNvPr id="23" name="Marcador de contenido 2">
            <a:extLst>
              <a:ext uri="{FF2B5EF4-FFF2-40B4-BE49-F238E27FC236}">
                <a16:creationId xmlns:a16="http://schemas.microsoft.com/office/drawing/2014/main" id="{89575030-A316-60C1-B27F-1CCF5F74FF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222" y="1153887"/>
          <a:ext cx="12123807" cy="6215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6829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8" id="{5BD7E0B3-237A-7B4B-B5AE-A43126349B0B}" vid="{B9FF8F74-11C8-0147-846F-7A18729AE4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1497</TotalTime>
  <Words>1512</Words>
  <Application>Microsoft Office PowerPoint</Application>
  <PresentationFormat>Panorámica</PresentationFormat>
  <Paragraphs>227</Paragraphs>
  <Slides>20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Helvetica Neue</vt:lpstr>
      <vt:lpstr>HelveticaNeueW01-45Ligh</vt:lpstr>
      <vt:lpstr>Times New Roman</vt:lpstr>
      <vt:lpstr>Tema de Office</vt:lpstr>
      <vt:lpstr>Recursos educativos multimedia</vt:lpstr>
      <vt:lpstr>Maestría en Finanzas con mención en Dirección Financiera</vt:lpstr>
      <vt:lpstr>Contabilidad de Gestión y Análisis Financiero</vt:lpstr>
      <vt:lpstr>Contabilidad Financiera</vt:lpstr>
      <vt:lpstr>Contabilidad Financiera</vt:lpstr>
      <vt:lpstr>Contabilidad Financiera</vt:lpstr>
      <vt:lpstr>Contabilidad de Gestión</vt:lpstr>
      <vt:lpstr>Principales diferencias entre la Contabilidad de Gestión y la Contabilidad Financiera</vt:lpstr>
      <vt:lpstr>Aplicaciones de la Contabilidad de Gestión</vt:lpstr>
      <vt:lpstr>Presentación de PowerPoint</vt:lpstr>
      <vt:lpstr>Análisis: Costo(gasto) – Volumen – Utilidad (G-V-U)  </vt:lpstr>
      <vt:lpstr>Punto de Equilibrio</vt:lpstr>
      <vt:lpstr>Punto de Equilibrio</vt:lpstr>
      <vt:lpstr>Presentación de PowerPoint</vt:lpstr>
      <vt:lpstr>Ejercicios de G-V-U:</vt:lpstr>
      <vt:lpstr>Ejercicios de G-V-U:</vt:lpstr>
      <vt:lpstr>Ejercicios de G-V-U: Demostraciones</vt:lpstr>
      <vt:lpstr>Observaciones adicionales G-V-U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educativos multimedia</dc:title>
  <dc:creator>URBINA CALDERON DIEGO ALEXANDER</dc:creator>
  <cp:lastModifiedBy>Fernando Gamboa</cp:lastModifiedBy>
  <cp:revision>93</cp:revision>
  <dcterms:created xsi:type="dcterms:W3CDTF">2019-11-29T13:27:11Z</dcterms:created>
  <dcterms:modified xsi:type="dcterms:W3CDTF">2022-12-22T06:51:14Z</dcterms:modified>
</cp:coreProperties>
</file>