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8" r:id="rId3"/>
    <p:sldId id="306" r:id="rId4"/>
    <p:sldId id="296" r:id="rId5"/>
    <p:sldId id="302" r:id="rId6"/>
    <p:sldId id="285" r:id="rId7"/>
    <p:sldId id="295" r:id="rId8"/>
    <p:sldId id="286" r:id="rId9"/>
    <p:sldId id="292" r:id="rId10"/>
    <p:sldId id="297" r:id="rId11"/>
    <p:sldId id="298" r:id="rId12"/>
    <p:sldId id="299" r:id="rId13"/>
    <p:sldId id="300" r:id="rId14"/>
    <p:sldId id="301" r:id="rId15"/>
    <p:sldId id="288" r:id="rId16"/>
    <p:sldId id="289" r:id="rId17"/>
    <p:sldId id="291" r:id="rId18"/>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4"/>
  </p:normalViewPr>
  <p:slideViewPr>
    <p:cSldViewPr snapToGrid="0">
      <p:cViewPr varScale="1">
        <p:scale>
          <a:sx n="111" d="100"/>
          <a:sy n="111" d="100"/>
        </p:scale>
        <p:origin x="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64F354-A46F-D94C-8492-456B474923D4}" type="doc">
      <dgm:prSet loTypeId="urn:microsoft.com/office/officeart/2008/layout/VerticalCurvedList" loCatId="" qsTypeId="urn:microsoft.com/office/officeart/2005/8/quickstyle/simple1" qsCatId="simple" csTypeId="urn:microsoft.com/office/officeart/2005/8/colors/colorful1" csCatId="colorful" phldr="1"/>
      <dgm:spPr/>
      <dgm:t>
        <a:bodyPr/>
        <a:lstStyle/>
        <a:p>
          <a:endParaRPr lang="es-MX"/>
        </a:p>
      </dgm:t>
    </dgm:pt>
    <dgm:pt modelId="{B261890F-3536-154E-8835-714A63AE4B54}">
      <dgm:prSet phldrT="[Texto]"/>
      <dgm:spPr/>
      <dgm:t>
        <a:bodyPr/>
        <a:lstStyle/>
        <a:p>
          <a:r>
            <a:rPr lang="es-MX" dirty="0"/>
            <a:t>INCIDENCIA</a:t>
          </a:r>
        </a:p>
      </dgm:t>
    </dgm:pt>
    <dgm:pt modelId="{0F3712BB-EBD3-6346-9539-05084BE23363}" type="parTrans" cxnId="{20B7D5FF-6892-5342-BFBB-ECE94770AD5E}">
      <dgm:prSet/>
      <dgm:spPr/>
      <dgm:t>
        <a:bodyPr/>
        <a:lstStyle/>
        <a:p>
          <a:endParaRPr lang="es-MX"/>
        </a:p>
      </dgm:t>
    </dgm:pt>
    <dgm:pt modelId="{A7BFA211-7A23-8A44-A19D-93ACD32D9597}" type="sibTrans" cxnId="{20B7D5FF-6892-5342-BFBB-ECE94770AD5E}">
      <dgm:prSet/>
      <dgm:spPr/>
      <dgm:t>
        <a:bodyPr/>
        <a:lstStyle/>
        <a:p>
          <a:endParaRPr lang="es-MX"/>
        </a:p>
      </dgm:t>
    </dgm:pt>
    <dgm:pt modelId="{788195CA-AFA5-5D49-BE82-6BE0DCFB43F7}">
      <dgm:prSet phldrT="[Texto]"/>
      <dgm:spPr/>
      <dgm:t>
        <a:bodyPr/>
        <a:lstStyle/>
        <a:p>
          <a:r>
            <a:rPr lang="es-MX" dirty="0"/>
            <a:t>PREVALENCIA</a:t>
          </a:r>
        </a:p>
      </dgm:t>
    </dgm:pt>
    <dgm:pt modelId="{487DD298-C073-E747-A0E7-3FD01BFE0611}" type="parTrans" cxnId="{BE55C9A5-FAB0-654F-95BE-B9BBA04CC3A6}">
      <dgm:prSet/>
      <dgm:spPr/>
      <dgm:t>
        <a:bodyPr/>
        <a:lstStyle/>
        <a:p>
          <a:endParaRPr lang="es-MX"/>
        </a:p>
      </dgm:t>
    </dgm:pt>
    <dgm:pt modelId="{8C6CAD4F-A29D-5946-907E-7056D335B1C6}" type="sibTrans" cxnId="{BE55C9A5-FAB0-654F-95BE-B9BBA04CC3A6}">
      <dgm:prSet/>
      <dgm:spPr/>
      <dgm:t>
        <a:bodyPr/>
        <a:lstStyle/>
        <a:p>
          <a:endParaRPr lang="es-MX"/>
        </a:p>
      </dgm:t>
    </dgm:pt>
    <dgm:pt modelId="{D54DBC98-38EA-FA47-82E0-D3165E03D5DF}" type="pres">
      <dgm:prSet presAssocID="{2364F354-A46F-D94C-8492-456B474923D4}" presName="Name0" presStyleCnt="0">
        <dgm:presLayoutVars>
          <dgm:chMax val="7"/>
          <dgm:chPref val="7"/>
          <dgm:dir/>
        </dgm:presLayoutVars>
      </dgm:prSet>
      <dgm:spPr/>
    </dgm:pt>
    <dgm:pt modelId="{B1DC5385-9840-BF43-9205-A2ECEFC08565}" type="pres">
      <dgm:prSet presAssocID="{2364F354-A46F-D94C-8492-456B474923D4}" presName="Name1" presStyleCnt="0"/>
      <dgm:spPr/>
    </dgm:pt>
    <dgm:pt modelId="{D054BF4C-7AE1-F945-B7A6-9BBD0B59379B}" type="pres">
      <dgm:prSet presAssocID="{2364F354-A46F-D94C-8492-456B474923D4}" presName="cycle" presStyleCnt="0"/>
      <dgm:spPr/>
    </dgm:pt>
    <dgm:pt modelId="{4AA1D144-0FAB-D741-A261-94A627E8EA3D}" type="pres">
      <dgm:prSet presAssocID="{2364F354-A46F-D94C-8492-456B474923D4}" presName="srcNode" presStyleLbl="node1" presStyleIdx="0" presStyleCnt="2"/>
      <dgm:spPr/>
    </dgm:pt>
    <dgm:pt modelId="{C1122CD7-D6A9-914D-96A5-AE34AF616F93}" type="pres">
      <dgm:prSet presAssocID="{2364F354-A46F-D94C-8492-456B474923D4}" presName="conn" presStyleLbl="parChTrans1D2" presStyleIdx="0" presStyleCnt="1"/>
      <dgm:spPr/>
    </dgm:pt>
    <dgm:pt modelId="{1D276C8E-5804-394B-A318-A2D8E6069FC0}" type="pres">
      <dgm:prSet presAssocID="{2364F354-A46F-D94C-8492-456B474923D4}" presName="extraNode" presStyleLbl="node1" presStyleIdx="0" presStyleCnt="2"/>
      <dgm:spPr/>
    </dgm:pt>
    <dgm:pt modelId="{8187B93C-203A-D54B-8B40-8C80B732CB23}" type="pres">
      <dgm:prSet presAssocID="{2364F354-A46F-D94C-8492-456B474923D4}" presName="dstNode" presStyleLbl="node1" presStyleIdx="0" presStyleCnt="2"/>
      <dgm:spPr/>
    </dgm:pt>
    <dgm:pt modelId="{C595300B-F71E-094A-9E77-E1F780DC526F}" type="pres">
      <dgm:prSet presAssocID="{B261890F-3536-154E-8835-714A63AE4B54}" presName="text_1" presStyleLbl="node1" presStyleIdx="0" presStyleCnt="2">
        <dgm:presLayoutVars>
          <dgm:bulletEnabled val="1"/>
        </dgm:presLayoutVars>
      </dgm:prSet>
      <dgm:spPr/>
    </dgm:pt>
    <dgm:pt modelId="{8EAEA1DA-B2D1-C748-8350-B9349A44666A}" type="pres">
      <dgm:prSet presAssocID="{B261890F-3536-154E-8835-714A63AE4B54}" presName="accent_1" presStyleCnt="0"/>
      <dgm:spPr/>
    </dgm:pt>
    <dgm:pt modelId="{75E42FC3-2358-BF4F-8CF4-E3CBFFABAD77}" type="pres">
      <dgm:prSet presAssocID="{B261890F-3536-154E-8835-714A63AE4B54}" presName="accentRepeatNode" presStyleLbl="solidFgAcc1" presStyleIdx="0" presStyleCnt="2"/>
      <dgm:spPr/>
    </dgm:pt>
    <dgm:pt modelId="{034245B5-596F-BA41-B3E3-36510524DE0E}" type="pres">
      <dgm:prSet presAssocID="{788195CA-AFA5-5D49-BE82-6BE0DCFB43F7}" presName="text_2" presStyleLbl="node1" presStyleIdx="1" presStyleCnt="2">
        <dgm:presLayoutVars>
          <dgm:bulletEnabled val="1"/>
        </dgm:presLayoutVars>
      </dgm:prSet>
      <dgm:spPr/>
    </dgm:pt>
    <dgm:pt modelId="{BB86D854-6720-F140-AEB5-D5522CB539C7}" type="pres">
      <dgm:prSet presAssocID="{788195CA-AFA5-5D49-BE82-6BE0DCFB43F7}" presName="accent_2" presStyleCnt="0"/>
      <dgm:spPr/>
    </dgm:pt>
    <dgm:pt modelId="{A32BD234-35BB-8145-91E5-9E56577B765A}" type="pres">
      <dgm:prSet presAssocID="{788195CA-AFA5-5D49-BE82-6BE0DCFB43F7}" presName="accentRepeatNode" presStyleLbl="solidFgAcc1" presStyleIdx="1" presStyleCnt="2"/>
      <dgm:spPr/>
    </dgm:pt>
  </dgm:ptLst>
  <dgm:cxnLst>
    <dgm:cxn modelId="{A32A6B18-0C46-DE4B-911B-E6F0DBE4B633}" type="presOf" srcId="{788195CA-AFA5-5D49-BE82-6BE0DCFB43F7}" destId="{034245B5-596F-BA41-B3E3-36510524DE0E}" srcOrd="0" destOrd="0" presId="urn:microsoft.com/office/officeart/2008/layout/VerticalCurvedList"/>
    <dgm:cxn modelId="{51AB7C19-1D2C-DB49-853A-B6C583590DBE}" type="presOf" srcId="{A7BFA211-7A23-8A44-A19D-93ACD32D9597}" destId="{C1122CD7-D6A9-914D-96A5-AE34AF616F93}" srcOrd="0" destOrd="0" presId="urn:microsoft.com/office/officeart/2008/layout/VerticalCurvedList"/>
    <dgm:cxn modelId="{53378337-D8CA-FC4B-BC47-773AB7279113}" type="presOf" srcId="{B261890F-3536-154E-8835-714A63AE4B54}" destId="{C595300B-F71E-094A-9E77-E1F780DC526F}" srcOrd="0" destOrd="0" presId="urn:microsoft.com/office/officeart/2008/layout/VerticalCurvedList"/>
    <dgm:cxn modelId="{BE55C9A5-FAB0-654F-95BE-B9BBA04CC3A6}" srcId="{2364F354-A46F-D94C-8492-456B474923D4}" destId="{788195CA-AFA5-5D49-BE82-6BE0DCFB43F7}" srcOrd="1" destOrd="0" parTransId="{487DD298-C073-E747-A0E7-3FD01BFE0611}" sibTransId="{8C6CAD4F-A29D-5946-907E-7056D335B1C6}"/>
    <dgm:cxn modelId="{3A4CAAFE-4611-6C40-9415-6CE95EB48565}" type="presOf" srcId="{2364F354-A46F-D94C-8492-456B474923D4}" destId="{D54DBC98-38EA-FA47-82E0-D3165E03D5DF}" srcOrd="0" destOrd="0" presId="urn:microsoft.com/office/officeart/2008/layout/VerticalCurvedList"/>
    <dgm:cxn modelId="{20B7D5FF-6892-5342-BFBB-ECE94770AD5E}" srcId="{2364F354-A46F-D94C-8492-456B474923D4}" destId="{B261890F-3536-154E-8835-714A63AE4B54}" srcOrd="0" destOrd="0" parTransId="{0F3712BB-EBD3-6346-9539-05084BE23363}" sibTransId="{A7BFA211-7A23-8A44-A19D-93ACD32D9597}"/>
    <dgm:cxn modelId="{EEA9CB4D-C1AC-CB4A-A36D-B590F1332705}" type="presParOf" srcId="{D54DBC98-38EA-FA47-82E0-D3165E03D5DF}" destId="{B1DC5385-9840-BF43-9205-A2ECEFC08565}" srcOrd="0" destOrd="0" presId="urn:microsoft.com/office/officeart/2008/layout/VerticalCurvedList"/>
    <dgm:cxn modelId="{261E05C8-B132-EE48-99D9-44EBF92389F7}" type="presParOf" srcId="{B1DC5385-9840-BF43-9205-A2ECEFC08565}" destId="{D054BF4C-7AE1-F945-B7A6-9BBD0B59379B}" srcOrd="0" destOrd="0" presId="urn:microsoft.com/office/officeart/2008/layout/VerticalCurvedList"/>
    <dgm:cxn modelId="{63ADD233-4841-9743-B59A-0F882B00A514}" type="presParOf" srcId="{D054BF4C-7AE1-F945-B7A6-9BBD0B59379B}" destId="{4AA1D144-0FAB-D741-A261-94A627E8EA3D}" srcOrd="0" destOrd="0" presId="urn:microsoft.com/office/officeart/2008/layout/VerticalCurvedList"/>
    <dgm:cxn modelId="{00511633-C50C-6F46-BBA7-4489B157D435}" type="presParOf" srcId="{D054BF4C-7AE1-F945-B7A6-9BBD0B59379B}" destId="{C1122CD7-D6A9-914D-96A5-AE34AF616F93}" srcOrd="1" destOrd="0" presId="urn:microsoft.com/office/officeart/2008/layout/VerticalCurvedList"/>
    <dgm:cxn modelId="{1A2A4CCB-C339-F64C-B78A-3018C7C3ED34}" type="presParOf" srcId="{D054BF4C-7AE1-F945-B7A6-9BBD0B59379B}" destId="{1D276C8E-5804-394B-A318-A2D8E6069FC0}" srcOrd="2" destOrd="0" presId="urn:microsoft.com/office/officeart/2008/layout/VerticalCurvedList"/>
    <dgm:cxn modelId="{65C43759-CD54-BD44-BBF6-11ECDDFCCA53}" type="presParOf" srcId="{D054BF4C-7AE1-F945-B7A6-9BBD0B59379B}" destId="{8187B93C-203A-D54B-8B40-8C80B732CB23}" srcOrd="3" destOrd="0" presId="urn:microsoft.com/office/officeart/2008/layout/VerticalCurvedList"/>
    <dgm:cxn modelId="{E65CC601-4FE4-7B45-9706-E080F3E6B3DB}" type="presParOf" srcId="{B1DC5385-9840-BF43-9205-A2ECEFC08565}" destId="{C595300B-F71E-094A-9E77-E1F780DC526F}" srcOrd="1" destOrd="0" presId="urn:microsoft.com/office/officeart/2008/layout/VerticalCurvedList"/>
    <dgm:cxn modelId="{B298087F-694E-F441-9C3C-0BFE8FE0CA45}" type="presParOf" srcId="{B1DC5385-9840-BF43-9205-A2ECEFC08565}" destId="{8EAEA1DA-B2D1-C748-8350-B9349A44666A}" srcOrd="2" destOrd="0" presId="urn:microsoft.com/office/officeart/2008/layout/VerticalCurvedList"/>
    <dgm:cxn modelId="{50546443-99C1-2544-944C-22C341AE4CFD}" type="presParOf" srcId="{8EAEA1DA-B2D1-C748-8350-B9349A44666A}" destId="{75E42FC3-2358-BF4F-8CF4-E3CBFFABAD77}" srcOrd="0" destOrd="0" presId="urn:microsoft.com/office/officeart/2008/layout/VerticalCurvedList"/>
    <dgm:cxn modelId="{58C0006B-8445-7443-B380-AD59B2D862D8}" type="presParOf" srcId="{B1DC5385-9840-BF43-9205-A2ECEFC08565}" destId="{034245B5-596F-BA41-B3E3-36510524DE0E}" srcOrd="3" destOrd="0" presId="urn:microsoft.com/office/officeart/2008/layout/VerticalCurvedList"/>
    <dgm:cxn modelId="{DEB6F92F-E102-E941-9AA4-875968A7C680}" type="presParOf" srcId="{B1DC5385-9840-BF43-9205-A2ECEFC08565}" destId="{BB86D854-6720-F140-AEB5-D5522CB539C7}" srcOrd="4" destOrd="0" presId="urn:microsoft.com/office/officeart/2008/layout/VerticalCurvedList"/>
    <dgm:cxn modelId="{B46F9CAE-109E-6146-9F96-5A14D2C118B3}" type="presParOf" srcId="{BB86D854-6720-F140-AEB5-D5522CB539C7}" destId="{A32BD234-35BB-8145-91E5-9E56577B765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7A83BC-F0C8-A64C-83C4-241C6AA85476}" type="doc">
      <dgm:prSet loTypeId="urn:microsoft.com/office/officeart/2005/8/layout/hierarchy3" loCatId="" qsTypeId="urn:microsoft.com/office/officeart/2005/8/quickstyle/3d1" qsCatId="3D" csTypeId="urn:microsoft.com/office/officeart/2005/8/colors/accent2_2" csCatId="accent2" phldr="1"/>
      <dgm:spPr/>
      <dgm:t>
        <a:bodyPr/>
        <a:lstStyle/>
        <a:p>
          <a:endParaRPr lang="en-US"/>
        </a:p>
      </dgm:t>
    </dgm:pt>
    <dgm:pt modelId="{236E2E3E-3AF0-F34A-8473-2F8A53A8BCA7}">
      <dgm:prSet phldrT="[Text]"/>
      <dgm:spPr/>
      <dgm:t>
        <a:bodyPr/>
        <a:lstStyle/>
        <a:p>
          <a:r>
            <a:rPr lang="en-US" dirty="0" err="1"/>
            <a:t>Prevalencia</a:t>
          </a:r>
          <a:endParaRPr lang="en-US" dirty="0"/>
        </a:p>
      </dgm:t>
    </dgm:pt>
    <dgm:pt modelId="{08350DA0-5283-8246-B6BD-DC6F8B868EC7}" type="parTrans" cxnId="{88EA1282-1051-464E-8DB5-A104E3C05DEE}">
      <dgm:prSet/>
      <dgm:spPr/>
      <dgm:t>
        <a:bodyPr/>
        <a:lstStyle/>
        <a:p>
          <a:endParaRPr lang="en-US"/>
        </a:p>
      </dgm:t>
    </dgm:pt>
    <dgm:pt modelId="{B4256BCF-6CDE-2A44-B5B5-BC7A4CB02365}" type="sibTrans" cxnId="{88EA1282-1051-464E-8DB5-A104E3C05DEE}">
      <dgm:prSet/>
      <dgm:spPr/>
      <dgm:t>
        <a:bodyPr/>
        <a:lstStyle/>
        <a:p>
          <a:endParaRPr lang="en-US"/>
        </a:p>
      </dgm:t>
    </dgm:pt>
    <dgm:pt modelId="{641CF961-5F3D-1C4F-A8A7-A49B18A4AF90}">
      <dgm:prSet phldrT="[Text]"/>
      <dgm:spPr/>
      <dgm:t>
        <a:bodyPr/>
        <a:lstStyle/>
        <a:p>
          <a:r>
            <a:rPr lang="en-US" dirty="0" err="1"/>
            <a:t>Prevalencia</a:t>
          </a:r>
          <a:r>
            <a:rPr lang="en-US" dirty="0"/>
            <a:t> </a:t>
          </a:r>
          <a:r>
            <a:rPr lang="en-US" dirty="0" err="1"/>
            <a:t>Puntual</a:t>
          </a:r>
          <a:endParaRPr lang="en-US" dirty="0"/>
        </a:p>
      </dgm:t>
    </dgm:pt>
    <dgm:pt modelId="{33822070-9C93-C44A-A5B5-5A805ADA22CA}" type="parTrans" cxnId="{E30A18B5-5C04-464A-89C1-69A59DB7E710}">
      <dgm:prSet/>
      <dgm:spPr/>
      <dgm:t>
        <a:bodyPr/>
        <a:lstStyle/>
        <a:p>
          <a:endParaRPr lang="en-US"/>
        </a:p>
      </dgm:t>
    </dgm:pt>
    <dgm:pt modelId="{452C0696-0A89-5C4D-8D98-15953650D6E5}" type="sibTrans" cxnId="{E30A18B5-5C04-464A-89C1-69A59DB7E710}">
      <dgm:prSet/>
      <dgm:spPr/>
      <dgm:t>
        <a:bodyPr/>
        <a:lstStyle/>
        <a:p>
          <a:endParaRPr lang="en-US"/>
        </a:p>
      </dgm:t>
    </dgm:pt>
    <dgm:pt modelId="{9EAE75A4-7BB5-CF4C-A61E-FEBCCCB48AF5}">
      <dgm:prSet phldrT="[Text]"/>
      <dgm:spPr/>
      <dgm:t>
        <a:bodyPr/>
        <a:lstStyle/>
        <a:p>
          <a:r>
            <a:rPr lang="en-US" dirty="0" err="1"/>
            <a:t>Prevalencia</a:t>
          </a:r>
          <a:r>
            <a:rPr lang="en-US" dirty="0"/>
            <a:t> de </a:t>
          </a:r>
          <a:r>
            <a:rPr lang="en-US" dirty="0" err="1"/>
            <a:t>periodo</a:t>
          </a:r>
          <a:endParaRPr lang="en-US" dirty="0"/>
        </a:p>
      </dgm:t>
    </dgm:pt>
    <dgm:pt modelId="{D6304A1C-BA4A-254E-842F-9819F08E26FC}" type="parTrans" cxnId="{618C9D68-8E39-0E47-B570-CC37539BF396}">
      <dgm:prSet/>
      <dgm:spPr/>
      <dgm:t>
        <a:bodyPr/>
        <a:lstStyle/>
        <a:p>
          <a:endParaRPr lang="en-US"/>
        </a:p>
      </dgm:t>
    </dgm:pt>
    <dgm:pt modelId="{47B229E7-FAB0-F048-AE9D-F9C8CFAA86AF}" type="sibTrans" cxnId="{618C9D68-8E39-0E47-B570-CC37539BF396}">
      <dgm:prSet/>
      <dgm:spPr/>
      <dgm:t>
        <a:bodyPr/>
        <a:lstStyle/>
        <a:p>
          <a:endParaRPr lang="en-US"/>
        </a:p>
      </dgm:t>
    </dgm:pt>
    <dgm:pt modelId="{9EB6F773-D80B-E843-A9A8-29107317DFA4}">
      <dgm:prSet phldrT="[Text]"/>
      <dgm:spPr/>
      <dgm:t>
        <a:bodyPr/>
        <a:lstStyle/>
        <a:p>
          <a:r>
            <a:rPr lang="en-US" dirty="0" err="1"/>
            <a:t>Incidencia</a:t>
          </a:r>
          <a:endParaRPr lang="en-US" dirty="0"/>
        </a:p>
      </dgm:t>
    </dgm:pt>
    <dgm:pt modelId="{BDC6F13D-2F23-4147-837F-DDFF0E676F80}" type="parTrans" cxnId="{E11F720E-817E-EA42-A3C6-72B42F659F0D}">
      <dgm:prSet/>
      <dgm:spPr/>
      <dgm:t>
        <a:bodyPr/>
        <a:lstStyle/>
        <a:p>
          <a:endParaRPr lang="en-US"/>
        </a:p>
      </dgm:t>
    </dgm:pt>
    <dgm:pt modelId="{85320E38-F476-6940-BD8C-865F4EE9B39C}" type="sibTrans" cxnId="{E11F720E-817E-EA42-A3C6-72B42F659F0D}">
      <dgm:prSet/>
      <dgm:spPr/>
      <dgm:t>
        <a:bodyPr/>
        <a:lstStyle/>
        <a:p>
          <a:endParaRPr lang="en-US"/>
        </a:p>
      </dgm:t>
    </dgm:pt>
    <dgm:pt modelId="{7D0CAB79-5ADE-6041-B377-687D905BF45E}">
      <dgm:prSet phldrT="[Text]"/>
      <dgm:spPr/>
      <dgm:t>
        <a:bodyPr/>
        <a:lstStyle/>
        <a:p>
          <a:r>
            <a:rPr lang="en-US" dirty="0" err="1"/>
            <a:t>Incidencia</a:t>
          </a:r>
          <a:r>
            <a:rPr lang="en-US" dirty="0"/>
            <a:t> </a:t>
          </a:r>
          <a:r>
            <a:rPr lang="en-US" dirty="0" err="1"/>
            <a:t>Acumulada</a:t>
          </a:r>
          <a:endParaRPr lang="en-US" dirty="0"/>
        </a:p>
      </dgm:t>
    </dgm:pt>
    <dgm:pt modelId="{CD3D17E1-EEB5-8842-90C1-CA4C52C34DA3}" type="parTrans" cxnId="{7268078F-9E27-C94E-9D11-193E7766E6CD}">
      <dgm:prSet/>
      <dgm:spPr/>
      <dgm:t>
        <a:bodyPr/>
        <a:lstStyle/>
        <a:p>
          <a:endParaRPr lang="en-US"/>
        </a:p>
      </dgm:t>
    </dgm:pt>
    <dgm:pt modelId="{1D7C945F-71AB-BB45-ACB9-359950F61F32}" type="sibTrans" cxnId="{7268078F-9E27-C94E-9D11-193E7766E6CD}">
      <dgm:prSet/>
      <dgm:spPr/>
      <dgm:t>
        <a:bodyPr/>
        <a:lstStyle/>
        <a:p>
          <a:endParaRPr lang="en-US"/>
        </a:p>
      </dgm:t>
    </dgm:pt>
    <dgm:pt modelId="{689AF50F-2965-6C47-B709-A32B73D1CDCF}">
      <dgm:prSet phldrT="[Text]"/>
      <dgm:spPr/>
      <dgm:t>
        <a:bodyPr/>
        <a:lstStyle/>
        <a:p>
          <a:r>
            <a:rPr lang="en-US" dirty="0"/>
            <a:t>Tasa de </a:t>
          </a:r>
          <a:r>
            <a:rPr lang="en-US" dirty="0" err="1"/>
            <a:t>incidencia</a:t>
          </a:r>
          <a:r>
            <a:rPr lang="en-US" dirty="0"/>
            <a:t> o </a:t>
          </a:r>
          <a:r>
            <a:rPr lang="en-US" dirty="0" err="1"/>
            <a:t>Densidad</a:t>
          </a:r>
          <a:r>
            <a:rPr lang="en-US" dirty="0"/>
            <a:t> de </a:t>
          </a:r>
          <a:r>
            <a:rPr lang="en-US" dirty="0" err="1"/>
            <a:t>Incidencia</a:t>
          </a:r>
          <a:endParaRPr lang="en-US" dirty="0"/>
        </a:p>
      </dgm:t>
    </dgm:pt>
    <dgm:pt modelId="{24CE5328-CEEE-DD47-93D5-91F5F363D1DD}" type="parTrans" cxnId="{63167023-3C9C-A646-909C-5CE9BD3F2886}">
      <dgm:prSet/>
      <dgm:spPr/>
      <dgm:t>
        <a:bodyPr/>
        <a:lstStyle/>
        <a:p>
          <a:endParaRPr lang="en-US"/>
        </a:p>
      </dgm:t>
    </dgm:pt>
    <dgm:pt modelId="{59A9F6EF-C7B4-0446-85A4-23F1238F4215}" type="sibTrans" cxnId="{63167023-3C9C-A646-909C-5CE9BD3F2886}">
      <dgm:prSet/>
      <dgm:spPr/>
      <dgm:t>
        <a:bodyPr/>
        <a:lstStyle/>
        <a:p>
          <a:endParaRPr lang="en-US"/>
        </a:p>
      </dgm:t>
    </dgm:pt>
    <dgm:pt modelId="{65EEB3D7-6C71-9D44-927F-9A6A2ABF064F}" type="pres">
      <dgm:prSet presAssocID="{C67A83BC-F0C8-A64C-83C4-241C6AA85476}" presName="diagram" presStyleCnt="0">
        <dgm:presLayoutVars>
          <dgm:chPref val="1"/>
          <dgm:dir/>
          <dgm:animOne val="branch"/>
          <dgm:animLvl val="lvl"/>
          <dgm:resizeHandles/>
        </dgm:presLayoutVars>
      </dgm:prSet>
      <dgm:spPr/>
    </dgm:pt>
    <dgm:pt modelId="{B9C855F3-4EBA-9042-B201-5CD005FC239A}" type="pres">
      <dgm:prSet presAssocID="{236E2E3E-3AF0-F34A-8473-2F8A53A8BCA7}" presName="root" presStyleCnt="0"/>
      <dgm:spPr/>
    </dgm:pt>
    <dgm:pt modelId="{9544126E-AB6F-554A-A397-86F13DD9DC03}" type="pres">
      <dgm:prSet presAssocID="{236E2E3E-3AF0-F34A-8473-2F8A53A8BCA7}" presName="rootComposite" presStyleCnt="0"/>
      <dgm:spPr/>
    </dgm:pt>
    <dgm:pt modelId="{F4B47CB0-BCE4-A640-BC78-D40DFD13F3BC}" type="pres">
      <dgm:prSet presAssocID="{236E2E3E-3AF0-F34A-8473-2F8A53A8BCA7}" presName="rootText" presStyleLbl="node1" presStyleIdx="0" presStyleCnt="2"/>
      <dgm:spPr/>
    </dgm:pt>
    <dgm:pt modelId="{2A7BDAA1-0D5C-8543-B0EC-DFBF61E3C34A}" type="pres">
      <dgm:prSet presAssocID="{236E2E3E-3AF0-F34A-8473-2F8A53A8BCA7}" presName="rootConnector" presStyleLbl="node1" presStyleIdx="0" presStyleCnt="2"/>
      <dgm:spPr/>
    </dgm:pt>
    <dgm:pt modelId="{DC271140-524A-9F4D-8285-047F0CDFCB9B}" type="pres">
      <dgm:prSet presAssocID="{236E2E3E-3AF0-F34A-8473-2F8A53A8BCA7}" presName="childShape" presStyleCnt="0"/>
      <dgm:spPr/>
    </dgm:pt>
    <dgm:pt modelId="{06A23AF2-A688-F04D-8869-5943A82ACCD2}" type="pres">
      <dgm:prSet presAssocID="{33822070-9C93-C44A-A5B5-5A805ADA22CA}" presName="Name13" presStyleLbl="parChTrans1D2" presStyleIdx="0" presStyleCnt="4"/>
      <dgm:spPr/>
    </dgm:pt>
    <dgm:pt modelId="{1C83ACD0-C97E-D043-A7F9-23E7A09105D0}" type="pres">
      <dgm:prSet presAssocID="{641CF961-5F3D-1C4F-A8A7-A49B18A4AF90}" presName="childText" presStyleLbl="bgAcc1" presStyleIdx="0" presStyleCnt="4">
        <dgm:presLayoutVars>
          <dgm:bulletEnabled val="1"/>
        </dgm:presLayoutVars>
      </dgm:prSet>
      <dgm:spPr/>
    </dgm:pt>
    <dgm:pt modelId="{DE28F6C0-59B6-554A-9040-98A735EC68B7}" type="pres">
      <dgm:prSet presAssocID="{D6304A1C-BA4A-254E-842F-9819F08E26FC}" presName="Name13" presStyleLbl="parChTrans1D2" presStyleIdx="1" presStyleCnt="4"/>
      <dgm:spPr/>
    </dgm:pt>
    <dgm:pt modelId="{E7848815-B5A6-6342-8AA3-8ACBBE2E49D2}" type="pres">
      <dgm:prSet presAssocID="{9EAE75A4-7BB5-CF4C-A61E-FEBCCCB48AF5}" presName="childText" presStyleLbl="bgAcc1" presStyleIdx="1" presStyleCnt="4">
        <dgm:presLayoutVars>
          <dgm:bulletEnabled val="1"/>
        </dgm:presLayoutVars>
      </dgm:prSet>
      <dgm:spPr/>
    </dgm:pt>
    <dgm:pt modelId="{B40E34D3-B0F4-D64B-99F6-F8942418DD65}" type="pres">
      <dgm:prSet presAssocID="{9EB6F773-D80B-E843-A9A8-29107317DFA4}" presName="root" presStyleCnt="0"/>
      <dgm:spPr/>
    </dgm:pt>
    <dgm:pt modelId="{B9509D6A-7F84-DA43-8F10-4D9E3A823A90}" type="pres">
      <dgm:prSet presAssocID="{9EB6F773-D80B-E843-A9A8-29107317DFA4}" presName="rootComposite" presStyleCnt="0"/>
      <dgm:spPr/>
    </dgm:pt>
    <dgm:pt modelId="{8FF7BA48-7DC9-5F4C-BC46-BDA0E7E5B936}" type="pres">
      <dgm:prSet presAssocID="{9EB6F773-D80B-E843-A9A8-29107317DFA4}" presName="rootText" presStyleLbl="node1" presStyleIdx="1" presStyleCnt="2"/>
      <dgm:spPr/>
    </dgm:pt>
    <dgm:pt modelId="{F150377A-5AE9-924B-8177-ABB0B27A0C00}" type="pres">
      <dgm:prSet presAssocID="{9EB6F773-D80B-E843-A9A8-29107317DFA4}" presName="rootConnector" presStyleLbl="node1" presStyleIdx="1" presStyleCnt="2"/>
      <dgm:spPr/>
    </dgm:pt>
    <dgm:pt modelId="{D207399A-E6C0-6847-AC3E-8D03100819FC}" type="pres">
      <dgm:prSet presAssocID="{9EB6F773-D80B-E843-A9A8-29107317DFA4}" presName="childShape" presStyleCnt="0"/>
      <dgm:spPr/>
    </dgm:pt>
    <dgm:pt modelId="{F5247A6E-6739-1846-8669-F540714EAFE4}" type="pres">
      <dgm:prSet presAssocID="{CD3D17E1-EEB5-8842-90C1-CA4C52C34DA3}" presName="Name13" presStyleLbl="parChTrans1D2" presStyleIdx="2" presStyleCnt="4"/>
      <dgm:spPr/>
    </dgm:pt>
    <dgm:pt modelId="{06AD35BC-64A9-804E-899B-AAA84C9A4B6E}" type="pres">
      <dgm:prSet presAssocID="{7D0CAB79-5ADE-6041-B377-687D905BF45E}" presName="childText" presStyleLbl="bgAcc1" presStyleIdx="2" presStyleCnt="4">
        <dgm:presLayoutVars>
          <dgm:bulletEnabled val="1"/>
        </dgm:presLayoutVars>
      </dgm:prSet>
      <dgm:spPr/>
    </dgm:pt>
    <dgm:pt modelId="{40A5C49C-1A0B-2B45-A066-659F77B578A5}" type="pres">
      <dgm:prSet presAssocID="{24CE5328-CEEE-DD47-93D5-91F5F363D1DD}" presName="Name13" presStyleLbl="parChTrans1D2" presStyleIdx="3" presStyleCnt="4"/>
      <dgm:spPr/>
    </dgm:pt>
    <dgm:pt modelId="{D919EBB7-9DD4-3B49-ADD2-9DE94D7DF39B}" type="pres">
      <dgm:prSet presAssocID="{689AF50F-2965-6C47-B709-A32B73D1CDCF}" presName="childText" presStyleLbl="bgAcc1" presStyleIdx="3" presStyleCnt="4">
        <dgm:presLayoutVars>
          <dgm:bulletEnabled val="1"/>
        </dgm:presLayoutVars>
      </dgm:prSet>
      <dgm:spPr/>
    </dgm:pt>
  </dgm:ptLst>
  <dgm:cxnLst>
    <dgm:cxn modelId="{E11F720E-817E-EA42-A3C6-72B42F659F0D}" srcId="{C67A83BC-F0C8-A64C-83C4-241C6AA85476}" destId="{9EB6F773-D80B-E843-A9A8-29107317DFA4}" srcOrd="1" destOrd="0" parTransId="{BDC6F13D-2F23-4147-837F-DDFF0E676F80}" sibTransId="{85320E38-F476-6940-BD8C-865F4EE9B39C}"/>
    <dgm:cxn modelId="{5763A11C-500E-7F43-81F5-2C57E8B32A25}" type="presOf" srcId="{9EAE75A4-7BB5-CF4C-A61E-FEBCCCB48AF5}" destId="{E7848815-B5A6-6342-8AA3-8ACBBE2E49D2}" srcOrd="0" destOrd="0" presId="urn:microsoft.com/office/officeart/2005/8/layout/hierarchy3"/>
    <dgm:cxn modelId="{DEFB4D1F-2D66-2240-B486-C47EEAEB74BA}" type="presOf" srcId="{9EB6F773-D80B-E843-A9A8-29107317DFA4}" destId="{F150377A-5AE9-924B-8177-ABB0B27A0C00}" srcOrd="1" destOrd="0" presId="urn:microsoft.com/office/officeart/2005/8/layout/hierarchy3"/>
    <dgm:cxn modelId="{63167023-3C9C-A646-909C-5CE9BD3F2886}" srcId="{9EB6F773-D80B-E843-A9A8-29107317DFA4}" destId="{689AF50F-2965-6C47-B709-A32B73D1CDCF}" srcOrd="1" destOrd="0" parTransId="{24CE5328-CEEE-DD47-93D5-91F5F363D1DD}" sibTransId="{59A9F6EF-C7B4-0446-85A4-23F1238F4215}"/>
    <dgm:cxn modelId="{C1F8C72D-678F-B646-84F0-0FECC33F6A49}" type="presOf" srcId="{9EB6F773-D80B-E843-A9A8-29107317DFA4}" destId="{8FF7BA48-7DC9-5F4C-BC46-BDA0E7E5B936}" srcOrd="0" destOrd="0" presId="urn:microsoft.com/office/officeart/2005/8/layout/hierarchy3"/>
    <dgm:cxn modelId="{52A03656-4D1A-B44E-8AE2-4BAD1213B191}" type="presOf" srcId="{7D0CAB79-5ADE-6041-B377-687D905BF45E}" destId="{06AD35BC-64A9-804E-899B-AAA84C9A4B6E}" srcOrd="0" destOrd="0" presId="urn:microsoft.com/office/officeart/2005/8/layout/hierarchy3"/>
    <dgm:cxn modelId="{46497D59-7247-8E4C-9378-EC532C212C95}" type="presOf" srcId="{D6304A1C-BA4A-254E-842F-9819F08E26FC}" destId="{DE28F6C0-59B6-554A-9040-98A735EC68B7}" srcOrd="0" destOrd="0" presId="urn:microsoft.com/office/officeart/2005/8/layout/hierarchy3"/>
    <dgm:cxn modelId="{618C9D68-8E39-0E47-B570-CC37539BF396}" srcId="{236E2E3E-3AF0-F34A-8473-2F8A53A8BCA7}" destId="{9EAE75A4-7BB5-CF4C-A61E-FEBCCCB48AF5}" srcOrd="1" destOrd="0" parTransId="{D6304A1C-BA4A-254E-842F-9819F08E26FC}" sibTransId="{47B229E7-FAB0-F048-AE9D-F9C8CFAA86AF}"/>
    <dgm:cxn modelId="{523D716A-9881-FA4A-A103-CD182A28A75E}" type="presOf" srcId="{689AF50F-2965-6C47-B709-A32B73D1CDCF}" destId="{D919EBB7-9DD4-3B49-ADD2-9DE94D7DF39B}" srcOrd="0" destOrd="0" presId="urn:microsoft.com/office/officeart/2005/8/layout/hierarchy3"/>
    <dgm:cxn modelId="{F651056B-C93A-644F-B626-0CC534FDECAE}" type="presOf" srcId="{C67A83BC-F0C8-A64C-83C4-241C6AA85476}" destId="{65EEB3D7-6C71-9D44-927F-9A6A2ABF064F}" srcOrd="0" destOrd="0" presId="urn:microsoft.com/office/officeart/2005/8/layout/hierarchy3"/>
    <dgm:cxn modelId="{88EA1282-1051-464E-8DB5-A104E3C05DEE}" srcId="{C67A83BC-F0C8-A64C-83C4-241C6AA85476}" destId="{236E2E3E-3AF0-F34A-8473-2F8A53A8BCA7}" srcOrd="0" destOrd="0" parTransId="{08350DA0-5283-8246-B6BD-DC6F8B868EC7}" sibTransId="{B4256BCF-6CDE-2A44-B5B5-BC7A4CB02365}"/>
    <dgm:cxn modelId="{3A19108A-B896-BE47-8294-B12A790BF69C}" type="presOf" srcId="{236E2E3E-3AF0-F34A-8473-2F8A53A8BCA7}" destId="{2A7BDAA1-0D5C-8543-B0EC-DFBF61E3C34A}" srcOrd="1" destOrd="0" presId="urn:microsoft.com/office/officeart/2005/8/layout/hierarchy3"/>
    <dgm:cxn modelId="{7268078F-9E27-C94E-9D11-193E7766E6CD}" srcId="{9EB6F773-D80B-E843-A9A8-29107317DFA4}" destId="{7D0CAB79-5ADE-6041-B377-687D905BF45E}" srcOrd="0" destOrd="0" parTransId="{CD3D17E1-EEB5-8842-90C1-CA4C52C34DA3}" sibTransId="{1D7C945F-71AB-BB45-ACB9-359950F61F32}"/>
    <dgm:cxn modelId="{309D39B4-42A1-854C-92F2-47778D3CA94F}" type="presOf" srcId="{641CF961-5F3D-1C4F-A8A7-A49B18A4AF90}" destId="{1C83ACD0-C97E-D043-A7F9-23E7A09105D0}" srcOrd="0" destOrd="0" presId="urn:microsoft.com/office/officeart/2005/8/layout/hierarchy3"/>
    <dgm:cxn modelId="{E30A18B5-5C04-464A-89C1-69A59DB7E710}" srcId="{236E2E3E-3AF0-F34A-8473-2F8A53A8BCA7}" destId="{641CF961-5F3D-1C4F-A8A7-A49B18A4AF90}" srcOrd="0" destOrd="0" parTransId="{33822070-9C93-C44A-A5B5-5A805ADA22CA}" sibTransId="{452C0696-0A89-5C4D-8D98-15953650D6E5}"/>
    <dgm:cxn modelId="{EDE640C0-572A-2946-9265-A10255676A66}" type="presOf" srcId="{33822070-9C93-C44A-A5B5-5A805ADA22CA}" destId="{06A23AF2-A688-F04D-8869-5943A82ACCD2}" srcOrd="0" destOrd="0" presId="urn:microsoft.com/office/officeart/2005/8/layout/hierarchy3"/>
    <dgm:cxn modelId="{868B04CA-74FE-6048-92A6-1D4D03FC157D}" type="presOf" srcId="{236E2E3E-3AF0-F34A-8473-2F8A53A8BCA7}" destId="{F4B47CB0-BCE4-A640-BC78-D40DFD13F3BC}" srcOrd="0" destOrd="0" presId="urn:microsoft.com/office/officeart/2005/8/layout/hierarchy3"/>
    <dgm:cxn modelId="{B61020CF-27DF-704E-AAEE-CD885DC007B7}" type="presOf" srcId="{CD3D17E1-EEB5-8842-90C1-CA4C52C34DA3}" destId="{F5247A6E-6739-1846-8669-F540714EAFE4}" srcOrd="0" destOrd="0" presId="urn:microsoft.com/office/officeart/2005/8/layout/hierarchy3"/>
    <dgm:cxn modelId="{72716DEB-63AB-1548-B593-C95ED341DD88}" type="presOf" srcId="{24CE5328-CEEE-DD47-93D5-91F5F363D1DD}" destId="{40A5C49C-1A0B-2B45-A066-659F77B578A5}" srcOrd="0" destOrd="0" presId="urn:microsoft.com/office/officeart/2005/8/layout/hierarchy3"/>
    <dgm:cxn modelId="{C9645060-B5E4-AE49-8342-AE6DE65F0DCB}" type="presParOf" srcId="{65EEB3D7-6C71-9D44-927F-9A6A2ABF064F}" destId="{B9C855F3-4EBA-9042-B201-5CD005FC239A}" srcOrd="0" destOrd="0" presId="urn:microsoft.com/office/officeart/2005/8/layout/hierarchy3"/>
    <dgm:cxn modelId="{4B59F820-41A8-A140-8C07-C7DE1467EE77}" type="presParOf" srcId="{B9C855F3-4EBA-9042-B201-5CD005FC239A}" destId="{9544126E-AB6F-554A-A397-86F13DD9DC03}" srcOrd="0" destOrd="0" presId="urn:microsoft.com/office/officeart/2005/8/layout/hierarchy3"/>
    <dgm:cxn modelId="{2F05A202-B55D-AF41-AD87-65C50DE140A0}" type="presParOf" srcId="{9544126E-AB6F-554A-A397-86F13DD9DC03}" destId="{F4B47CB0-BCE4-A640-BC78-D40DFD13F3BC}" srcOrd="0" destOrd="0" presId="urn:microsoft.com/office/officeart/2005/8/layout/hierarchy3"/>
    <dgm:cxn modelId="{A6B0CCD3-D8DF-C043-89D9-D6BDFED36635}" type="presParOf" srcId="{9544126E-AB6F-554A-A397-86F13DD9DC03}" destId="{2A7BDAA1-0D5C-8543-B0EC-DFBF61E3C34A}" srcOrd="1" destOrd="0" presId="urn:microsoft.com/office/officeart/2005/8/layout/hierarchy3"/>
    <dgm:cxn modelId="{BB606D7A-3FE8-6140-8B91-CA24C9594190}" type="presParOf" srcId="{B9C855F3-4EBA-9042-B201-5CD005FC239A}" destId="{DC271140-524A-9F4D-8285-047F0CDFCB9B}" srcOrd="1" destOrd="0" presId="urn:microsoft.com/office/officeart/2005/8/layout/hierarchy3"/>
    <dgm:cxn modelId="{A27748F5-F7E0-3F4C-B14A-E05378651F0F}" type="presParOf" srcId="{DC271140-524A-9F4D-8285-047F0CDFCB9B}" destId="{06A23AF2-A688-F04D-8869-5943A82ACCD2}" srcOrd="0" destOrd="0" presId="urn:microsoft.com/office/officeart/2005/8/layout/hierarchy3"/>
    <dgm:cxn modelId="{77EEE808-18D9-454C-B0FF-321AF6F4E996}" type="presParOf" srcId="{DC271140-524A-9F4D-8285-047F0CDFCB9B}" destId="{1C83ACD0-C97E-D043-A7F9-23E7A09105D0}" srcOrd="1" destOrd="0" presId="urn:microsoft.com/office/officeart/2005/8/layout/hierarchy3"/>
    <dgm:cxn modelId="{19BD8FA2-F4EF-5C46-878E-AE848A998C62}" type="presParOf" srcId="{DC271140-524A-9F4D-8285-047F0CDFCB9B}" destId="{DE28F6C0-59B6-554A-9040-98A735EC68B7}" srcOrd="2" destOrd="0" presId="urn:microsoft.com/office/officeart/2005/8/layout/hierarchy3"/>
    <dgm:cxn modelId="{827EA895-812C-4942-B41B-70981A17BFF6}" type="presParOf" srcId="{DC271140-524A-9F4D-8285-047F0CDFCB9B}" destId="{E7848815-B5A6-6342-8AA3-8ACBBE2E49D2}" srcOrd="3" destOrd="0" presId="urn:microsoft.com/office/officeart/2005/8/layout/hierarchy3"/>
    <dgm:cxn modelId="{18196D8B-1CF9-DA40-9403-1CEA9F4F8915}" type="presParOf" srcId="{65EEB3D7-6C71-9D44-927F-9A6A2ABF064F}" destId="{B40E34D3-B0F4-D64B-99F6-F8942418DD65}" srcOrd="1" destOrd="0" presId="urn:microsoft.com/office/officeart/2005/8/layout/hierarchy3"/>
    <dgm:cxn modelId="{FFCF607F-A04B-3C42-9913-6A0346B1EAE4}" type="presParOf" srcId="{B40E34D3-B0F4-D64B-99F6-F8942418DD65}" destId="{B9509D6A-7F84-DA43-8F10-4D9E3A823A90}" srcOrd="0" destOrd="0" presId="urn:microsoft.com/office/officeart/2005/8/layout/hierarchy3"/>
    <dgm:cxn modelId="{5E4DEBDC-A378-384C-88EC-E7356A46887B}" type="presParOf" srcId="{B9509D6A-7F84-DA43-8F10-4D9E3A823A90}" destId="{8FF7BA48-7DC9-5F4C-BC46-BDA0E7E5B936}" srcOrd="0" destOrd="0" presId="urn:microsoft.com/office/officeart/2005/8/layout/hierarchy3"/>
    <dgm:cxn modelId="{7E9D2DCE-024D-D945-BD6A-76B2922E49A6}" type="presParOf" srcId="{B9509D6A-7F84-DA43-8F10-4D9E3A823A90}" destId="{F150377A-5AE9-924B-8177-ABB0B27A0C00}" srcOrd="1" destOrd="0" presId="urn:microsoft.com/office/officeart/2005/8/layout/hierarchy3"/>
    <dgm:cxn modelId="{A6EE220A-9523-414F-BEED-E49686F08D95}" type="presParOf" srcId="{B40E34D3-B0F4-D64B-99F6-F8942418DD65}" destId="{D207399A-E6C0-6847-AC3E-8D03100819FC}" srcOrd="1" destOrd="0" presId="urn:microsoft.com/office/officeart/2005/8/layout/hierarchy3"/>
    <dgm:cxn modelId="{A43B32E4-CFE4-B241-9FED-C0E222C8E779}" type="presParOf" srcId="{D207399A-E6C0-6847-AC3E-8D03100819FC}" destId="{F5247A6E-6739-1846-8669-F540714EAFE4}" srcOrd="0" destOrd="0" presId="urn:microsoft.com/office/officeart/2005/8/layout/hierarchy3"/>
    <dgm:cxn modelId="{E87FC8D0-A501-E046-A1DD-09626CE2B15F}" type="presParOf" srcId="{D207399A-E6C0-6847-AC3E-8D03100819FC}" destId="{06AD35BC-64A9-804E-899B-AAA84C9A4B6E}" srcOrd="1" destOrd="0" presId="urn:microsoft.com/office/officeart/2005/8/layout/hierarchy3"/>
    <dgm:cxn modelId="{FE6E569D-CB8D-3849-9EDD-227EDF226F1F}" type="presParOf" srcId="{D207399A-E6C0-6847-AC3E-8D03100819FC}" destId="{40A5C49C-1A0B-2B45-A066-659F77B578A5}" srcOrd="2" destOrd="0" presId="urn:microsoft.com/office/officeart/2005/8/layout/hierarchy3"/>
    <dgm:cxn modelId="{39F4227E-4484-7041-9075-F08E28327B06}" type="presParOf" srcId="{D207399A-E6C0-6847-AC3E-8D03100819FC}" destId="{D919EBB7-9DD4-3B49-ADD2-9DE94D7DF39B}"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F016BC-AED0-2A41-A9B9-52D1BACE1EDB}" type="doc">
      <dgm:prSet loTypeId="urn:microsoft.com/office/officeart/2005/8/layout/hierarchy3" loCatId="" qsTypeId="urn:microsoft.com/office/officeart/2005/8/quickstyle/simple1" qsCatId="simple" csTypeId="urn:microsoft.com/office/officeart/2005/8/colors/accent2_1" csCatId="accent2" phldr="1"/>
      <dgm:spPr/>
      <dgm:t>
        <a:bodyPr/>
        <a:lstStyle/>
        <a:p>
          <a:endParaRPr lang="en-US"/>
        </a:p>
      </dgm:t>
    </dgm:pt>
    <dgm:pt modelId="{B6609C6F-60A4-5D49-ADDD-CF966F47FA2F}">
      <dgm:prSet phldrT="[Text]"/>
      <dgm:spPr/>
      <dgm:t>
        <a:bodyPr/>
        <a:lstStyle/>
        <a:p>
          <a:r>
            <a:rPr lang="en-US" dirty="0" err="1"/>
            <a:t>Incidencia</a:t>
          </a:r>
          <a:r>
            <a:rPr lang="en-US" dirty="0"/>
            <a:t> </a:t>
          </a:r>
          <a:r>
            <a:rPr lang="en-US" dirty="0" err="1"/>
            <a:t>Acumulada</a:t>
          </a:r>
          <a:endParaRPr lang="en-US" dirty="0"/>
        </a:p>
      </dgm:t>
    </dgm:pt>
    <dgm:pt modelId="{CB9BC293-F0AD-0445-8811-579FDA51C9A6}" type="parTrans" cxnId="{F9B3ED44-1645-1140-BB6B-F1A2E4935BD2}">
      <dgm:prSet/>
      <dgm:spPr/>
      <dgm:t>
        <a:bodyPr/>
        <a:lstStyle/>
        <a:p>
          <a:endParaRPr lang="en-US"/>
        </a:p>
      </dgm:t>
    </dgm:pt>
    <dgm:pt modelId="{4F6B7659-1B39-B745-B4A6-431617B5A687}" type="sibTrans" cxnId="{F9B3ED44-1645-1140-BB6B-F1A2E4935BD2}">
      <dgm:prSet/>
      <dgm:spPr/>
      <dgm:t>
        <a:bodyPr/>
        <a:lstStyle/>
        <a:p>
          <a:endParaRPr lang="en-US"/>
        </a:p>
      </dgm:t>
    </dgm:pt>
    <dgm:pt modelId="{0345EA99-67A1-974F-BC10-BECD736EF786}">
      <dgm:prSet phldrT="[Text]"/>
      <dgm:spPr/>
      <dgm:t>
        <a:bodyPr/>
        <a:lstStyle/>
        <a:p>
          <a:r>
            <a:rPr lang="en-EC" dirty="0">
              <a:latin typeface="Gill Sans MT" panose="020B0502020104020203" pitchFamily="34" charset="77"/>
            </a:rPr>
            <a:t>¿Cuál es la proporción de personas susceptibles que desarrollen un evento en un tiempo determinado?</a:t>
          </a:r>
          <a:endParaRPr lang="en-US" dirty="0"/>
        </a:p>
      </dgm:t>
    </dgm:pt>
    <dgm:pt modelId="{04CFA639-C822-B14E-808D-441FEA33DF7E}" type="parTrans" cxnId="{31316F0F-70D7-2946-8CA2-670DC07C798E}">
      <dgm:prSet/>
      <dgm:spPr/>
      <dgm:t>
        <a:bodyPr/>
        <a:lstStyle/>
        <a:p>
          <a:endParaRPr lang="en-US"/>
        </a:p>
      </dgm:t>
    </dgm:pt>
    <dgm:pt modelId="{0F545F00-EAA9-2C4C-BCA9-BDD73826423B}" type="sibTrans" cxnId="{31316F0F-70D7-2946-8CA2-670DC07C798E}">
      <dgm:prSet/>
      <dgm:spPr/>
      <dgm:t>
        <a:bodyPr/>
        <a:lstStyle/>
        <a:p>
          <a:endParaRPr lang="en-US"/>
        </a:p>
      </dgm:t>
    </dgm:pt>
    <dgm:pt modelId="{FD084AEF-EBB6-EF49-ADA3-BC06FADD4D53}">
      <dgm:prSet phldrT="[Text]"/>
      <dgm:spPr/>
      <dgm:t>
        <a:bodyPr/>
        <a:lstStyle/>
        <a:p>
          <a:r>
            <a:rPr lang="en-US" dirty="0"/>
            <a:t>Tasa de </a:t>
          </a:r>
          <a:r>
            <a:rPr lang="en-US" dirty="0" err="1"/>
            <a:t>incidencia</a:t>
          </a:r>
          <a:r>
            <a:rPr lang="en-US" dirty="0"/>
            <a:t> o </a:t>
          </a:r>
          <a:r>
            <a:rPr lang="en-US" dirty="0" err="1"/>
            <a:t>densidad</a:t>
          </a:r>
          <a:r>
            <a:rPr lang="en-US" dirty="0"/>
            <a:t> de </a:t>
          </a:r>
          <a:r>
            <a:rPr lang="en-US" dirty="0" err="1"/>
            <a:t>incidencia</a:t>
          </a:r>
          <a:endParaRPr lang="en-US" dirty="0"/>
        </a:p>
      </dgm:t>
    </dgm:pt>
    <dgm:pt modelId="{1D03AB22-BF7B-F747-99AF-D033FE05E4D2}" type="parTrans" cxnId="{0FCF7779-71FB-5D48-A8FC-C0657717DA41}">
      <dgm:prSet/>
      <dgm:spPr/>
      <dgm:t>
        <a:bodyPr/>
        <a:lstStyle/>
        <a:p>
          <a:endParaRPr lang="en-US"/>
        </a:p>
      </dgm:t>
    </dgm:pt>
    <dgm:pt modelId="{715279D3-ACA4-1C4C-B83E-3BB7BA6BAA26}" type="sibTrans" cxnId="{0FCF7779-71FB-5D48-A8FC-C0657717DA41}">
      <dgm:prSet/>
      <dgm:spPr/>
      <dgm:t>
        <a:bodyPr/>
        <a:lstStyle/>
        <a:p>
          <a:endParaRPr lang="en-US"/>
        </a:p>
      </dgm:t>
    </dgm:pt>
    <dgm:pt modelId="{3FDBC4AD-0FCF-7C44-9D34-BC62B25DFD40}">
      <dgm:prSet phldrT="[Text]"/>
      <dgm:spPr/>
      <dgm:t>
        <a:bodyPr/>
        <a:lstStyle/>
        <a:p>
          <a:r>
            <a:rPr lang="en-EC" dirty="0">
              <a:latin typeface="Gill Sans MT" panose="020B0502020104020203" pitchFamily="34" charset="77"/>
            </a:rPr>
            <a:t>¿Cuántos casos de una enfermedad han aparecido en un año? </a:t>
          </a:r>
          <a:endParaRPr lang="en-US" dirty="0"/>
        </a:p>
      </dgm:t>
    </dgm:pt>
    <dgm:pt modelId="{44223DB3-1FBE-804C-AC32-29F2946DA3ED}" type="parTrans" cxnId="{8AEBA5D2-81F9-6D4C-8D8F-17907F30DC81}">
      <dgm:prSet/>
      <dgm:spPr/>
      <dgm:t>
        <a:bodyPr/>
        <a:lstStyle/>
        <a:p>
          <a:endParaRPr lang="en-US"/>
        </a:p>
      </dgm:t>
    </dgm:pt>
    <dgm:pt modelId="{665913AF-5FE0-A140-90D1-5922ACD47BEA}" type="sibTrans" cxnId="{8AEBA5D2-81F9-6D4C-8D8F-17907F30DC81}">
      <dgm:prSet/>
      <dgm:spPr/>
      <dgm:t>
        <a:bodyPr/>
        <a:lstStyle/>
        <a:p>
          <a:endParaRPr lang="en-US"/>
        </a:p>
      </dgm:t>
    </dgm:pt>
    <dgm:pt modelId="{3C6B4D57-4810-D54F-8E83-81F89240D27F}" type="pres">
      <dgm:prSet presAssocID="{C6F016BC-AED0-2A41-A9B9-52D1BACE1EDB}" presName="diagram" presStyleCnt="0">
        <dgm:presLayoutVars>
          <dgm:chPref val="1"/>
          <dgm:dir/>
          <dgm:animOne val="branch"/>
          <dgm:animLvl val="lvl"/>
          <dgm:resizeHandles/>
        </dgm:presLayoutVars>
      </dgm:prSet>
      <dgm:spPr/>
    </dgm:pt>
    <dgm:pt modelId="{715B0E70-9AE0-EA47-9783-BF8A5E5FF476}" type="pres">
      <dgm:prSet presAssocID="{B6609C6F-60A4-5D49-ADDD-CF966F47FA2F}" presName="root" presStyleCnt="0"/>
      <dgm:spPr/>
    </dgm:pt>
    <dgm:pt modelId="{1DF9318F-E5CF-8D4A-B464-CE7FBB056732}" type="pres">
      <dgm:prSet presAssocID="{B6609C6F-60A4-5D49-ADDD-CF966F47FA2F}" presName="rootComposite" presStyleCnt="0"/>
      <dgm:spPr/>
    </dgm:pt>
    <dgm:pt modelId="{5EA57765-4F16-B04C-B9A0-02A06BEEFB7F}" type="pres">
      <dgm:prSet presAssocID="{B6609C6F-60A4-5D49-ADDD-CF966F47FA2F}" presName="rootText" presStyleLbl="node1" presStyleIdx="0" presStyleCnt="2"/>
      <dgm:spPr/>
    </dgm:pt>
    <dgm:pt modelId="{506320D0-51A7-1444-972D-3A20FA41D9D6}" type="pres">
      <dgm:prSet presAssocID="{B6609C6F-60A4-5D49-ADDD-CF966F47FA2F}" presName="rootConnector" presStyleLbl="node1" presStyleIdx="0" presStyleCnt="2"/>
      <dgm:spPr/>
    </dgm:pt>
    <dgm:pt modelId="{14EAB6BC-E109-9B45-8CFA-EE3E8B136C13}" type="pres">
      <dgm:prSet presAssocID="{B6609C6F-60A4-5D49-ADDD-CF966F47FA2F}" presName="childShape" presStyleCnt="0"/>
      <dgm:spPr/>
    </dgm:pt>
    <dgm:pt modelId="{C7ECCD48-F38B-4144-B6EC-28F73BF2A274}" type="pres">
      <dgm:prSet presAssocID="{04CFA639-C822-B14E-808D-441FEA33DF7E}" presName="Name13" presStyleLbl="parChTrans1D2" presStyleIdx="0" presStyleCnt="2"/>
      <dgm:spPr/>
    </dgm:pt>
    <dgm:pt modelId="{F28BD447-41C6-B14D-9E78-9CF9D92F5DD3}" type="pres">
      <dgm:prSet presAssocID="{0345EA99-67A1-974F-BC10-BECD736EF786}" presName="childText" presStyleLbl="bgAcc1" presStyleIdx="0" presStyleCnt="2">
        <dgm:presLayoutVars>
          <dgm:bulletEnabled val="1"/>
        </dgm:presLayoutVars>
      </dgm:prSet>
      <dgm:spPr/>
    </dgm:pt>
    <dgm:pt modelId="{34FB0DC8-2C41-F344-AA6C-235F68889E3A}" type="pres">
      <dgm:prSet presAssocID="{FD084AEF-EBB6-EF49-ADA3-BC06FADD4D53}" presName="root" presStyleCnt="0"/>
      <dgm:spPr/>
    </dgm:pt>
    <dgm:pt modelId="{16844B26-36AF-6C40-9B95-6D603798E86A}" type="pres">
      <dgm:prSet presAssocID="{FD084AEF-EBB6-EF49-ADA3-BC06FADD4D53}" presName="rootComposite" presStyleCnt="0"/>
      <dgm:spPr/>
    </dgm:pt>
    <dgm:pt modelId="{3B6519FF-F9A4-9E4E-A205-E12462544EEC}" type="pres">
      <dgm:prSet presAssocID="{FD084AEF-EBB6-EF49-ADA3-BC06FADD4D53}" presName="rootText" presStyleLbl="node1" presStyleIdx="1" presStyleCnt="2"/>
      <dgm:spPr/>
    </dgm:pt>
    <dgm:pt modelId="{92B8FCEE-F4AF-F540-B1A8-40EDB3758AA8}" type="pres">
      <dgm:prSet presAssocID="{FD084AEF-EBB6-EF49-ADA3-BC06FADD4D53}" presName="rootConnector" presStyleLbl="node1" presStyleIdx="1" presStyleCnt="2"/>
      <dgm:spPr/>
    </dgm:pt>
    <dgm:pt modelId="{E442BDF9-524B-A647-A33D-B37E7F47AF16}" type="pres">
      <dgm:prSet presAssocID="{FD084AEF-EBB6-EF49-ADA3-BC06FADD4D53}" presName="childShape" presStyleCnt="0"/>
      <dgm:spPr/>
    </dgm:pt>
    <dgm:pt modelId="{FF1E5085-5C34-1A41-9D81-3AD9D9C21772}" type="pres">
      <dgm:prSet presAssocID="{44223DB3-1FBE-804C-AC32-29F2946DA3ED}" presName="Name13" presStyleLbl="parChTrans1D2" presStyleIdx="1" presStyleCnt="2"/>
      <dgm:spPr/>
    </dgm:pt>
    <dgm:pt modelId="{B98D6352-355D-7A4C-9062-A1E2CEB55800}" type="pres">
      <dgm:prSet presAssocID="{3FDBC4AD-0FCF-7C44-9D34-BC62B25DFD40}" presName="childText" presStyleLbl="bgAcc1" presStyleIdx="1" presStyleCnt="2">
        <dgm:presLayoutVars>
          <dgm:bulletEnabled val="1"/>
        </dgm:presLayoutVars>
      </dgm:prSet>
      <dgm:spPr/>
    </dgm:pt>
  </dgm:ptLst>
  <dgm:cxnLst>
    <dgm:cxn modelId="{31316F0F-70D7-2946-8CA2-670DC07C798E}" srcId="{B6609C6F-60A4-5D49-ADDD-CF966F47FA2F}" destId="{0345EA99-67A1-974F-BC10-BECD736EF786}" srcOrd="0" destOrd="0" parTransId="{04CFA639-C822-B14E-808D-441FEA33DF7E}" sibTransId="{0F545F00-EAA9-2C4C-BCA9-BDD73826423B}"/>
    <dgm:cxn modelId="{DF34CD11-539A-E549-AA90-A551D5FE9D34}" type="presOf" srcId="{04CFA639-C822-B14E-808D-441FEA33DF7E}" destId="{C7ECCD48-F38B-4144-B6EC-28F73BF2A274}" srcOrd="0" destOrd="0" presId="urn:microsoft.com/office/officeart/2005/8/layout/hierarchy3"/>
    <dgm:cxn modelId="{F9B3ED44-1645-1140-BB6B-F1A2E4935BD2}" srcId="{C6F016BC-AED0-2A41-A9B9-52D1BACE1EDB}" destId="{B6609C6F-60A4-5D49-ADDD-CF966F47FA2F}" srcOrd="0" destOrd="0" parTransId="{CB9BC293-F0AD-0445-8811-579FDA51C9A6}" sibTransId="{4F6B7659-1B39-B745-B4A6-431617B5A687}"/>
    <dgm:cxn modelId="{0FCF7779-71FB-5D48-A8FC-C0657717DA41}" srcId="{C6F016BC-AED0-2A41-A9B9-52D1BACE1EDB}" destId="{FD084AEF-EBB6-EF49-ADA3-BC06FADD4D53}" srcOrd="1" destOrd="0" parTransId="{1D03AB22-BF7B-F747-99AF-D033FE05E4D2}" sibTransId="{715279D3-ACA4-1C4C-B83E-3BB7BA6BAA26}"/>
    <dgm:cxn modelId="{54E4CA9A-1A07-254E-A342-0E027268B37D}" type="presOf" srcId="{B6609C6F-60A4-5D49-ADDD-CF966F47FA2F}" destId="{506320D0-51A7-1444-972D-3A20FA41D9D6}" srcOrd="1" destOrd="0" presId="urn:microsoft.com/office/officeart/2005/8/layout/hierarchy3"/>
    <dgm:cxn modelId="{FE6867AA-F337-0B40-91AD-C8AF0813B370}" type="presOf" srcId="{44223DB3-1FBE-804C-AC32-29F2946DA3ED}" destId="{FF1E5085-5C34-1A41-9D81-3AD9D9C21772}" srcOrd="0" destOrd="0" presId="urn:microsoft.com/office/officeart/2005/8/layout/hierarchy3"/>
    <dgm:cxn modelId="{04A45BB0-0F0F-2041-B71F-11E88EB022FB}" type="presOf" srcId="{3FDBC4AD-0FCF-7C44-9D34-BC62B25DFD40}" destId="{B98D6352-355D-7A4C-9062-A1E2CEB55800}" srcOrd="0" destOrd="0" presId="urn:microsoft.com/office/officeart/2005/8/layout/hierarchy3"/>
    <dgm:cxn modelId="{E68086B1-6832-C644-8C14-ED943C5F46BC}" type="presOf" srcId="{0345EA99-67A1-974F-BC10-BECD736EF786}" destId="{F28BD447-41C6-B14D-9E78-9CF9D92F5DD3}" srcOrd="0" destOrd="0" presId="urn:microsoft.com/office/officeart/2005/8/layout/hierarchy3"/>
    <dgm:cxn modelId="{D36797B2-19E9-404D-B5E0-D1A3B72F59F0}" type="presOf" srcId="{C6F016BC-AED0-2A41-A9B9-52D1BACE1EDB}" destId="{3C6B4D57-4810-D54F-8E83-81F89240D27F}" srcOrd="0" destOrd="0" presId="urn:microsoft.com/office/officeart/2005/8/layout/hierarchy3"/>
    <dgm:cxn modelId="{8AEBA5D2-81F9-6D4C-8D8F-17907F30DC81}" srcId="{FD084AEF-EBB6-EF49-ADA3-BC06FADD4D53}" destId="{3FDBC4AD-0FCF-7C44-9D34-BC62B25DFD40}" srcOrd="0" destOrd="0" parTransId="{44223DB3-1FBE-804C-AC32-29F2946DA3ED}" sibTransId="{665913AF-5FE0-A140-90D1-5922ACD47BEA}"/>
    <dgm:cxn modelId="{5C5369D8-1F36-4641-B32D-DE6DE8DA718E}" type="presOf" srcId="{FD084AEF-EBB6-EF49-ADA3-BC06FADD4D53}" destId="{3B6519FF-F9A4-9E4E-A205-E12462544EEC}" srcOrd="0" destOrd="0" presId="urn:microsoft.com/office/officeart/2005/8/layout/hierarchy3"/>
    <dgm:cxn modelId="{2B0B8FF7-8539-BF4B-819A-7B81E604674F}" type="presOf" srcId="{FD084AEF-EBB6-EF49-ADA3-BC06FADD4D53}" destId="{92B8FCEE-F4AF-F540-B1A8-40EDB3758AA8}" srcOrd="1" destOrd="0" presId="urn:microsoft.com/office/officeart/2005/8/layout/hierarchy3"/>
    <dgm:cxn modelId="{7751A0FA-AAD8-F24E-BAF5-EAFE84C01DD5}" type="presOf" srcId="{B6609C6F-60A4-5D49-ADDD-CF966F47FA2F}" destId="{5EA57765-4F16-B04C-B9A0-02A06BEEFB7F}" srcOrd="0" destOrd="0" presId="urn:microsoft.com/office/officeart/2005/8/layout/hierarchy3"/>
    <dgm:cxn modelId="{8FC10968-0902-A04D-BBF6-4A0ABCC1812E}" type="presParOf" srcId="{3C6B4D57-4810-D54F-8E83-81F89240D27F}" destId="{715B0E70-9AE0-EA47-9783-BF8A5E5FF476}" srcOrd="0" destOrd="0" presId="urn:microsoft.com/office/officeart/2005/8/layout/hierarchy3"/>
    <dgm:cxn modelId="{81F5D8CD-902E-064D-9DB0-F193F524A4C8}" type="presParOf" srcId="{715B0E70-9AE0-EA47-9783-BF8A5E5FF476}" destId="{1DF9318F-E5CF-8D4A-B464-CE7FBB056732}" srcOrd="0" destOrd="0" presId="urn:microsoft.com/office/officeart/2005/8/layout/hierarchy3"/>
    <dgm:cxn modelId="{377AB287-251B-2D47-AE18-8F65C5A0A6AD}" type="presParOf" srcId="{1DF9318F-E5CF-8D4A-B464-CE7FBB056732}" destId="{5EA57765-4F16-B04C-B9A0-02A06BEEFB7F}" srcOrd="0" destOrd="0" presId="urn:microsoft.com/office/officeart/2005/8/layout/hierarchy3"/>
    <dgm:cxn modelId="{1C8DDAD4-6031-854E-98C5-C03ECDA5ADA5}" type="presParOf" srcId="{1DF9318F-E5CF-8D4A-B464-CE7FBB056732}" destId="{506320D0-51A7-1444-972D-3A20FA41D9D6}" srcOrd="1" destOrd="0" presId="urn:microsoft.com/office/officeart/2005/8/layout/hierarchy3"/>
    <dgm:cxn modelId="{AE6952E4-82A8-3447-8A14-E527C891D735}" type="presParOf" srcId="{715B0E70-9AE0-EA47-9783-BF8A5E5FF476}" destId="{14EAB6BC-E109-9B45-8CFA-EE3E8B136C13}" srcOrd="1" destOrd="0" presId="urn:microsoft.com/office/officeart/2005/8/layout/hierarchy3"/>
    <dgm:cxn modelId="{3E10130E-E821-8645-939B-8A5EA7ABAC90}" type="presParOf" srcId="{14EAB6BC-E109-9B45-8CFA-EE3E8B136C13}" destId="{C7ECCD48-F38B-4144-B6EC-28F73BF2A274}" srcOrd="0" destOrd="0" presId="urn:microsoft.com/office/officeart/2005/8/layout/hierarchy3"/>
    <dgm:cxn modelId="{2822161B-967A-FB4E-B4E8-F6076BB72BB5}" type="presParOf" srcId="{14EAB6BC-E109-9B45-8CFA-EE3E8B136C13}" destId="{F28BD447-41C6-B14D-9E78-9CF9D92F5DD3}" srcOrd="1" destOrd="0" presId="urn:microsoft.com/office/officeart/2005/8/layout/hierarchy3"/>
    <dgm:cxn modelId="{C52C0E05-E543-A946-8799-56986AD08DC8}" type="presParOf" srcId="{3C6B4D57-4810-D54F-8E83-81F89240D27F}" destId="{34FB0DC8-2C41-F344-AA6C-235F68889E3A}" srcOrd="1" destOrd="0" presId="urn:microsoft.com/office/officeart/2005/8/layout/hierarchy3"/>
    <dgm:cxn modelId="{7419BFB5-C313-AF41-868F-78394D0605CE}" type="presParOf" srcId="{34FB0DC8-2C41-F344-AA6C-235F68889E3A}" destId="{16844B26-36AF-6C40-9B95-6D603798E86A}" srcOrd="0" destOrd="0" presId="urn:microsoft.com/office/officeart/2005/8/layout/hierarchy3"/>
    <dgm:cxn modelId="{8A66F5FD-9EB3-C346-ADC4-4052476B2421}" type="presParOf" srcId="{16844B26-36AF-6C40-9B95-6D603798E86A}" destId="{3B6519FF-F9A4-9E4E-A205-E12462544EEC}" srcOrd="0" destOrd="0" presId="urn:microsoft.com/office/officeart/2005/8/layout/hierarchy3"/>
    <dgm:cxn modelId="{B3BDCD82-74B4-0042-946E-D7AD9B40F558}" type="presParOf" srcId="{16844B26-36AF-6C40-9B95-6D603798E86A}" destId="{92B8FCEE-F4AF-F540-B1A8-40EDB3758AA8}" srcOrd="1" destOrd="0" presId="urn:microsoft.com/office/officeart/2005/8/layout/hierarchy3"/>
    <dgm:cxn modelId="{49E1F2D5-C746-BD4A-979F-93E03043963A}" type="presParOf" srcId="{34FB0DC8-2C41-F344-AA6C-235F68889E3A}" destId="{E442BDF9-524B-A647-A33D-B37E7F47AF16}" srcOrd="1" destOrd="0" presId="urn:microsoft.com/office/officeart/2005/8/layout/hierarchy3"/>
    <dgm:cxn modelId="{48152E28-3805-074A-9DE4-A68EE07BDBC0}" type="presParOf" srcId="{E442BDF9-524B-A647-A33D-B37E7F47AF16}" destId="{FF1E5085-5C34-1A41-9D81-3AD9D9C21772}" srcOrd="0" destOrd="0" presId="urn:microsoft.com/office/officeart/2005/8/layout/hierarchy3"/>
    <dgm:cxn modelId="{5085F45E-B11E-A74D-AAFA-42AF25B61FF6}" type="presParOf" srcId="{E442BDF9-524B-A647-A33D-B37E7F47AF16}" destId="{B98D6352-355D-7A4C-9062-A1E2CEB5580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22CD7-D6A9-914D-96A5-AE34AF616F93}">
      <dsp:nvSpPr>
        <dsp:cNvPr id="0" name=""/>
        <dsp:cNvSpPr/>
      </dsp:nvSpPr>
      <dsp:spPr>
        <a:xfrm>
          <a:off x="-3059848" y="-474114"/>
          <a:ext cx="3673316" cy="3673316"/>
        </a:xfrm>
        <a:prstGeom prst="blockArc">
          <a:avLst>
            <a:gd name="adj1" fmla="val 18900000"/>
            <a:gd name="adj2" fmla="val 2700000"/>
            <a:gd name="adj3" fmla="val 588"/>
          </a:avLst>
        </a:pr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95300B-F71E-094A-9E77-E1F780DC526F}">
      <dsp:nvSpPr>
        <dsp:cNvPr id="0" name=""/>
        <dsp:cNvSpPr/>
      </dsp:nvSpPr>
      <dsp:spPr>
        <a:xfrm>
          <a:off x="500939" y="389305"/>
          <a:ext cx="4199762" cy="778502"/>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17937" tIns="101600" rIns="101600" bIns="101600" numCol="1" spcCol="1270" anchor="ctr" anchorCtr="0">
          <a:noAutofit/>
        </a:bodyPr>
        <a:lstStyle/>
        <a:p>
          <a:pPr marL="0" lvl="0" indent="0" algn="l" defTabSz="1778000">
            <a:lnSpc>
              <a:spcPct val="90000"/>
            </a:lnSpc>
            <a:spcBef>
              <a:spcPct val="0"/>
            </a:spcBef>
            <a:spcAft>
              <a:spcPct val="35000"/>
            </a:spcAft>
            <a:buNone/>
          </a:pPr>
          <a:r>
            <a:rPr lang="es-MX" sz="4000" kern="1200" dirty="0"/>
            <a:t>INCIDENCIA</a:t>
          </a:r>
        </a:p>
      </dsp:txBody>
      <dsp:txXfrm>
        <a:off x="500939" y="389305"/>
        <a:ext cx="4199762" cy="778502"/>
      </dsp:txXfrm>
    </dsp:sp>
    <dsp:sp modelId="{75E42FC3-2358-BF4F-8CF4-E3CBFFABAD77}">
      <dsp:nvSpPr>
        <dsp:cNvPr id="0" name=""/>
        <dsp:cNvSpPr/>
      </dsp:nvSpPr>
      <dsp:spPr>
        <a:xfrm>
          <a:off x="14374" y="291993"/>
          <a:ext cx="973128" cy="973128"/>
        </a:xfrm>
        <a:prstGeom prst="ellipse">
          <a:avLst/>
        </a:prstGeom>
        <a:solidFill>
          <a:schemeClr val="lt1">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4245B5-596F-BA41-B3E3-36510524DE0E}">
      <dsp:nvSpPr>
        <dsp:cNvPr id="0" name=""/>
        <dsp:cNvSpPr/>
      </dsp:nvSpPr>
      <dsp:spPr>
        <a:xfrm>
          <a:off x="500939" y="1557278"/>
          <a:ext cx="4199762" cy="77850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17937" tIns="101600" rIns="101600" bIns="101600" numCol="1" spcCol="1270" anchor="ctr" anchorCtr="0">
          <a:noAutofit/>
        </a:bodyPr>
        <a:lstStyle/>
        <a:p>
          <a:pPr marL="0" lvl="0" indent="0" algn="l" defTabSz="1778000">
            <a:lnSpc>
              <a:spcPct val="90000"/>
            </a:lnSpc>
            <a:spcBef>
              <a:spcPct val="0"/>
            </a:spcBef>
            <a:spcAft>
              <a:spcPct val="35000"/>
            </a:spcAft>
            <a:buNone/>
          </a:pPr>
          <a:r>
            <a:rPr lang="es-MX" sz="4000" kern="1200" dirty="0"/>
            <a:t>PREVALENCIA</a:t>
          </a:r>
        </a:p>
      </dsp:txBody>
      <dsp:txXfrm>
        <a:off x="500939" y="1557278"/>
        <a:ext cx="4199762" cy="778502"/>
      </dsp:txXfrm>
    </dsp:sp>
    <dsp:sp modelId="{A32BD234-35BB-8145-91E5-9E56577B765A}">
      <dsp:nvSpPr>
        <dsp:cNvPr id="0" name=""/>
        <dsp:cNvSpPr/>
      </dsp:nvSpPr>
      <dsp:spPr>
        <a:xfrm>
          <a:off x="14374" y="1459965"/>
          <a:ext cx="973128" cy="973128"/>
        </a:xfrm>
        <a:prstGeom prst="ellipse">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B47CB0-BCE4-A640-BC78-D40DFD13F3BC}">
      <dsp:nvSpPr>
        <dsp:cNvPr id="0" name=""/>
        <dsp:cNvSpPr/>
      </dsp:nvSpPr>
      <dsp:spPr>
        <a:xfrm>
          <a:off x="1108666" y="2664"/>
          <a:ext cx="2811819" cy="140590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en-US" sz="4300" kern="1200" dirty="0" err="1"/>
            <a:t>Prevalencia</a:t>
          </a:r>
          <a:endParaRPr lang="en-US" sz="4300" kern="1200" dirty="0"/>
        </a:p>
      </dsp:txBody>
      <dsp:txXfrm>
        <a:off x="1149844" y="43842"/>
        <a:ext cx="2729463" cy="1323553"/>
      </dsp:txXfrm>
    </dsp:sp>
    <dsp:sp modelId="{06A23AF2-A688-F04D-8869-5943A82ACCD2}">
      <dsp:nvSpPr>
        <dsp:cNvPr id="0" name=""/>
        <dsp:cNvSpPr/>
      </dsp:nvSpPr>
      <dsp:spPr>
        <a:xfrm>
          <a:off x="1389847" y="1408574"/>
          <a:ext cx="281181" cy="1054432"/>
        </a:xfrm>
        <a:custGeom>
          <a:avLst/>
          <a:gdLst/>
          <a:ahLst/>
          <a:cxnLst/>
          <a:rect l="0" t="0" r="0" b="0"/>
          <a:pathLst>
            <a:path>
              <a:moveTo>
                <a:pt x="0" y="0"/>
              </a:moveTo>
              <a:lnTo>
                <a:pt x="0" y="1054432"/>
              </a:lnTo>
              <a:lnTo>
                <a:pt x="281181" y="1054432"/>
              </a:lnTo>
            </a:path>
          </a:pathLst>
        </a:custGeom>
        <a:noFill/>
        <a:ln w="1905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C83ACD0-C97E-D043-A7F9-23E7A09105D0}">
      <dsp:nvSpPr>
        <dsp:cNvPr id="0" name=""/>
        <dsp:cNvSpPr/>
      </dsp:nvSpPr>
      <dsp:spPr>
        <a:xfrm>
          <a:off x="1671029" y="1760051"/>
          <a:ext cx="2249455" cy="140590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err="1"/>
            <a:t>Prevalencia</a:t>
          </a:r>
          <a:r>
            <a:rPr lang="en-US" sz="2200" kern="1200" dirty="0"/>
            <a:t> </a:t>
          </a:r>
          <a:r>
            <a:rPr lang="en-US" sz="2200" kern="1200" dirty="0" err="1"/>
            <a:t>Puntual</a:t>
          </a:r>
          <a:endParaRPr lang="en-US" sz="2200" kern="1200" dirty="0"/>
        </a:p>
      </dsp:txBody>
      <dsp:txXfrm>
        <a:off x="1712207" y="1801229"/>
        <a:ext cx="2167099" cy="1323553"/>
      </dsp:txXfrm>
    </dsp:sp>
    <dsp:sp modelId="{DE28F6C0-59B6-554A-9040-98A735EC68B7}">
      <dsp:nvSpPr>
        <dsp:cNvPr id="0" name=""/>
        <dsp:cNvSpPr/>
      </dsp:nvSpPr>
      <dsp:spPr>
        <a:xfrm>
          <a:off x="1389847" y="1408574"/>
          <a:ext cx="281181" cy="2811819"/>
        </a:xfrm>
        <a:custGeom>
          <a:avLst/>
          <a:gdLst/>
          <a:ahLst/>
          <a:cxnLst/>
          <a:rect l="0" t="0" r="0" b="0"/>
          <a:pathLst>
            <a:path>
              <a:moveTo>
                <a:pt x="0" y="0"/>
              </a:moveTo>
              <a:lnTo>
                <a:pt x="0" y="2811819"/>
              </a:lnTo>
              <a:lnTo>
                <a:pt x="281181" y="2811819"/>
              </a:lnTo>
            </a:path>
          </a:pathLst>
        </a:custGeom>
        <a:noFill/>
        <a:ln w="1905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7848815-B5A6-6342-8AA3-8ACBBE2E49D2}">
      <dsp:nvSpPr>
        <dsp:cNvPr id="0" name=""/>
        <dsp:cNvSpPr/>
      </dsp:nvSpPr>
      <dsp:spPr>
        <a:xfrm>
          <a:off x="1671029" y="3517438"/>
          <a:ext cx="2249455" cy="140590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err="1"/>
            <a:t>Prevalencia</a:t>
          </a:r>
          <a:r>
            <a:rPr lang="en-US" sz="2200" kern="1200" dirty="0"/>
            <a:t> de </a:t>
          </a:r>
          <a:r>
            <a:rPr lang="en-US" sz="2200" kern="1200" dirty="0" err="1"/>
            <a:t>periodo</a:t>
          </a:r>
          <a:endParaRPr lang="en-US" sz="2200" kern="1200" dirty="0"/>
        </a:p>
      </dsp:txBody>
      <dsp:txXfrm>
        <a:off x="1712207" y="3558616"/>
        <a:ext cx="2167099" cy="1323553"/>
      </dsp:txXfrm>
    </dsp:sp>
    <dsp:sp modelId="{8FF7BA48-7DC9-5F4C-BC46-BDA0E7E5B936}">
      <dsp:nvSpPr>
        <dsp:cNvPr id="0" name=""/>
        <dsp:cNvSpPr/>
      </dsp:nvSpPr>
      <dsp:spPr>
        <a:xfrm>
          <a:off x="4623439" y="2664"/>
          <a:ext cx="2811819" cy="1405909"/>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en-US" sz="4300" kern="1200" dirty="0" err="1"/>
            <a:t>Incidencia</a:t>
          </a:r>
          <a:endParaRPr lang="en-US" sz="4300" kern="1200" dirty="0"/>
        </a:p>
      </dsp:txBody>
      <dsp:txXfrm>
        <a:off x="4664617" y="43842"/>
        <a:ext cx="2729463" cy="1323553"/>
      </dsp:txXfrm>
    </dsp:sp>
    <dsp:sp modelId="{F5247A6E-6739-1846-8669-F540714EAFE4}">
      <dsp:nvSpPr>
        <dsp:cNvPr id="0" name=""/>
        <dsp:cNvSpPr/>
      </dsp:nvSpPr>
      <dsp:spPr>
        <a:xfrm>
          <a:off x="4904621" y="1408574"/>
          <a:ext cx="281181" cy="1054432"/>
        </a:xfrm>
        <a:custGeom>
          <a:avLst/>
          <a:gdLst/>
          <a:ahLst/>
          <a:cxnLst/>
          <a:rect l="0" t="0" r="0" b="0"/>
          <a:pathLst>
            <a:path>
              <a:moveTo>
                <a:pt x="0" y="0"/>
              </a:moveTo>
              <a:lnTo>
                <a:pt x="0" y="1054432"/>
              </a:lnTo>
              <a:lnTo>
                <a:pt x="281181" y="1054432"/>
              </a:lnTo>
            </a:path>
          </a:pathLst>
        </a:custGeom>
        <a:noFill/>
        <a:ln w="1905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6AD35BC-64A9-804E-899B-AAA84C9A4B6E}">
      <dsp:nvSpPr>
        <dsp:cNvPr id="0" name=""/>
        <dsp:cNvSpPr/>
      </dsp:nvSpPr>
      <dsp:spPr>
        <a:xfrm>
          <a:off x="5185803" y="1760051"/>
          <a:ext cx="2249455" cy="140590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err="1"/>
            <a:t>Incidencia</a:t>
          </a:r>
          <a:r>
            <a:rPr lang="en-US" sz="2200" kern="1200" dirty="0"/>
            <a:t> </a:t>
          </a:r>
          <a:r>
            <a:rPr lang="en-US" sz="2200" kern="1200" dirty="0" err="1"/>
            <a:t>Acumulada</a:t>
          </a:r>
          <a:endParaRPr lang="en-US" sz="2200" kern="1200" dirty="0"/>
        </a:p>
      </dsp:txBody>
      <dsp:txXfrm>
        <a:off x="5226981" y="1801229"/>
        <a:ext cx="2167099" cy="1323553"/>
      </dsp:txXfrm>
    </dsp:sp>
    <dsp:sp modelId="{40A5C49C-1A0B-2B45-A066-659F77B578A5}">
      <dsp:nvSpPr>
        <dsp:cNvPr id="0" name=""/>
        <dsp:cNvSpPr/>
      </dsp:nvSpPr>
      <dsp:spPr>
        <a:xfrm>
          <a:off x="4904621" y="1408574"/>
          <a:ext cx="281181" cy="2811819"/>
        </a:xfrm>
        <a:custGeom>
          <a:avLst/>
          <a:gdLst/>
          <a:ahLst/>
          <a:cxnLst/>
          <a:rect l="0" t="0" r="0" b="0"/>
          <a:pathLst>
            <a:path>
              <a:moveTo>
                <a:pt x="0" y="0"/>
              </a:moveTo>
              <a:lnTo>
                <a:pt x="0" y="2811819"/>
              </a:lnTo>
              <a:lnTo>
                <a:pt x="281181" y="2811819"/>
              </a:lnTo>
            </a:path>
          </a:pathLst>
        </a:custGeom>
        <a:noFill/>
        <a:ln w="1905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919EBB7-9DD4-3B49-ADD2-9DE94D7DF39B}">
      <dsp:nvSpPr>
        <dsp:cNvPr id="0" name=""/>
        <dsp:cNvSpPr/>
      </dsp:nvSpPr>
      <dsp:spPr>
        <a:xfrm>
          <a:off x="5185803" y="3517438"/>
          <a:ext cx="2249455" cy="140590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US" sz="2200" kern="1200" dirty="0"/>
            <a:t>Tasa de </a:t>
          </a:r>
          <a:r>
            <a:rPr lang="en-US" sz="2200" kern="1200" dirty="0" err="1"/>
            <a:t>incidencia</a:t>
          </a:r>
          <a:r>
            <a:rPr lang="en-US" sz="2200" kern="1200" dirty="0"/>
            <a:t> o </a:t>
          </a:r>
          <a:r>
            <a:rPr lang="en-US" sz="2200" kern="1200" dirty="0" err="1"/>
            <a:t>Densidad</a:t>
          </a:r>
          <a:r>
            <a:rPr lang="en-US" sz="2200" kern="1200" dirty="0"/>
            <a:t> de </a:t>
          </a:r>
          <a:r>
            <a:rPr lang="en-US" sz="2200" kern="1200" dirty="0" err="1"/>
            <a:t>Incidencia</a:t>
          </a:r>
          <a:endParaRPr lang="en-US" sz="2200" kern="1200" dirty="0"/>
        </a:p>
      </dsp:txBody>
      <dsp:txXfrm>
        <a:off x="5226981" y="3558616"/>
        <a:ext cx="2167099" cy="13235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A57765-4F16-B04C-B9A0-02A06BEEFB7F}">
      <dsp:nvSpPr>
        <dsp:cNvPr id="0" name=""/>
        <dsp:cNvSpPr/>
      </dsp:nvSpPr>
      <dsp:spPr>
        <a:xfrm>
          <a:off x="806" y="550736"/>
          <a:ext cx="2934394" cy="1467197"/>
        </a:xfrm>
        <a:prstGeom prst="roundRect">
          <a:avLst>
            <a:gd name="adj" fmla="val 10000"/>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err="1"/>
            <a:t>Incidencia</a:t>
          </a:r>
          <a:r>
            <a:rPr lang="en-US" sz="2900" kern="1200" dirty="0"/>
            <a:t> </a:t>
          </a:r>
          <a:r>
            <a:rPr lang="en-US" sz="2900" kern="1200" dirty="0" err="1"/>
            <a:t>Acumulada</a:t>
          </a:r>
          <a:endParaRPr lang="en-US" sz="2900" kern="1200" dirty="0"/>
        </a:p>
      </dsp:txBody>
      <dsp:txXfrm>
        <a:off x="43779" y="593709"/>
        <a:ext cx="2848448" cy="1381251"/>
      </dsp:txXfrm>
    </dsp:sp>
    <dsp:sp modelId="{C7ECCD48-F38B-4144-B6EC-28F73BF2A274}">
      <dsp:nvSpPr>
        <dsp:cNvPr id="0" name=""/>
        <dsp:cNvSpPr/>
      </dsp:nvSpPr>
      <dsp:spPr>
        <a:xfrm>
          <a:off x="294245" y="2017933"/>
          <a:ext cx="293439" cy="1100397"/>
        </a:xfrm>
        <a:custGeom>
          <a:avLst/>
          <a:gdLst/>
          <a:ahLst/>
          <a:cxnLst/>
          <a:rect l="0" t="0" r="0" b="0"/>
          <a:pathLst>
            <a:path>
              <a:moveTo>
                <a:pt x="0" y="0"/>
              </a:moveTo>
              <a:lnTo>
                <a:pt x="0" y="1100397"/>
              </a:lnTo>
              <a:lnTo>
                <a:pt x="293439" y="1100397"/>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8BD447-41C6-B14D-9E78-9CF9D92F5DD3}">
      <dsp:nvSpPr>
        <dsp:cNvPr id="0" name=""/>
        <dsp:cNvSpPr/>
      </dsp:nvSpPr>
      <dsp:spPr>
        <a:xfrm>
          <a:off x="587685" y="2384733"/>
          <a:ext cx="2347515" cy="1467197"/>
        </a:xfrm>
        <a:prstGeom prst="roundRect">
          <a:avLst>
            <a:gd name="adj" fmla="val 10000"/>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EC" sz="1700" kern="1200" dirty="0">
              <a:latin typeface="Gill Sans MT" panose="020B0502020104020203" pitchFamily="34" charset="77"/>
            </a:rPr>
            <a:t>¿Cuál es la proporción de personas susceptibles que desarrollen un evento en un tiempo determinado?</a:t>
          </a:r>
          <a:endParaRPr lang="en-US" sz="1700" kern="1200" dirty="0"/>
        </a:p>
      </dsp:txBody>
      <dsp:txXfrm>
        <a:off x="630658" y="2427706"/>
        <a:ext cx="2261569" cy="1381251"/>
      </dsp:txXfrm>
    </dsp:sp>
    <dsp:sp modelId="{3B6519FF-F9A4-9E4E-A205-E12462544EEC}">
      <dsp:nvSpPr>
        <dsp:cNvPr id="0" name=""/>
        <dsp:cNvSpPr/>
      </dsp:nvSpPr>
      <dsp:spPr>
        <a:xfrm>
          <a:off x="3668799" y="550736"/>
          <a:ext cx="2934394" cy="1467197"/>
        </a:xfrm>
        <a:prstGeom prst="roundRect">
          <a:avLst>
            <a:gd name="adj" fmla="val 10000"/>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a:t>Tasa de </a:t>
          </a:r>
          <a:r>
            <a:rPr lang="en-US" sz="2900" kern="1200" dirty="0" err="1"/>
            <a:t>incidencia</a:t>
          </a:r>
          <a:r>
            <a:rPr lang="en-US" sz="2900" kern="1200" dirty="0"/>
            <a:t> o </a:t>
          </a:r>
          <a:r>
            <a:rPr lang="en-US" sz="2900" kern="1200" dirty="0" err="1"/>
            <a:t>densidad</a:t>
          </a:r>
          <a:r>
            <a:rPr lang="en-US" sz="2900" kern="1200" dirty="0"/>
            <a:t> de </a:t>
          </a:r>
          <a:r>
            <a:rPr lang="en-US" sz="2900" kern="1200" dirty="0" err="1"/>
            <a:t>incidencia</a:t>
          </a:r>
          <a:endParaRPr lang="en-US" sz="2900" kern="1200" dirty="0"/>
        </a:p>
      </dsp:txBody>
      <dsp:txXfrm>
        <a:off x="3711772" y="593709"/>
        <a:ext cx="2848448" cy="1381251"/>
      </dsp:txXfrm>
    </dsp:sp>
    <dsp:sp modelId="{FF1E5085-5C34-1A41-9D81-3AD9D9C21772}">
      <dsp:nvSpPr>
        <dsp:cNvPr id="0" name=""/>
        <dsp:cNvSpPr/>
      </dsp:nvSpPr>
      <dsp:spPr>
        <a:xfrm>
          <a:off x="3962238" y="2017933"/>
          <a:ext cx="293439" cy="1100397"/>
        </a:xfrm>
        <a:custGeom>
          <a:avLst/>
          <a:gdLst/>
          <a:ahLst/>
          <a:cxnLst/>
          <a:rect l="0" t="0" r="0" b="0"/>
          <a:pathLst>
            <a:path>
              <a:moveTo>
                <a:pt x="0" y="0"/>
              </a:moveTo>
              <a:lnTo>
                <a:pt x="0" y="1100397"/>
              </a:lnTo>
              <a:lnTo>
                <a:pt x="293439" y="1100397"/>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8D6352-355D-7A4C-9062-A1E2CEB55800}">
      <dsp:nvSpPr>
        <dsp:cNvPr id="0" name=""/>
        <dsp:cNvSpPr/>
      </dsp:nvSpPr>
      <dsp:spPr>
        <a:xfrm>
          <a:off x="4255678" y="2384733"/>
          <a:ext cx="2347515" cy="1467197"/>
        </a:xfrm>
        <a:prstGeom prst="roundRect">
          <a:avLst>
            <a:gd name="adj" fmla="val 10000"/>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EC" sz="1700" kern="1200" dirty="0">
              <a:latin typeface="Gill Sans MT" panose="020B0502020104020203" pitchFamily="34" charset="77"/>
            </a:rPr>
            <a:t>¿Cuántos casos de una enfermedad han aparecido en un año? </a:t>
          </a:r>
          <a:endParaRPr lang="en-US" sz="1700" kern="1200" dirty="0"/>
        </a:p>
      </dsp:txBody>
      <dsp:txXfrm>
        <a:off x="4298651" y="2427706"/>
        <a:ext cx="2261569" cy="138125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58F864-4E51-F431-D523-07B736B61D2D}"/>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EC"/>
          </a:p>
        </p:txBody>
      </p:sp>
      <p:sp>
        <p:nvSpPr>
          <p:cNvPr id="3" name="Subtítulo 2">
            <a:extLst>
              <a:ext uri="{FF2B5EF4-FFF2-40B4-BE49-F238E27FC236}">
                <a16:creationId xmlns:a16="http://schemas.microsoft.com/office/drawing/2014/main" id="{773276F9-14B2-6443-FDDA-B088B7A62D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EC"/>
          </a:p>
        </p:txBody>
      </p:sp>
      <p:sp>
        <p:nvSpPr>
          <p:cNvPr id="4" name="Marcador de fecha 3">
            <a:extLst>
              <a:ext uri="{FF2B5EF4-FFF2-40B4-BE49-F238E27FC236}">
                <a16:creationId xmlns:a16="http://schemas.microsoft.com/office/drawing/2014/main" id="{A7C66DF8-46BC-2B0C-A2E5-C29FA2024DCB}"/>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5" name="Marcador de pie de página 4">
            <a:extLst>
              <a:ext uri="{FF2B5EF4-FFF2-40B4-BE49-F238E27FC236}">
                <a16:creationId xmlns:a16="http://schemas.microsoft.com/office/drawing/2014/main" id="{01E164F8-F092-1D17-4385-17796652D256}"/>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6FF5E47C-47A5-01F1-CFF6-7726724DBF86}"/>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97538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D1F653-AA59-6D61-E858-7BC92A177895}"/>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167E64AD-AFE0-A9B1-050A-D3F759C63879}"/>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C01A3C8D-7523-8FA5-F332-7192B4EC660C}"/>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5" name="Marcador de pie de página 4">
            <a:extLst>
              <a:ext uri="{FF2B5EF4-FFF2-40B4-BE49-F238E27FC236}">
                <a16:creationId xmlns:a16="http://schemas.microsoft.com/office/drawing/2014/main" id="{2B842A83-E633-7B9A-C58D-71C9E3827AD2}"/>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4EB43507-531C-7B4C-F083-12556FBEE67A}"/>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253126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F4ADAAD-885D-DA32-367F-977C3B3E7727}"/>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B7AA5E59-2907-826A-71C5-C89F613F7AB2}"/>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B9AF535D-C142-2220-E17B-5549D7611EF2}"/>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5" name="Marcador de pie de página 4">
            <a:extLst>
              <a:ext uri="{FF2B5EF4-FFF2-40B4-BE49-F238E27FC236}">
                <a16:creationId xmlns:a16="http://schemas.microsoft.com/office/drawing/2014/main" id="{F5792C4E-2C6B-76D2-BAF2-34D8B44930F1}"/>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421C1CFE-1222-C7E3-BF75-C001BEF22EE4}"/>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3364855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CE73E3-3DB3-E4A2-1AB8-73DE9ADB8089}"/>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D2192B1F-5B6C-6157-F04F-7140D6996AB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2512B546-0C2E-127D-8B5E-F5DF056E3C17}"/>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5" name="Marcador de pie de página 4">
            <a:extLst>
              <a:ext uri="{FF2B5EF4-FFF2-40B4-BE49-F238E27FC236}">
                <a16:creationId xmlns:a16="http://schemas.microsoft.com/office/drawing/2014/main" id="{4A2874C5-8ACE-DB47-AC9A-304ED7A67927}"/>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01961B5F-A589-0854-A302-3A6B75350AA6}"/>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129452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8A63A9-8D02-2F5B-7147-9F0847A42B9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EF3D0882-E34A-B013-4A8E-91E9A0DCDD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BC34509-B613-17C6-F133-6F41941AC0D9}"/>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5" name="Marcador de pie de página 4">
            <a:extLst>
              <a:ext uri="{FF2B5EF4-FFF2-40B4-BE49-F238E27FC236}">
                <a16:creationId xmlns:a16="http://schemas.microsoft.com/office/drawing/2014/main" id="{39FB5664-2A7D-5434-B244-70B5313B4D64}"/>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EE5CCDFE-1579-C9BC-6BE6-B32CEA892FF5}"/>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3558975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C5547E-0CD9-545A-9416-9414F0A5B58A}"/>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B39FC831-D09F-DC6B-2B12-ECD060C627C1}"/>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contenido 3">
            <a:extLst>
              <a:ext uri="{FF2B5EF4-FFF2-40B4-BE49-F238E27FC236}">
                <a16:creationId xmlns:a16="http://schemas.microsoft.com/office/drawing/2014/main" id="{A8FF1D41-80F6-35A8-ED46-4489A41E4938}"/>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fecha 4">
            <a:extLst>
              <a:ext uri="{FF2B5EF4-FFF2-40B4-BE49-F238E27FC236}">
                <a16:creationId xmlns:a16="http://schemas.microsoft.com/office/drawing/2014/main" id="{AF6409CE-4CC5-0850-870A-860AF2291885}"/>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6" name="Marcador de pie de página 5">
            <a:extLst>
              <a:ext uri="{FF2B5EF4-FFF2-40B4-BE49-F238E27FC236}">
                <a16:creationId xmlns:a16="http://schemas.microsoft.com/office/drawing/2014/main" id="{978FF89D-5E50-7270-4490-4071BCB81EBE}"/>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90891B7B-5C5B-B012-41B1-12CD327A9390}"/>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1346997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A1F77C-7F07-392B-D981-08D5945D8E20}"/>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07A20543-F8AE-3D56-40A7-2544F9A311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FDF68515-A065-7642-E2DF-B2157D623963}"/>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texto 4">
            <a:extLst>
              <a:ext uri="{FF2B5EF4-FFF2-40B4-BE49-F238E27FC236}">
                <a16:creationId xmlns:a16="http://schemas.microsoft.com/office/drawing/2014/main" id="{C1BD4E2C-B349-82D9-5989-60382A0B43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1562CF5C-0178-FE20-1785-A84996C4EAAC}"/>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7" name="Marcador de fecha 6">
            <a:extLst>
              <a:ext uri="{FF2B5EF4-FFF2-40B4-BE49-F238E27FC236}">
                <a16:creationId xmlns:a16="http://schemas.microsoft.com/office/drawing/2014/main" id="{599ABCB2-F98B-BDFB-1B89-C0C98BA70CDD}"/>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8" name="Marcador de pie de página 7">
            <a:extLst>
              <a:ext uri="{FF2B5EF4-FFF2-40B4-BE49-F238E27FC236}">
                <a16:creationId xmlns:a16="http://schemas.microsoft.com/office/drawing/2014/main" id="{226CB3C1-EB59-586D-70FF-9A1E8C62D8A9}"/>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31AEA0DB-7FFE-FC38-90B5-999317BD6183}"/>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341414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D2283C-5C2B-FA66-E596-DF31E46F8CC9}"/>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fecha 2">
            <a:extLst>
              <a:ext uri="{FF2B5EF4-FFF2-40B4-BE49-F238E27FC236}">
                <a16:creationId xmlns:a16="http://schemas.microsoft.com/office/drawing/2014/main" id="{2B4981B0-2BAB-AD3C-D28D-0C505E5483F0}"/>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4" name="Marcador de pie de página 3">
            <a:extLst>
              <a:ext uri="{FF2B5EF4-FFF2-40B4-BE49-F238E27FC236}">
                <a16:creationId xmlns:a16="http://schemas.microsoft.com/office/drawing/2014/main" id="{FEDFE113-DCD5-C8F2-C605-903743DEBE88}"/>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50BF0A13-242D-4401-35AB-E2B4983487C9}"/>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194107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7DB89E8-D26D-B83E-FA65-98B435D5D189}"/>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3" name="Marcador de pie de página 2">
            <a:extLst>
              <a:ext uri="{FF2B5EF4-FFF2-40B4-BE49-F238E27FC236}">
                <a16:creationId xmlns:a16="http://schemas.microsoft.com/office/drawing/2014/main" id="{384DA3E7-F8AC-5E9E-85E7-B42B53B3147E}"/>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1B800C37-A4C5-6AF8-A8F3-D4F7C13A6AC1}"/>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1096980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5D62C6-0DB7-2867-FDA5-74D684827823}"/>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53DEF57A-96EF-72BE-BED7-3A3BE9CBE4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texto 3">
            <a:extLst>
              <a:ext uri="{FF2B5EF4-FFF2-40B4-BE49-F238E27FC236}">
                <a16:creationId xmlns:a16="http://schemas.microsoft.com/office/drawing/2014/main" id="{2DC9FDBF-94A5-288D-074F-600654C59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E16B07F-A3EB-7AEE-2423-2870A6812296}"/>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6" name="Marcador de pie de página 5">
            <a:extLst>
              <a:ext uri="{FF2B5EF4-FFF2-40B4-BE49-F238E27FC236}">
                <a16:creationId xmlns:a16="http://schemas.microsoft.com/office/drawing/2014/main" id="{55E456F3-CE28-F31A-5793-9EF7B6758344}"/>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353BBDE9-83F2-0E98-9A52-1648DCC5C63D}"/>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2888655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89A863-D5AA-930C-7E3F-FC8A06CD40F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posición de imagen 2">
            <a:extLst>
              <a:ext uri="{FF2B5EF4-FFF2-40B4-BE49-F238E27FC236}">
                <a16:creationId xmlns:a16="http://schemas.microsoft.com/office/drawing/2014/main" id="{27D9EDBC-23BB-6EB2-723A-8BA88E1C54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9F39CBB1-5008-CE7F-2873-2141F2B050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85309749-B06D-91E7-F162-D78CBFD3C4EB}"/>
              </a:ext>
            </a:extLst>
          </p:cNvPr>
          <p:cNvSpPr>
            <a:spLocks noGrp="1"/>
          </p:cNvSpPr>
          <p:nvPr>
            <p:ph type="dt" sz="half" idx="10"/>
          </p:nvPr>
        </p:nvSpPr>
        <p:spPr/>
        <p:txBody>
          <a:bodyPr/>
          <a:lstStyle/>
          <a:p>
            <a:fld id="{7BB03CC4-B4A4-7D44-87A2-87D32D201903}" type="datetimeFigureOut">
              <a:rPr lang="es-EC" smtClean="0"/>
              <a:t>7/3/26</a:t>
            </a:fld>
            <a:endParaRPr lang="es-EC"/>
          </a:p>
        </p:txBody>
      </p:sp>
      <p:sp>
        <p:nvSpPr>
          <p:cNvPr id="6" name="Marcador de pie de página 5">
            <a:extLst>
              <a:ext uri="{FF2B5EF4-FFF2-40B4-BE49-F238E27FC236}">
                <a16:creationId xmlns:a16="http://schemas.microsoft.com/office/drawing/2014/main" id="{B1A2BCF2-36A9-5486-2894-F64AFBC850D4}"/>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62666938-2093-3DA7-ECAA-F4552F5CF2F2}"/>
              </a:ext>
            </a:extLst>
          </p:cNvPr>
          <p:cNvSpPr>
            <a:spLocks noGrp="1"/>
          </p:cNvSpPr>
          <p:nvPr>
            <p:ph type="sldNum" sz="quarter" idx="12"/>
          </p:nvPr>
        </p:nvSpPr>
        <p:spPr/>
        <p:txBody>
          <a:bodyPr/>
          <a:lstStyle/>
          <a:p>
            <a:fld id="{2BDA65C6-AE79-754D-AC5F-1AD9FC6D6679}" type="slidenum">
              <a:rPr lang="es-EC" smtClean="0"/>
              <a:t>‹Nº›</a:t>
            </a:fld>
            <a:endParaRPr lang="es-EC"/>
          </a:p>
        </p:txBody>
      </p:sp>
    </p:spTree>
    <p:extLst>
      <p:ext uri="{BB962C8B-B14F-4D97-AF65-F5344CB8AC3E}">
        <p14:creationId xmlns:p14="http://schemas.microsoft.com/office/powerpoint/2010/main" val="3833430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330CDD7-7A9A-9C05-A4CF-5AD554F1CB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66F788AC-F16F-A515-4DF7-A6F2931ECC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59217C62-83F1-6DF6-A080-ADEC703111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B03CC4-B4A4-7D44-87A2-87D32D201903}" type="datetimeFigureOut">
              <a:rPr lang="es-EC" smtClean="0"/>
              <a:t>7/3/26</a:t>
            </a:fld>
            <a:endParaRPr lang="es-EC"/>
          </a:p>
        </p:txBody>
      </p:sp>
      <p:sp>
        <p:nvSpPr>
          <p:cNvPr id="5" name="Marcador de pie de página 4">
            <a:extLst>
              <a:ext uri="{FF2B5EF4-FFF2-40B4-BE49-F238E27FC236}">
                <a16:creationId xmlns:a16="http://schemas.microsoft.com/office/drawing/2014/main" id="{DB355BE6-F69E-EFFF-DB97-8D710A7019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C"/>
          </a:p>
        </p:txBody>
      </p:sp>
      <p:sp>
        <p:nvSpPr>
          <p:cNvPr id="6" name="Marcador de número de diapositiva 5">
            <a:extLst>
              <a:ext uri="{FF2B5EF4-FFF2-40B4-BE49-F238E27FC236}">
                <a16:creationId xmlns:a16="http://schemas.microsoft.com/office/drawing/2014/main" id="{00292A08-9CBF-F2A0-D615-5578862A8E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DA65C6-AE79-754D-AC5F-1AD9FC6D6679}" type="slidenum">
              <a:rPr lang="es-EC" smtClean="0"/>
              <a:t>‹Nº›</a:t>
            </a:fld>
            <a:endParaRPr lang="es-EC"/>
          </a:p>
        </p:txBody>
      </p:sp>
    </p:spTree>
    <p:extLst>
      <p:ext uri="{BB962C8B-B14F-4D97-AF65-F5344CB8AC3E}">
        <p14:creationId xmlns:p14="http://schemas.microsoft.com/office/powerpoint/2010/main" val="1036614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5B5C08-597C-E14F-8C8B-ACB547B47C2A}"/>
              </a:ext>
            </a:extLst>
          </p:cNvPr>
          <p:cNvSpPr>
            <a:spLocks noGrp="1"/>
          </p:cNvSpPr>
          <p:nvPr>
            <p:ph type="ctrTitle"/>
          </p:nvPr>
        </p:nvSpPr>
        <p:spPr/>
        <p:txBody>
          <a:bodyPr/>
          <a:lstStyle/>
          <a:p>
            <a:r>
              <a:rPr lang="es-EC" sz="4000" dirty="0"/>
              <a:t>Indicadores en salud: (morbilidad) Razones, tasas, frecuencias en salud</a:t>
            </a:r>
          </a:p>
        </p:txBody>
      </p:sp>
      <p:sp>
        <p:nvSpPr>
          <p:cNvPr id="3" name="Subtítulo 2">
            <a:extLst>
              <a:ext uri="{FF2B5EF4-FFF2-40B4-BE49-F238E27FC236}">
                <a16:creationId xmlns:a16="http://schemas.microsoft.com/office/drawing/2014/main" id="{63AD5404-5CB7-7740-85DC-6432C2A8AE2C}"/>
              </a:ext>
            </a:extLst>
          </p:cNvPr>
          <p:cNvSpPr>
            <a:spLocks noGrp="1"/>
          </p:cNvSpPr>
          <p:nvPr>
            <p:ph type="subTitle" idx="1"/>
          </p:nvPr>
        </p:nvSpPr>
        <p:spPr/>
        <p:txBody>
          <a:bodyPr>
            <a:normAutofit/>
          </a:bodyPr>
          <a:lstStyle/>
          <a:p>
            <a:pPr algn="r"/>
            <a:endParaRPr lang="es-EC" dirty="0"/>
          </a:p>
          <a:p>
            <a:pPr algn="r"/>
            <a:r>
              <a:rPr lang="es-EC"/>
              <a:t>Inti Kory Quevedo Bastidas</a:t>
            </a:r>
            <a:endParaRPr lang="es-EC" dirty="0"/>
          </a:p>
          <a:p>
            <a:pPr algn="r"/>
            <a:r>
              <a:rPr lang="es-EC" dirty="0"/>
              <a:t>Docente</a:t>
            </a:r>
          </a:p>
        </p:txBody>
      </p:sp>
    </p:spTree>
    <p:extLst>
      <p:ext uri="{BB962C8B-B14F-4D97-AF65-F5344CB8AC3E}">
        <p14:creationId xmlns:p14="http://schemas.microsoft.com/office/powerpoint/2010/main" val="3947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C523C-A108-A41C-2FEE-F87F2F4874D6}"/>
              </a:ext>
            </a:extLst>
          </p:cNvPr>
          <p:cNvSpPr>
            <a:spLocks noGrp="1"/>
          </p:cNvSpPr>
          <p:nvPr>
            <p:ph type="title"/>
          </p:nvPr>
        </p:nvSpPr>
        <p:spPr/>
        <p:txBody>
          <a:bodyPr/>
          <a:lstStyle/>
          <a:p>
            <a:r>
              <a:rPr lang="en-EC" dirty="0"/>
              <a:t>Tasa de Incidencia o Densidad de Incidencia</a:t>
            </a:r>
          </a:p>
        </p:txBody>
      </p:sp>
      <p:pic>
        <p:nvPicPr>
          <p:cNvPr id="4" name="Content Placeholder 3">
            <a:extLst>
              <a:ext uri="{FF2B5EF4-FFF2-40B4-BE49-F238E27FC236}">
                <a16:creationId xmlns:a16="http://schemas.microsoft.com/office/drawing/2014/main" id="{72E3F41A-0897-830C-039F-24D47EF7B29B}"/>
              </a:ext>
            </a:extLst>
          </p:cNvPr>
          <p:cNvPicPr>
            <a:picLocks noGrp="1" noChangeAspect="1"/>
          </p:cNvPicPr>
          <p:nvPr>
            <p:ph idx="1"/>
          </p:nvPr>
        </p:nvPicPr>
        <p:blipFill>
          <a:blip r:embed="rId2"/>
          <a:stretch>
            <a:fillRect/>
          </a:stretch>
        </p:blipFill>
        <p:spPr>
          <a:xfrm>
            <a:off x="2419350" y="2062956"/>
            <a:ext cx="7353300" cy="3302000"/>
          </a:xfrm>
          <a:prstGeom prst="rect">
            <a:avLst/>
          </a:prstGeom>
        </p:spPr>
      </p:pic>
      <p:sp>
        <p:nvSpPr>
          <p:cNvPr id="6" name="TextBox 5">
            <a:extLst>
              <a:ext uri="{FF2B5EF4-FFF2-40B4-BE49-F238E27FC236}">
                <a16:creationId xmlns:a16="http://schemas.microsoft.com/office/drawing/2014/main" id="{EAF6AB86-EF8C-F5D1-DB91-279B7FE1C457}"/>
              </a:ext>
            </a:extLst>
          </p:cNvPr>
          <p:cNvSpPr txBox="1"/>
          <p:nvPr/>
        </p:nvSpPr>
        <p:spPr>
          <a:xfrm>
            <a:off x="2942112" y="5495745"/>
            <a:ext cx="4952010" cy="646331"/>
          </a:xfrm>
          <a:prstGeom prst="rect">
            <a:avLst/>
          </a:prstGeom>
          <a:noFill/>
        </p:spPr>
        <p:txBody>
          <a:bodyPr wrap="square">
            <a:spAutoFit/>
          </a:bodyPr>
          <a:lstStyle/>
          <a:p>
            <a:r>
              <a:rPr lang="en-EC" dirty="0">
                <a:latin typeface="Gill Sans MT" panose="020B0502020104020203" pitchFamily="34" charset="77"/>
              </a:rPr>
              <a:t>Ocurren 33 eventos por cada 100 años/pesonas de observación</a:t>
            </a:r>
          </a:p>
        </p:txBody>
      </p:sp>
    </p:spTree>
    <p:extLst>
      <p:ext uri="{BB962C8B-B14F-4D97-AF65-F5344CB8AC3E}">
        <p14:creationId xmlns:p14="http://schemas.microsoft.com/office/powerpoint/2010/main" val="637475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DF60C-29F5-67C6-2F29-BCFCEFDEF2F1}"/>
              </a:ext>
            </a:extLst>
          </p:cNvPr>
          <p:cNvSpPr>
            <a:spLocks noGrp="1"/>
          </p:cNvSpPr>
          <p:nvPr>
            <p:ph type="title"/>
          </p:nvPr>
        </p:nvSpPr>
        <p:spPr/>
        <p:txBody>
          <a:bodyPr/>
          <a:lstStyle/>
          <a:p>
            <a:r>
              <a:rPr lang="en-EC" dirty="0"/>
              <a:t>Ejemplo:</a:t>
            </a:r>
          </a:p>
        </p:txBody>
      </p:sp>
      <p:sp>
        <p:nvSpPr>
          <p:cNvPr id="4" name="Content Placeholder 3">
            <a:extLst>
              <a:ext uri="{FF2B5EF4-FFF2-40B4-BE49-F238E27FC236}">
                <a16:creationId xmlns:a16="http://schemas.microsoft.com/office/drawing/2014/main" id="{E972F3A2-084C-1AD1-F287-D6B4F54C46F1}"/>
              </a:ext>
            </a:extLst>
          </p:cNvPr>
          <p:cNvSpPr txBox="1">
            <a:spLocks noGrp="1"/>
          </p:cNvSpPr>
          <p:nvPr>
            <p:ph idx="1"/>
          </p:nvPr>
        </p:nvSpPr>
        <p:spPr>
          <a:xfrm>
            <a:off x="838200" y="1825625"/>
            <a:ext cx="10515600" cy="2421625"/>
          </a:xfrm>
          <a:prstGeom prst="rect">
            <a:avLst/>
          </a:prstGeom>
          <a:noFill/>
        </p:spPr>
        <p:txBody>
          <a:bodyPr wrap="square" rtlCol="0">
            <a:spAutoFit/>
          </a:bodyPr>
          <a:lstStyle/>
          <a:p>
            <a:pPr algn="just"/>
            <a:r>
              <a:rPr lang="en-EC" dirty="0"/>
              <a:t>Una población de 50 habitantes y los casos de una enfermedad surgida entre el 1 de enero de 1995 y el 31 de septiembre de 1995 (caso 1…5).  Toda la población estuvo sujeta a seguimeinto por tiempo completo.  Una vez qeu las personas se recuperan de la enfermedad no volvían a enfermar, quedando inmunes a la enfermedad</a:t>
            </a:r>
          </a:p>
        </p:txBody>
      </p:sp>
      <p:pic>
        <p:nvPicPr>
          <p:cNvPr id="5" name="Picture 4">
            <a:extLst>
              <a:ext uri="{FF2B5EF4-FFF2-40B4-BE49-F238E27FC236}">
                <a16:creationId xmlns:a16="http://schemas.microsoft.com/office/drawing/2014/main" id="{0223300D-3290-0B47-F31B-2D3BB7115487}"/>
              </a:ext>
            </a:extLst>
          </p:cNvPr>
          <p:cNvPicPr>
            <a:picLocks noChangeAspect="1"/>
          </p:cNvPicPr>
          <p:nvPr/>
        </p:nvPicPr>
        <p:blipFill>
          <a:blip r:embed="rId2"/>
          <a:stretch>
            <a:fillRect/>
          </a:stretch>
        </p:blipFill>
        <p:spPr>
          <a:xfrm>
            <a:off x="2925221" y="3714123"/>
            <a:ext cx="6016704" cy="2862000"/>
          </a:xfrm>
          <a:prstGeom prst="rect">
            <a:avLst/>
          </a:prstGeom>
        </p:spPr>
      </p:pic>
    </p:spTree>
    <p:extLst>
      <p:ext uri="{BB962C8B-B14F-4D97-AF65-F5344CB8AC3E}">
        <p14:creationId xmlns:p14="http://schemas.microsoft.com/office/powerpoint/2010/main" val="3805167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C23AB-126B-385D-2F94-A8C11E925BFA}"/>
              </a:ext>
            </a:extLst>
          </p:cNvPr>
          <p:cNvSpPr>
            <a:spLocks noGrp="1"/>
          </p:cNvSpPr>
          <p:nvPr>
            <p:ph type="title"/>
          </p:nvPr>
        </p:nvSpPr>
        <p:spPr/>
        <p:txBody>
          <a:bodyPr/>
          <a:lstStyle/>
          <a:p>
            <a:endParaRPr lang="en-EC"/>
          </a:p>
        </p:txBody>
      </p:sp>
      <p:sp>
        <p:nvSpPr>
          <p:cNvPr id="4" name="TextBox 3">
            <a:extLst>
              <a:ext uri="{FF2B5EF4-FFF2-40B4-BE49-F238E27FC236}">
                <a16:creationId xmlns:a16="http://schemas.microsoft.com/office/drawing/2014/main" id="{AB0F044B-4EEC-C692-E5DB-2A9ED1CD4541}"/>
              </a:ext>
            </a:extLst>
          </p:cNvPr>
          <p:cNvSpPr txBox="1"/>
          <p:nvPr/>
        </p:nvSpPr>
        <p:spPr>
          <a:xfrm>
            <a:off x="2021365" y="1890935"/>
            <a:ext cx="7824417" cy="2862322"/>
          </a:xfrm>
          <a:prstGeom prst="rect">
            <a:avLst/>
          </a:prstGeom>
          <a:noFill/>
        </p:spPr>
        <p:txBody>
          <a:bodyPr wrap="square" rtlCol="0">
            <a:spAutoFit/>
          </a:bodyPr>
          <a:lstStyle/>
          <a:p>
            <a:r>
              <a:rPr lang="en-EC" sz="2000" dirty="0">
                <a:latin typeface="Gill Sans MT" panose="020B0502020104020203" pitchFamily="34" charset="77"/>
              </a:rPr>
              <a:t>Si consideramos el periodo de observación entre 1 de enero y el 31 de septiembre (9 meses), solo dos casos nuevos se generaron en el periodo (2 y 3) constituyendose en el numerador de la tasa.</a:t>
            </a:r>
          </a:p>
          <a:p>
            <a:endParaRPr lang="en-EC" sz="2000" dirty="0">
              <a:latin typeface="Gill Sans MT" panose="020B0502020104020203" pitchFamily="34" charset="77"/>
            </a:endParaRPr>
          </a:p>
          <a:p>
            <a:endParaRPr lang="en-EC" sz="2000" dirty="0">
              <a:latin typeface="Gill Sans MT" panose="020B0502020104020203" pitchFamily="34" charset="77"/>
            </a:endParaRPr>
          </a:p>
          <a:p>
            <a:endParaRPr lang="en-EC" sz="2000" dirty="0">
              <a:latin typeface="Gill Sans MT" panose="020B0502020104020203" pitchFamily="34" charset="77"/>
            </a:endParaRPr>
          </a:p>
          <a:p>
            <a:r>
              <a:rPr lang="en-EC" sz="2000" b="1" dirty="0">
                <a:latin typeface="Gill Sans MT" panose="020B0502020104020203" pitchFamily="34" charset="77"/>
              </a:rPr>
              <a:t>Denominador: </a:t>
            </a:r>
            <a:r>
              <a:rPr lang="en-EC" sz="2000" dirty="0">
                <a:latin typeface="Gill Sans MT" panose="020B0502020104020203" pitchFamily="34" charset="77"/>
              </a:rPr>
              <a:t>quedará formado por los tiempos en que la totalidad de los sujetos durante el periodode observación estuvieron ” a riesgo” pero libres de la enfermedad</a:t>
            </a:r>
          </a:p>
        </p:txBody>
      </p:sp>
    </p:spTree>
    <p:extLst>
      <p:ext uri="{BB962C8B-B14F-4D97-AF65-F5344CB8AC3E}">
        <p14:creationId xmlns:p14="http://schemas.microsoft.com/office/powerpoint/2010/main" val="3556651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E97ED-AC32-965C-98D5-585F67E46EC5}"/>
              </a:ext>
            </a:extLst>
          </p:cNvPr>
          <p:cNvSpPr>
            <a:spLocks noGrp="1"/>
          </p:cNvSpPr>
          <p:nvPr>
            <p:ph type="title"/>
          </p:nvPr>
        </p:nvSpPr>
        <p:spPr/>
        <p:txBody>
          <a:bodyPr/>
          <a:lstStyle/>
          <a:p>
            <a:endParaRPr lang="en-EC"/>
          </a:p>
        </p:txBody>
      </p:sp>
      <p:sp>
        <p:nvSpPr>
          <p:cNvPr id="4" name="Content Placeholder 4">
            <a:extLst>
              <a:ext uri="{FF2B5EF4-FFF2-40B4-BE49-F238E27FC236}">
                <a16:creationId xmlns:a16="http://schemas.microsoft.com/office/drawing/2014/main" id="{CFC444C9-FD42-C098-02C6-BAE0775FB5DA}"/>
              </a:ext>
            </a:extLst>
          </p:cNvPr>
          <p:cNvSpPr txBox="1">
            <a:spLocks/>
          </p:cNvSpPr>
          <p:nvPr/>
        </p:nvSpPr>
        <p:spPr>
          <a:xfrm>
            <a:off x="1439883" y="956355"/>
            <a:ext cx="9090506" cy="5235279"/>
          </a:xfrm>
          <a:prstGeom prst="rect">
            <a:avLst/>
          </a:prstGeom>
        </p:spPr>
        <p:style>
          <a:lnRef idx="2">
            <a:schemeClr val="accent2"/>
          </a:lnRef>
          <a:fillRef idx="1">
            <a:schemeClr val="lt1"/>
          </a:fillRef>
          <a:effectRef idx="0">
            <a:schemeClr val="accent2"/>
          </a:effectRef>
          <a:fontRef idx="minor">
            <a:schemeClr val="dk1"/>
          </a:fontRef>
        </p:style>
        <p:txBody>
          <a:bodyPr vert="horz" wrap="square" lIns="91440" tIns="45720" rIns="91440" bIns="45720" rtlCol="0">
            <a:spAutoFit/>
          </a:bodyPr>
          <a:lstStyle>
            <a:lvl1pPr marL="228600" indent="-228600" algn="l" defTabSz="914400" rtl="0" eaLnBrk="1" latinLnBrk="0" hangingPunct="1">
              <a:lnSpc>
                <a:spcPct val="90000"/>
              </a:lnSpc>
              <a:spcBef>
                <a:spcPts val="1000"/>
              </a:spcBef>
              <a:buFontTx/>
              <a:buBlip>
                <a:blip r:embed="rId2"/>
              </a:buBlip>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Tx/>
              <a:buBlip>
                <a:blip r:embed="rId2"/>
              </a:buBlip>
              <a:defRPr sz="2400" b="0" i="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Tx/>
              <a:buBlip>
                <a:blip r:embed="rId2"/>
              </a:buBlip>
              <a:defRPr sz="2000" b="0" i="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Tx/>
              <a:buBlip>
                <a:blip r:embed="rId2"/>
              </a:buBlip>
              <a:defRPr sz="1800" b="0" i="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Tx/>
              <a:buBlip>
                <a:blip r:embed="rId2"/>
              </a:buBlip>
              <a:defRPr sz="1800" b="0" i="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en-EC" sz="2400" dirty="0">
                <a:latin typeface="Gill Sans MT" panose="020B0502020104020203" pitchFamily="34" charset="77"/>
              </a:rPr>
              <a:t>CÁLCULO DEL DENOMINADOR</a:t>
            </a:r>
          </a:p>
          <a:p>
            <a:endParaRPr lang="en-EC" sz="2400" dirty="0">
              <a:latin typeface="Gill Sans MT" panose="020B0502020104020203" pitchFamily="34" charset="77"/>
            </a:endParaRPr>
          </a:p>
          <a:p>
            <a:r>
              <a:rPr lang="en-EC" sz="2400" dirty="0">
                <a:latin typeface="Gill Sans MT" panose="020B0502020104020203" pitchFamily="34" charset="77"/>
              </a:rPr>
              <a:t>En sujetos no enfermaron: 45 x 9 meses=405 meses a riesgo</a:t>
            </a:r>
          </a:p>
          <a:p>
            <a:r>
              <a:rPr lang="en-EC" sz="2400" dirty="0">
                <a:latin typeface="Gill Sans MT" panose="020B0502020104020203" pitchFamily="34" charset="77"/>
              </a:rPr>
              <a:t>En individuo 2= 7 meses a riesgo (desde el 1 de enero al 31 de julio</a:t>
            </a:r>
          </a:p>
          <a:p>
            <a:r>
              <a:rPr lang="en-EC" sz="2400" dirty="0">
                <a:latin typeface="Gill Sans MT" panose="020B0502020104020203" pitchFamily="34" charset="77"/>
              </a:rPr>
              <a:t>En individuo 3= 3 meses a riesgo (desde 1 de enero al 31 de marzo)</a:t>
            </a:r>
          </a:p>
          <a:p>
            <a:endParaRPr lang="en-EC" sz="2400" dirty="0">
              <a:latin typeface="Gill Sans MT" panose="020B0502020104020203" pitchFamily="34" charset="77"/>
            </a:endParaRPr>
          </a:p>
          <a:p>
            <a:r>
              <a:rPr lang="en-EC" sz="2400" dirty="0">
                <a:latin typeface="Gill Sans MT" panose="020B0502020104020203" pitchFamily="34" charset="77"/>
              </a:rPr>
              <a:t>Total de sujetos que no enfermaron + individuio 2  +  individuo 3=  415 meses</a:t>
            </a:r>
          </a:p>
          <a:p>
            <a:r>
              <a:rPr lang="en-EC" sz="2400" dirty="0">
                <a:latin typeface="Gill Sans MT" panose="020B0502020104020203" pitchFamily="34" charset="77"/>
              </a:rPr>
              <a:t>405 + 7 + 3 = 415 meses</a:t>
            </a:r>
          </a:p>
          <a:p>
            <a:endParaRPr lang="en-EC" sz="2400" dirty="0">
              <a:latin typeface="Gill Sans MT" panose="020B0502020104020203" pitchFamily="34" charset="77"/>
            </a:endParaRPr>
          </a:p>
          <a:p>
            <a:r>
              <a:rPr lang="en-EC" sz="2400" dirty="0">
                <a:latin typeface="Gill Sans MT" panose="020B0502020104020203" pitchFamily="34" charset="77"/>
              </a:rPr>
              <a:t>TASA: La tasa de incidencia de enero a septiembre de 1995= 2/415 = 4,82 X 1000 mes-persona</a:t>
            </a:r>
          </a:p>
        </p:txBody>
      </p:sp>
    </p:spTree>
    <p:extLst>
      <p:ext uri="{BB962C8B-B14F-4D97-AF65-F5344CB8AC3E}">
        <p14:creationId xmlns:p14="http://schemas.microsoft.com/office/powerpoint/2010/main" val="461010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0FE60-0108-98EF-1F85-70F4504D2146}"/>
              </a:ext>
            </a:extLst>
          </p:cNvPr>
          <p:cNvSpPr>
            <a:spLocks noGrp="1"/>
          </p:cNvSpPr>
          <p:nvPr>
            <p:ph type="title"/>
          </p:nvPr>
        </p:nvSpPr>
        <p:spPr/>
        <p:txBody>
          <a:bodyPr/>
          <a:lstStyle/>
          <a:p>
            <a:endParaRPr lang="en-EC"/>
          </a:p>
        </p:txBody>
      </p:sp>
      <p:sp>
        <p:nvSpPr>
          <p:cNvPr id="4" name="Content Placeholder 3">
            <a:extLst>
              <a:ext uri="{FF2B5EF4-FFF2-40B4-BE49-F238E27FC236}">
                <a16:creationId xmlns:a16="http://schemas.microsoft.com/office/drawing/2014/main" id="{0EB54271-5F99-4D35-DE07-4761FAAD82EA}"/>
              </a:ext>
            </a:extLst>
          </p:cNvPr>
          <p:cNvSpPr txBox="1">
            <a:spLocks noGrp="1"/>
          </p:cNvSpPr>
          <p:nvPr>
            <p:ph idx="1"/>
          </p:nvPr>
        </p:nvSpPr>
        <p:spPr>
          <a:xfrm>
            <a:off x="1824039" y="1251285"/>
            <a:ext cx="8543925" cy="4392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EC" sz="2400" dirty="0">
                <a:latin typeface="Gill Sans MT" panose="020B0502020104020203" pitchFamily="34" charset="77"/>
              </a:rPr>
              <a:t>La expresión de la tasa se representará dependiendode los tiempos de observación, por ejemplo, la observación de 100 individuos libres del evento durante un año corresponde a 100 años-persona de seguimiento; lo cual es equivalente a dcir que 10 sujetos observados durante 10 años corresponden a 100 años-persona.  Las unidades de tiempo puede ser horas, meses o años, dependiendo de la naturaleza del evento que se estudia.</a:t>
            </a:r>
          </a:p>
          <a:p>
            <a:pPr algn="just"/>
            <a:endParaRPr lang="en-EC" sz="2400" dirty="0">
              <a:latin typeface="Gill Sans MT" panose="020B0502020104020203" pitchFamily="34" charset="77"/>
            </a:endParaRPr>
          </a:p>
          <a:p>
            <a:pPr algn="just"/>
            <a:r>
              <a:rPr lang="en-US" sz="2400" dirty="0">
                <a:latin typeface="Gill Sans MT" panose="020B0502020104020203" pitchFamily="34" charset="77"/>
              </a:rPr>
              <a:t>A</a:t>
            </a:r>
            <a:r>
              <a:rPr lang="en-EC" sz="2400" dirty="0">
                <a:latin typeface="Gill Sans MT" panose="020B0502020104020203" pitchFamily="34" charset="77"/>
              </a:rPr>
              <a:t> diferencia de una proporción, el denominador de una tasa no expresa el número de sujetos en observación sino el tiempo durante cual tales sujetos estuvieron en riesgo de sufrir un evento</a:t>
            </a:r>
            <a:r>
              <a:rPr lang="en-EC" dirty="0">
                <a:latin typeface="Gill Sans MT" panose="020B0502020104020203" pitchFamily="34" charset="77"/>
              </a:rPr>
              <a:t>.</a:t>
            </a:r>
          </a:p>
        </p:txBody>
      </p:sp>
    </p:spTree>
    <p:extLst>
      <p:ext uri="{BB962C8B-B14F-4D97-AF65-F5344CB8AC3E}">
        <p14:creationId xmlns:p14="http://schemas.microsoft.com/office/powerpoint/2010/main" val="2001286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38AD54-3D2D-4CB8-8F4B-07FE05496CA5}"/>
              </a:ext>
            </a:extLst>
          </p:cNvPr>
          <p:cNvSpPr>
            <a:spLocks noGrp="1"/>
          </p:cNvSpPr>
          <p:nvPr>
            <p:ph type="title"/>
          </p:nvPr>
        </p:nvSpPr>
        <p:spPr/>
        <p:txBody>
          <a:bodyPr/>
          <a:lstStyle/>
          <a:p>
            <a:r>
              <a:rPr lang="es-EC" dirty="0"/>
              <a:t>Prevalencia</a:t>
            </a:r>
            <a:endParaRPr lang="en-US" dirty="0"/>
          </a:p>
        </p:txBody>
      </p:sp>
      <p:sp>
        <p:nvSpPr>
          <p:cNvPr id="3" name="Marcador de contenido 2">
            <a:extLst>
              <a:ext uri="{FF2B5EF4-FFF2-40B4-BE49-F238E27FC236}">
                <a16:creationId xmlns:a16="http://schemas.microsoft.com/office/drawing/2014/main" id="{6C828240-5794-4C4B-82FF-C38D1577FF61}"/>
              </a:ext>
            </a:extLst>
          </p:cNvPr>
          <p:cNvSpPr>
            <a:spLocks noGrp="1"/>
          </p:cNvSpPr>
          <p:nvPr>
            <p:ph idx="1"/>
          </p:nvPr>
        </p:nvSpPr>
        <p:spPr>
          <a:xfrm>
            <a:off x="1824039" y="1251284"/>
            <a:ext cx="8195676" cy="2098588"/>
          </a:xfrm>
        </p:spPr>
        <p:txBody>
          <a:bodyPr>
            <a:normAutofit lnSpcReduction="10000"/>
          </a:bodyPr>
          <a:lstStyle/>
          <a:p>
            <a:r>
              <a:rPr lang="es-EC" sz="2400" dirty="0">
                <a:latin typeface="+mj-lt"/>
              </a:rPr>
              <a:t>La Prevalencia mide la proporción de personas de una población que presentan la enfermedad (casos existentes, nuevos y antiguos) en un período de tiempo.</a:t>
            </a:r>
          </a:p>
          <a:p>
            <a:r>
              <a:rPr lang="es-EC" sz="2400" dirty="0">
                <a:latin typeface="+mj-lt"/>
              </a:rPr>
              <a:t>Cuando el período de tiempo es un momento, hablamos de prevalencia de punto o puntual; si se trata de un período más largo, hablamos de prevalencia de período.</a:t>
            </a:r>
          </a:p>
          <a:p>
            <a:endParaRPr lang="en-US" sz="3600" dirty="0">
              <a:latin typeface="+mj-lt"/>
            </a:endParaRPr>
          </a:p>
        </p:txBody>
      </p:sp>
      <mc:AlternateContent xmlns:mc="http://schemas.openxmlformats.org/markup-compatibility/2006">
        <mc:Choice xmlns:a14="http://schemas.microsoft.com/office/drawing/2010/main" Requires="a14">
          <p:sp>
            <p:nvSpPr>
              <p:cNvPr id="4" name="Rectángulo: esquinas redondeadas 3">
                <a:extLst>
                  <a:ext uri="{FF2B5EF4-FFF2-40B4-BE49-F238E27FC236}">
                    <a16:creationId xmlns:a16="http://schemas.microsoft.com/office/drawing/2014/main" id="{9BD2F304-BF55-4258-BE30-47F3ECEBE4A8}"/>
                  </a:ext>
                </a:extLst>
              </p:cNvPr>
              <p:cNvSpPr/>
              <p:nvPr/>
            </p:nvSpPr>
            <p:spPr>
              <a:xfrm>
                <a:off x="2141804" y="3682221"/>
                <a:ext cx="7765366"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s-EC" i="1">
                          <a:solidFill>
                            <a:srgbClr val="595959"/>
                          </a:solidFill>
                          <a:latin typeface="Cambria Math" panose="02040503050406030204" pitchFamily="18" charset="0"/>
                        </a:rPr>
                        <m:t>𝑃𝑟𝑒𝑣𝑎𝑙𝑒𝑛𝑐𝑖𝑎</m:t>
                      </m:r>
                      <m:r>
                        <a:rPr lang="es-EC" i="1">
                          <a:solidFill>
                            <a:srgbClr val="595959"/>
                          </a:solidFill>
                          <a:latin typeface="Cambria Math" panose="02040503050406030204" pitchFamily="18" charset="0"/>
                        </a:rPr>
                        <m:t> </m:t>
                      </m:r>
                      <m:r>
                        <a:rPr lang="es-EC" i="1">
                          <a:solidFill>
                            <a:srgbClr val="595959"/>
                          </a:solidFill>
                          <a:latin typeface="Cambria Math" panose="02040503050406030204" pitchFamily="18" charset="0"/>
                        </a:rPr>
                        <m:t>𝑝𝑢𝑛𝑡𝑢𝑎𝑙</m:t>
                      </m:r>
                      <m:r>
                        <a:rPr lang="en-US" i="1">
                          <a:solidFill>
                            <a:srgbClr val="595959"/>
                          </a:solidFill>
                          <a:latin typeface="Cambria Math" panose="02040503050406030204" pitchFamily="18" charset="0"/>
                        </a:rPr>
                        <m:t>=</m:t>
                      </m:r>
                      <m:f>
                        <m:fPr>
                          <m:ctrlPr>
                            <a:rPr lang="en-US" i="1">
                              <a:solidFill>
                                <a:srgbClr val="595959"/>
                              </a:solidFill>
                              <a:latin typeface="Cambria Math" panose="02040503050406030204" pitchFamily="18" charset="0"/>
                            </a:rPr>
                          </m:ctrlPr>
                        </m:fPr>
                        <m:num>
                          <m:r>
                            <m:rPr>
                              <m:nor/>
                            </m:rPr>
                            <a:rPr lang="es-EC"/>
                            <m:t>N</m:t>
                          </m:r>
                          <m:r>
                            <m:rPr>
                              <m:nor/>
                            </m:rPr>
                            <a:rPr lang="es-EC"/>
                            <m:t>º </m:t>
                          </m:r>
                          <m:r>
                            <m:rPr>
                              <m:nor/>
                            </m:rPr>
                            <a:rPr lang="es-EC"/>
                            <m:t>de</m:t>
                          </m:r>
                          <m:r>
                            <m:rPr>
                              <m:nor/>
                            </m:rPr>
                            <a:rPr lang="es-EC"/>
                            <m:t> </m:t>
                          </m:r>
                          <m:r>
                            <m:rPr>
                              <m:nor/>
                            </m:rPr>
                            <a:rPr lang="es-EC"/>
                            <m:t>casos</m:t>
                          </m:r>
                          <m:r>
                            <m:rPr>
                              <m:nor/>
                            </m:rPr>
                            <a:rPr lang="es-EC"/>
                            <m:t> </m:t>
                          </m:r>
                          <m:r>
                            <m:rPr>
                              <m:nor/>
                            </m:rPr>
                            <a:rPr lang="es-EC"/>
                            <m:t>en</m:t>
                          </m:r>
                          <m:r>
                            <m:rPr>
                              <m:nor/>
                            </m:rPr>
                            <a:rPr lang="es-EC"/>
                            <m:t> </m:t>
                          </m:r>
                          <m:r>
                            <m:rPr>
                              <m:nor/>
                            </m:rPr>
                            <a:rPr lang="es-EC"/>
                            <m:t>el</m:t>
                          </m:r>
                          <m:r>
                            <m:rPr>
                              <m:nor/>
                            </m:rPr>
                            <a:rPr lang="es-EC"/>
                            <m:t> </m:t>
                          </m:r>
                          <m:r>
                            <m:rPr>
                              <m:nor/>
                            </m:rPr>
                            <a:rPr lang="es-EC"/>
                            <m:t>momento</m:t>
                          </m:r>
                          <m:r>
                            <m:rPr>
                              <m:nor/>
                            </m:rPr>
                            <a:rPr lang="es-EC"/>
                            <m:t> </m:t>
                          </m:r>
                          <m:r>
                            <m:rPr>
                              <m:nor/>
                            </m:rPr>
                            <a:rPr lang="es-EC"/>
                            <m:t>t</m:t>
                          </m:r>
                          <m:r>
                            <m:rPr>
                              <m:nor/>
                            </m:rPr>
                            <a:rPr lang="es-EC"/>
                            <m:t> </m:t>
                          </m:r>
                          <m:r>
                            <m:rPr>
                              <m:nor/>
                            </m:rPr>
                            <a:rPr lang="es-EC"/>
                            <m:t>y</m:t>
                          </m:r>
                          <m:r>
                            <m:rPr>
                              <m:nor/>
                            </m:rPr>
                            <a:rPr lang="es-EC"/>
                            <m:t> </m:t>
                          </m:r>
                          <m:r>
                            <m:rPr>
                              <m:nor/>
                            </m:rPr>
                            <a:rPr lang="es-EC"/>
                            <m:t>lugar</m:t>
                          </m:r>
                          <m:r>
                            <m:rPr>
                              <m:nor/>
                            </m:rPr>
                            <a:rPr lang="es-EC"/>
                            <m:t> </m:t>
                          </m:r>
                          <m:r>
                            <m:rPr>
                              <m:nor/>
                            </m:rPr>
                            <a:rPr lang="es-EC"/>
                            <m:t>X</m:t>
                          </m:r>
                        </m:num>
                        <m:den>
                          <m:r>
                            <m:rPr>
                              <m:nor/>
                            </m:rPr>
                            <a:rPr lang="es-EC">
                              <a:latin typeface="+mj-lt"/>
                            </a:rPr>
                            <m:t>P</m:t>
                          </m:r>
                          <m:r>
                            <m:rPr>
                              <m:nor/>
                            </m:rPr>
                            <a:rPr lang="es-EC"/>
                            <m:t>oblaci</m:t>
                          </m:r>
                          <m:r>
                            <m:rPr>
                              <m:nor/>
                            </m:rPr>
                            <a:rPr lang="es-EC"/>
                            <m:t>ó</m:t>
                          </m:r>
                          <m:r>
                            <m:rPr>
                              <m:nor/>
                            </m:rPr>
                            <a:rPr lang="es-EC"/>
                            <m:t>n</m:t>
                          </m:r>
                          <m:r>
                            <m:rPr>
                              <m:nor/>
                            </m:rPr>
                            <a:rPr lang="es-EC"/>
                            <m:t> </m:t>
                          </m:r>
                          <m:r>
                            <m:rPr>
                              <m:nor/>
                            </m:rPr>
                            <a:rPr lang="es-EC"/>
                            <m:t>total</m:t>
                          </m:r>
                          <m:r>
                            <m:rPr>
                              <m:nor/>
                            </m:rPr>
                            <a:rPr lang="es-EC"/>
                            <m:t> </m:t>
                          </m:r>
                          <m:r>
                            <m:rPr>
                              <m:nor/>
                            </m:rPr>
                            <a:rPr lang="es-EC"/>
                            <m:t>en</m:t>
                          </m:r>
                          <m:r>
                            <m:rPr>
                              <m:nor/>
                            </m:rPr>
                            <a:rPr lang="es-EC"/>
                            <m:t> </m:t>
                          </m:r>
                          <m:r>
                            <m:rPr>
                              <m:nor/>
                            </m:rPr>
                            <a:rPr lang="es-EC"/>
                            <m:t>el</m:t>
                          </m:r>
                          <m:r>
                            <m:rPr>
                              <m:nor/>
                            </m:rPr>
                            <a:rPr lang="es-EC"/>
                            <m:t> </m:t>
                          </m:r>
                          <m:r>
                            <m:rPr>
                              <m:nor/>
                            </m:rPr>
                            <a:rPr lang="es-EC"/>
                            <m:t>momento</m:t>
                          </m:r>
                          <m:r>
                            <m:rPr>
                              <m:nor/>
                            </m:rPr>
                            <a:rPr lang="es-EC"/>
                            <m:t> </m:t>
                          </m:r>
                          <m:r>
                            <m:rPr>
                              <m:nor/>
                            </m:rPr>
                            <a:rPr lang="es-EC"/>
                            <m:t>t</m:t>
                          </m:r>
                          <m:r>
                            <m:rPr>
                              <m:nor/>
                            </m:rPr>
                            <a:rPr lang="es-EC"/>
                            <m:t> </m:t>
                          </m:r>
                          <m:r>
                            <m:rPr>
                              <m:nor/>
                            </m:rPr>
                            <a:rPr lang="es-EC"/>
                            <m:t>y</m:t>
                          </m:r>
                          <m:r>
                            <m:rPr>
                              <m:nor/>
                            </m:rPr>
                            <a:rPr lang="es-EC"/>
                            <m:t> </m:t>
                          </m:r>
                          <m:r>
                            <m:rPr>
                              <m:nor/>
                            </m:rPr>
                            <a:rPr lang="es-EC"/>
                            <m:t>lugar</m:t>
                          </m:r>
                          <m:r>
                            <m:rPr>
                              <m:nor/>
                            </m:rPr>
                            <a:rPr lang="es-EC"/>
                            <m:t> </m:t>
                          </m:r>
                          <m:r>
                            <m:rPr>
                              <m:nor/>
                            </m:rPr>
                            <a:rPr lang="es-EC"/>
                            <m:t>X</m:t>
                          </m:r>
                        </m:den>
                      </m:f>
                    </m:oMath>
                  </m:oMathPara>
                </a14:m>
                <a:endParaRPr lang="en-US" dirty="0">
                  <a:latin typeface="+mj-lt"/>
                </a:endParaRPr>
              </a:p>
            </p:txBody>
          </p:sp>
        </mc:Choice>
        <mc:Fallback>
          <p:sp>
            <p:nvSpPr>
              <p:cNvPr id="4" name="Rectángulo: esquinas redondeadas 3">
                <a:extLst>
                  <a:ext uri="{FF2B5EF4-FFF2-40B4-BE49-F238E27FC236}">
                    <a16:creationId xmlns:a16="http://schemas.microsoft.com/office/drawing/2014/main" id="{9BD2F304-BF55-4258-BE30-47F3ECEBE4A8}"/>
                  </a:ext>
                </a:extLst>
              </p:cNvPr>
              <p:cNvSpPr>
                <a:spLocks noRot="1" noChangeAspect="1" noMove="1" noResize="1" noEditPoints="1" noAdjustHandles="1" noChangeArrowheads="1" noChangeShapeType="1" noTextEdit="1"/>
              </p:cNvSpPr>
              <p:nvPr/>
            </p:nvSpPr>
            <p:spPr>
              <a:xfrm>
                <a:off x="2141804" y="3682221"/>
                <a:ext cx="7765366" cy="791308"/>
              </a:xfrm>
              <a:prstGeom prst="roundRect">
                <a:avLst/>
              </a:prstGeom>
              <a:blipFill>
                <a:blip r:embed="rId2"/>
                <a:stretch>
                  <a:fillRect/>
                </a:stretch>
              </a:blipFill>
            </p:spPr>
            <p:txBody>
              <a:bodyPr/>
              <a:lstStyle/>
              <a:p>
                <a:r>
                  <a:rPr lang="es-EC">
                    <a:noFill/>
                  </a:rPr>
                  <a:t> </a:t>
                </a:r>
              </a:p>
            </p:txBody>
          </p:sp>
        </mc:Fallback>
      </mc:AlternateContent>
      <mc:AlternateContent xmlns:mc="http://schemas.openxmlformats.org/markup-compatibility/2006">
        <mc:Choice xmlns:a14="http://schemas.microsoft.com/office/drawing/2010/main" Requires="a14">
          <p:sp>
            <p:nvSpPr>
              <p:cNvPr id="5" name="Rectángulo: esquinas redondeadas 4">
                <a:extLst>
                  <a:ext uri="{FF2B5EF4-FFF2-40B4-BE49-F238E27FC236}">
                    <a16:creationId xmlns:a16="http://schemas.microsoft.com/office/drawing/2014/main" id="{41DA1045-CF88-47FE-9F8A-206A6BCE7533}"/>
                  </a:ext>
                </a:extLst>
              </p:cNvPr>
              <p:cNvSpPr/>
              <p:nvPr/>
            </p:nvSpPr>
            <p:spPr>
              <a:xfrm>
                <a:off x="2141804" y="4805878"/>
                <a:ext cx="7765366"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s-EC" i="1">
                          <a:solidFill>
                            <a:srgbClr val="595959"/>
                          </a:solidFill>
                          <a:latin typeface="Cambria Math" panose="02040503050406030204" pitchFamily="18" charset="0"/>
                        </a:rPr>
                        <m:t>𝑃𝑟𝑒𝑣𝑎𝑙𝑒𝑛𝑐𝑖𝑎</m:t>
                      </m:r>
                      <m:r>
                        <a:rPr lang="es-EC" i="1">
                          <a:solidFill>
                            <a:srgbClr val="595959"/>
                          </a:solidFill>
                          <a:latin typeface="Cambria Math" panose="02040503050406030204" pitchFamily="18" charset="0"/>
                        </a:rPr>
                        <m:t> </m:t>
                      </m:r>
                      <m:r>
                        <a:rPr lang="es-EC" i="1">
                          <a:solidFill>
                            <a:srgbClr val="595959"/>
                          </a:solidFill>
                          <a:latin typeface="Cambria Math" panose="02040503050406030204" pitchFamily="18" charset="0"/>
                        </a:rPr>
                        <m:t>𝑝𝑒𝑟𝑖𝑜𝑑𝑜</m:t>
                      </m:r>
                      <m:r>
                        <a:rPr lang="en-US" i="1">
                          <a:solidFill>
                            <a:srgbClr val="595959"/>
                          </a:solidFill>
                          <a:latin typeface="Cambria Math" panose="02040503050406030204" pitchFamily="18" charset="0"/>
                        </a:rPr>
                        <m:t>=</m:t>
                      </m:r>
                      <m:f>
                        <m:fPr>
                          <m:ctrlPr>
                            <a:rPr lang="en-US" i="1">
                              <a:solidFill>
                                <a:srgbClr val="595959"/>
                              </a:solidFill>
                              <a:latin typeface="Cambria Math" panose="02040503050406030204" pitchFamily="18" charset="0"/>
                            </a:rPr>
                          </m:ctrlPr>
                        </m:fPr>
                        <m:num>
                          <m:r>
                            <m:rPr>
                              <m:nor/>
                            </m:rPr>
                            <a:rPr lang="es-EC"/>
                            <m:t>N</m:t>
                          </m:r>
                          <m:r>
                            <m:rPr>
                              <m:nor/>
                            </m:rPr>
                            <a:rPr lang="es-EC"/>
                            <m:t>º </m:t>
                          </m:r>
                          <m:r>
                            <m:rPr>
                              <m:nor/>
                            </m:rPr>
                            <a:rPr lang="es-EC"/>
                            <m:t>de</m:t>
                          </m:r>
                          <m:r>
                            <m:rPr>
                              <m:nor/>
                            </m:rPr>
                            <a:rPr lang="es-EC"/>
                            <m:t> </m:t>
                          </m:r>
                          <m:r>
                            <m:rPr>
                              <m:nor/>
                            </m:rPr>
                            <a:rPr lang="es-EC"/>
                            <m:t>casos</m:t>
                          </m:r>
                          <m:r>
                            <m:rPr>
                              <m:nor/>
                            </m:rPr>
                            <a:rPr lang="es-EC"/>
                            <m:t> </m:t>
                          </m:r>
                          <m:r>
                            <m:rPr>
                              <m:nor/>
                            </m:rPr>
                            <a:rPr lang="es-EC"/>
                            <m:t>en</m:t>
                          </m:r>
                          <m:r>
                            <m:rPr>
                              <m:nor/>
                            </m:rPr>
                            <a:rPr lang="es-EC"/>
                            <m:t> </m:t>
                          </m:r>
                          <m:r>
                            <m:rPr>
                              <m:nor/>
                            </m:rPr>
                            <a:rPr lang="es-EC"/>
                            <m:t>el</m:t>
                          </m:r>
                          <m:r>
                            <m:rPr>
                              <m:nor/>
                            </m:rPr>
                            <a:rPr lang="es-EC"/>
                            <m:t> </m:t>
                          </m:r>
                          <m:r>
                            <m:rPr>
                              <m:nor/>
                            </m:rPr>
                            <a:rPr lang="es-EC"/>
                            <m:t>tiempo</m:t>
                          </m:r>
                          <m:r>
                            <m:rPr>
                              <m:nor/>
                            </m:rPr>
                            <a:rPr lang="es-EC"/>
                            <m:t> </m:t>
                          </m:r>
                          <m:r>
                            <m:rPr>
                              <m:nor/>
                            </m:rPr>
                            <a:rPr lang="es-EC"/>
                            <m:t>t</m:t>
                          </m:r>
                          <m:r>
                            <m:rPr>
                              <m:nor/>
                            </m:rPr>
                            <a:rPr lang="es-EC" baseline="-25000"/>
                            <m:t>2</m:t>
                          </m:r>
                          <m:r>
                            <m:rPr>
                              <m:nor/>
                            </m:rPr>
                            <a:rPr lang="es-EC"/>
                            <m:t>−</m:t>
                          </m:r>
                          <m:r>
                            <m:rPr>
                              <m:nor/>
                            </m:rPr>
                            <a:rPr lang="es-EC"/>
                            <m:t>tx</m:t>
                          </m:r>
                          <m:r>
                            <m:rPr>
                              <m:nor/>
                            </m:rPr>
                            <a:rPr lang="es-EC"/>
                            <m:t> </m:t>
                          </m:r>
                          <m:r>
                            <m:rPr>
                              <m:nor/>
                            </m:rPr>
                            <a:rPr lang="es-EC"/>
                            <m:t>y</m:t>
                          </m:r>
                          <m:r>
                            <m:rPr>
                              <m:nor/>
                            </m:rPr>
                            <a:rPr lang="es-EC"/>
                            <m:t> </m:t>
                          </m:r>
                          <m:r>
                            <m:rPr>
                              <m:nor/>
                            </m:rPr>
                            <a:rPr lang="es-EC"/>
                            <m:t>lugar</m:t>
                          </m:r>
                          <m:r>
                            <m:rPr>
                              <m:nor/>
                            </m:rPr>
                            <a:rPr lang="es-EC"/>
                            <m:t> </m:t>
                          </m:r>
                          <m:r>
                            <m:rPr>
                              <m:nor/>
                            </m:rPr>
                            <a:rPr lang="es-EC"/>
                            <m:t>X</m:t>
                          </m:r>
                        </m:num>
                        <m:den>
                          <m:r>
                            <m:rPr>
                              <m:nor/>
                            </m:rPr>
                            <a:rPr lang="es-EC"/>
                            <m:t>poblaci</m:t>
                          </m:r>
                          <m:r>
                            <m:rPr>
                              <m:nor/>
                            </m:rPr>
                            <a:rPr lang="es-EC"/>
                            <m:t>ó</m:t>
                          </m:r>
                          <m:r>
                            <m:rPr>
                              <m:nor/>
                            </m:rPr>
                            <a:rPr lang="es-EC"/>
                            <m:t>n</m:t>
                          </m:r>
                          <m:r>
                            <m:rPr>
                              <m:nor/>
                            </m:rPr>
                            <a:rPr lang="es-EC"/>
                            <m:t> </m:t>
                          </m:r>
                          <m:r>
                            <m:rPr>
                              <m:nor/>
                            </m:rPr>
                            <a:rPr lang="es-EC"/>
                            <m:t>total</m:t>
                          </m:r>
                          <m:r>
                            <m:rPr>
                              <m:nor/>
                            </m:rPr>
                            <a:rPr lang="es-EC"/>
                            <m:t> </m:t>
                          </m:r>
                          <m:r>
                            <m:rPr>
                              <m:nor/>
                            </m:rPr>
                            <a:rPr lang="es-EC"/>
                            <m:t>en</m:t>
                          </m:r>
                          <m:r>
                            <m:rPr>
                              <m:nor/>
                            </m:rPr>
                            <a:rPr lang="es-EC"/>
                            <m:t> </m:t>
                          </m:r>
                          <m:r>
                            <m:rPr>
                              <m:nor/>
                            </m:rPr>
                            <a:rPr lang="es-EC"/>
                            <m:t>el</m:t>
                          </m:r>
                          <m:r>
                            <m:rPr>
                              <m:nor/>
                            </m:rPr>
                            <a:rPr lang="es-EC"/>
                            <m:t> </m:t>
                          </m:r>
                          <m:r>
                            <m:rPr>
                              <m:nor/>
                            </m:rPr>
                            <a:rPr lang="es-EC"/>
                            <m:t>tiempo</m:t>
                          </m:r>
                          <m:r>
                            <m:rPr>
                              <m:nor/>
                            </m:rPr>
                            <a:rPr lang="es-EC"/>
                            <m:t> </m:t>
                          </m:r>
                          <m:r>
                            <m:rPr>
                              <m:nor/>
                            </m:rPr>
                            <a:rPr lang="es-EC"/>
                            <m:t>t</m:t>
                          </m:r>
                          <m:r>
                            <m:rPr>
                              <m:nor/>
                            </m:rPr>
                            <a:rPr lang="es-EC" baseline="-25000"/>
                            <m:t>2</m:t>
                          </m:r>
                          <m:r>
                            <m:rPr>
                              <m:nor/>
                            </m:rPr>
                            <a:rPr lang="es-EC"/>
                            <m:t>−</m:t>
                          </m:r>
                          <m:r>
                            <m:rPr>
                              <m:nor/>
                            </m:rPr>
                            <a:rPr lang="es-EC"/>
                            <m:t>tx</m:t>
                          </m:r>
                          <m:r>
                            <m:rPr>
                              <m:nor/>
                            </m:rPr>
                            <a:rPr lang="es-EC"/>
                            <m:t> </m:t>
                          </m:r>
                          <m:r>
                            <m:rPr>
                              <m:nor/>
                            </m:rPr>
                            <a:rPr lang="es-EC"/>
                            <m:t>y</m:t>
                          </m:r>
                          <m:r>
                            <m:rPr>
                              <m:nor/>
                            </m:rPr>
                            <a:rPr lang="es-EC"/>
                            <m:t> </m:t>
                          </m:r>
                          <m:r>
                            <m:rPr>
                              <m:nor/>
                            </m:rPr>
                            <a:rPr lang="es-EC"/>
                            <m:t>lugar</m:t>
                          </m:r>
                          <m:r>
                            <m:rPr>
                              <m:nor/>
                            </m:rPr>
                            <a:rPr lang="es-EC"/>
                            <m:t> </m:t>
                          </m:r>
                          <m:r>
                            <m:rPr>
                              <m:nor/>
                            </m:rPr>
                            <a:rPr lang="es-EC"/>
                            <m:t>X</m:t>
                          </m:r>
                        </m:den>
                      </m:f>
                    </m:oMath>
                  </m:oMathPara>
                </a14:m>
                <a:endParaRPr lang="en-US" dirty="0">
                  <a:latin typeface="+mj-lt"/>
                </a:endParaRPr>
              </a:p>
            </p:txBody>
          </p:sp>
        </mc:Choice>
        <mc:Fallback>
          <p:sp>
            <p:nvSpPr>
              <p:cNvPr id="5" name="Rectángulo: esquinas redondeadas 4">
                <a:extLst>
                  <a:ext uri="{FF2B5EF4-FFF2-40B4-BE49-F238E27FC236}">
                    <a16:creationId xmlns:a16="http://schemas.microsoft.com/office/drawing/2014/main" id="{41DA1045-CF88-47FE-9F8A-206A6BCE7533}"/>
                  </a:ext>
                </a:extLst>
              </p:cNvPr>
              <p:cNvSpPr>
                <a:spLocks noRot="1" noChangeAspect="1" noMove="1" noResize="1" noEditPoints="1" noAdjustHandles="1" noChangeArrowheads="1" noChangeShapeType="1" noTextEdit="1"/>
              </p:cNvSpPr>
              <p:nvPr/>
            </p:nvSpPr>
            <p:spPr>
              <a:xfrm>
                <a:off x="2141804" y="4805878"/>
                <a:ext cx="7765366" cy="791308"/>
              </a:xfrm>
              <a:prstGeom prst="roundRect">
                <a:avLst/>
              </a:prstGeom>
              <a:blipFill>
                <a:blip r:embed="rId3"/>
                <a:stretch>
                  <a:fillRect b="-1538"/>
                </a:stretch>
              </a:blipFill>
            </p:spPr>
            <p:txBody>
              <a:bodyPr/>
              <a:lstStyle/>
              <a:p>
                <a:r>
                  <a:rPr lang="es-EC">
                    <a:noFill/>
                  </a:rPr>
                  <a:t> </a:t>
                </a:r>
              </a:p>
            </p:txBody>
          </p:sp>
        </mc:Fallback>
      </mc:AlternateContent>
    </p:spTree>
    <p:extLst>
      <p:ext uri="{BB962C8B-B14F-4D97-AF65-F5344CB8AC3E}">
        <p14:creationId xmlns:p14="http://schemas.microsoft.com/office/powerpoint/2010/main" val="1095747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38AD54-3D2D-4CB8-8F4B-07FE05496CA5}"/>
              </a:ext>
            </a:extLst>
          </p:cNvPr>
          <p:cNvSpPr>
            <a:spLocks noGrp="1"/>
          </p:cNvSpPr>
          <p:nvPr>
            <p:ph type="title"/>
          </p:nvPr>
        </p:nvSpPr>
        <p:spPr/>
        <p:txBody>
          <a:bodyPr/>
          <a:lstStyle/>
          <a:p>
            <a:r>
              <a:rPr lang="es-EC" dirty="0"/>
              <a:t>Prevalencia puntual</a:t>
            </a:r>
            <a:endParaRPr lang="en-US" dirty="0"/>
          </a:p>
        </p:txBody>
      </p:sp>
      <p:sp>
        <p:nvSpPr>
          <p:cNvPr id="3" name="Marcador de contenido 2">
            <a:extLst>
              <a:ext uri="{FF2B5EF4-FFF2-40B4-BE49-F238E27FC236}">
                <a16:creationId xmlns:a16="http://schemas.microsoft.com/office/drawing/2014/main" id="{6C828240-5794-4C4B-82FF-C38D1577FF61}"/>
              </a:ext>
            </a:extLst>
          </p:cNvPr>
          <p:cNvSpPr>
            <a:spLocks noGrp="1"/>
          </p:cNvSpPr>
          <p:nvPr>
            <p:ph idx="1"/>
          </p:nvPr>
        </p:nvSpPr>
        <p:spPr>
          <a:xfrm>
            <a:off x="1824039" y="1251284"/>
            <a:ext cx="8195676" cy="800838"/>
          </a:xfrm>
        </p:spPr>
        <p:txBody>
          <a:bodyPr>
            <a:normAutofit lnSpcReduction="10000"/>
          </a:bodyPr>
          <a:lstStyle/>
          <a:p>
            <a:r>
              <a:rPr lang="es-EC" dirty="0">
                <a:latin typeface="+mj-lt"/>
              </a:rPr>
              <a:t>Prevalencia puntual: probabilidad de ser caso en un momento dado</a:t>
            </a:r>
          </a:p>
        </p:txBody>
      </p:sp>
      <mc:AlternateContent xmlns:mc="http://schemas.openxmlformats.org/markup-compatibility/2006">
        <mc:Choice xmlns:a14="http://schemas.microsoft.com/office/drawing/2010/main" Requires="a14">
          <p:sp>
            <p:nvSpPr>
              <p:cNvPr id="4" name="Rectángulo: esquinas redondeadas 3">
                <a:extLst>
                  <a:ext uri="{FF2B5EF4-FFF2-40B4-BE49-F238E27FC236}">
                    <a16:creationId xmlns:a16="http://schemas.microsoft.com/office/drawing/2014/main" id="{9BD2F304-BF55-4258-BE30-47F3ECEBE4A8}"/>
                  </a:ext>
                </a:extLst>
              </p:cNvPr>
              <p:cNvSpPr/>
              <p:nvPr/>
            </p:nvSpPr>
            <p:spPr>
              <a:xfrm>
                <a:off x="6699738" y="4346924"/>
                <a:ext cx="3732040"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 xmlns:m="http://schemas.openxmlformats.org/officeDocument/2006/math">
                    <m:r>
                      <a:rPr lang="es-EC" sz="1600" i="1">
                        <a:solidFill>
                          <a:srgbClr val="595959"/>
                        </a:solidFill>
                        <a:latin typeface="Cambria Math" panose="02040503050406030204" pitchFamily="18" charset="0"/>
                      </a:rPr>
                      <m:t>𝑃𝑟𝑒𝑣𝑎𝑙𝑒𝑛𝑐𝑖𝑎</m:t>
                    </m:r>
                    <m:r>
                      <a:rPr lang="es-EC" sz="1600" i="1">
                        <a:solidFill>
                          <a:srgbClr val="595959"/>
                        </a:solidFill>
                        <a:latin typeface="Cambria Math" panose="02040503050406030204" pitchFamily="18" charset="0"/>
                      </a:rPr>
                      <m:t> </m:t>
                    </m:r>
                    <m:r>
                      <a:rPr lang="es-EC" sz="1600" i="1">
                        <a:solidFill>
                          <a:srgbClr val="595959"/>
                        </a:solidFill>
                        <a:latin typeface="Cambria Math" panose="02040503050406030204" pitchFamily="18" charset="0"/>
                      </a:rPr>
                      <m:t>𝑝𝑢𝑛𝑡𝑢𝑎𝑙</m:t>
                    </m:r>
                    <m:r>
                      <a:rPr lang="en-US" sz="1600" i="1">
                        <a:solidFill>
                          <a:srgbClr val="595959"/>
                        </a:solidFill>
                        <a:latin typeface="Cambria Math" panose="02040503050406030204" pitchFamily="18" charset="0"/>
                      </a:rPr>
                      <m:t>=</m:t>
                    </m:r>
                    <m:f>
                      <m:fPr>
                        <m:ctrlPr>
                          <a:rPr lang="en-US" sz="1600" i="1">
                            <a:solidFill>
                              <a:srgbClr val="595959"/>
                            </a:solidFill>
                            <a:latin typeface="Cambria Math" panose="02040503050406030204" pitchFamily="18" charset="0"/>
                          </a:rPr>
                        </m:ctrlPr>
                      </m:fPr>
                      <m:num>
                        <m:r>
                          <m:rPr>
                            <m:nor/>
                          </m:rPr>
                          <a:rPr lang="es-EC" sz="1600"/>
                          <m:t>5 </m:t>
                        </m:r>
                        <m:r>
                          <m:rPr>
                            <m:nor/>
                          </m:rPr>
                          <a:rPr lang="es-EC" sz="1600"/>
                          <m:t>casos</m:t>
                        </m:r>
                        <m:r>
                          <m:rPr>
                            <m:nor/>
                          </m:rPr>
                          <a:rPr lang="es-EC" sz="1600"/>
                          <m:t> </m:t>
                        </m:r>
                        <m:r>
                          <m:rPr>
                            <m:nor/>
                          </m:rPr>
                          <a:rPr lang="es-EC" sz="1600"/>
                          <m:t>t</m:t>
                        </m:r>
                        <m:r>
                          <a:rPr lang="es-EC" sz="1600" i="1">
                            <a:latin typeface="Cambria Math" panose="02040503050406030204" pitchFamily="18" charset="0"/>
                          </a:rPr>
                          <m:t>𝑥</m:t>
                        </m:r>
                      </m:num>
                      <m:den>
                        <m:r>
                          <m:rPr>
                            <m:nor/>
                          </m:rPr>
                          <a:rPr lang="es-EC" sz="1600" i="1">
                            <a:latin typeface="+mj-lt"/>
                          </a:rPr>
                          <m:t>13 </m:t>
                        </m:r>
                        <m:r>
                          <m:rPr>
                            <m:nor/>
                          </m:rPr>
                          <a:rPr lang="es-EC" sz="1600" i="1">
                            <a:latin typeface="+mj-lt"/>
                          </a:rPr>
                          <m:t>personas</m:t>
                        </m:r>
                        <m:r>
                          <m:rPr>
                            <m:nor/>
                          </m:rPr>
                          <a:rPr lang="es-EC" sz="1600" i="1">
                            <a:latin typeface="+mj-lt"/>
                          </a:rPr>
                          <m:t> </m:t>
                        </m:r>
                        <m:r>
                          <m:rPr>
                            <m:nor/>
                          </m:rPr>
                          <a:rPr lang="es-EC" sz="1600" i="1">
                            <a:latin typeface="+mj-lt"/>
                          </a:rPr>
                          <m:t>t</m:t>
                        </m:r>
                        <m:r>
                          <a:rPr lang="es-EC" sz="1600" i="1">
                            <a:latin typeface="Cambria Math" panose="02040503050406030204" pitchFamily="18" charset="0"/>
                          </a:rPr>
                          <m:t>𝑥</m:t>
                        </m:r>
                      </m:den>
                    </m:f>
                  </m:oMath>
                </a14:m>
                <a:r>
                  <a:rPr lang="en-US" sz="1600" dirty="0">
                    <a:latin typeface="+mj-lt"/>
                  </a:rPr>
                  <a:t> = 0,38x100 = 38%</a:t>
                </a:r>
              </a:p>
            </p:txBody>
          </p:sp>
        </mc:Choice>
        <mc:Fallback>
          <p:sp>
            <p:nvSpPr>
              <p:cNvPr id="4" name="Rectángulo: esquinas redondeadas 3">
                <a:extLst>
                  <a:ext uri="{FF2B5EF4-FFF2-40B4-BE49-F238E27FC236}">
                    <a16:creationId xmlns:a16="http://schemas.microsoft.com/office/drawing/2014/main" id="{9BD2F304-BF55-4258-BE30-47F3ECEBE4A8}"/>
                  </a:ext>
                </a:extLst>
              </p:cNvPr>
              <p:cNvSpPr>
                <a:spLocks noRot="1" noChangeAspect="1" noMove="1" noResize="1" noEditPoints="1" noAdjustHandles="1" noChangeArrowheads="1" noChangeShapeType="1" noTextEdit="1"/>
              </p:cNvSpPr>
              <p:nvPr/>
            </p:nvSpPr>
            <p:spPr>
              <a:xfrm>
                <a:off x="6699738" y="4346924"/>
                <a:ext cx="3732040" cy="791308"/>
              </a:xfrm>
              <a:prstGeom prst="roundRect">
                <a:avLst/>
              </a:prstGeom>
              <a:blipFill>
                <a:blip r:embed="rId2"/>
                <a:stretch>
                  <a:fillRect t="-1538" b="-4615"/>
                </a:stretch>
              </a:blipFill>
            </p:spPr>
            <p:txBody>
              <a:bodyPr/>
              <a:lstStyle/>
              <a:p>
                <a:r>
                  <a:rPr lang="es-EC">
                    <a:noFill/>
                  </a:rPr>
                  <a:t> </a:t>
                </a:r>
              </a:p>
            </p:txBody>
          </p:sp>
        </mc:Fallback>
      </mc:AlternateContent>
      <p:pic>
        <p:nvPicPr>
          <p:cNvPr id="7" name="Imagen 6">
            <a:extLst>
              <a:ext uri="{FF2B5EF4-FFF2-40B4-BE49-F238E27FC236}">
                <a16:creationId xmlns:a16="http://schemas.microsoft.com/office/drawing/2014/main" id="{600E71C1-B474-4C9D-B7A2-2062F543AA78}"/>
              </a:ext>
            </a:extLst>
          </p:cNvPr>
          <p:cNvPicPr>
            <a:picLocks noChangeAspect="1"/>
          </p:cNvPicPr>
          <p:nvPr/>
        </p:nvPicPr>
        <p:blipFill>
          <a:blip r:embed="rId3"/>
          <a:stretch>
            <a:fillRect/>
          </a:stretch>
        </p:blipFill>
        <p:spPr>
          <a:xfrm>
            <a:off x="1942966" y="3386408"/>
            <a:ext cx="4490523" cy="2712341"/>
          </a:xfrm>
          <a:prstGeom prst="rect">
            <a:avLst/>
          </a:prstGeom>
          <a:ln w="228600" cap="sq" cmpd="thickThin">
            <a:solidFill>
              <a:srgbClr val="000000"/>
            </a:solidFill>
            <a:prstDash val="solid"/>
            <a:miter lim="800000"/>
          </a:ln>
          <a:effectLst>
            <a:innerShdw blurRad="76200">
              <a:srgbClr val="000000"/>
            </a:innerShdw>
          </a:effectLst>
        </p:spPr>
      </p:pic>
      <mc:AlternateContent xmlns:mc="http://schemas.openxmlformats.org/markup-compatibility/2006">
        <mc:Choice xmlns:a14="http://schemas.microsoft.com/office/drawing/2010/main" Requires="a14">
          <p:sp>
            <p:nvSpPr>
              <p:cNvPr id="10" name="Rectángulo: esquinas redondeadas 9">
                <a:extLst>
                  <a:ext uri="{FF2B5EF4-FFF2-40B4-BE49-F238E27FC236}">
                    <a16:creationId xmlns:a16="http://schemas.microsoft.com/office/drawing/2014/main" id="{235473A7-7467-4D92-A947-39169115DB3D}"/>
                  </a:ext>
                </a:extLst>
              </p:cNvPr>
              <p:cNvSpPr/>
              <p:nvPr/>
            </p:nvSpPr>
            <p:spPr>
              <a:xfrm>
                <a:off x="1824039" y="2115422"/>
                <a:ext cx="8381497"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s-EC" i="1">
                          <a:solidFill>
                            <a:srgbClr val="595959"/>
                          </a:solidFill>
                          <a:latin typeface="Cambria Math" panose="02040503050406030204" pitchFamily="18" charset="0"/>
                        </a:rPr>
                        <m:t>𝑃𝑟𝑒𝑣𝑎𝑙𝑒𝑛𝑐𝑖𝑎</m:t>
                      </m:r>
                      <m:r>
                        <a:rPr lang="es-EC" i="1">
                          <a:solidFill>
                            <a:srgbClr val="595959"/>
                          </a:solidFill>
                          <a:latin typeface="Cambria Math" panose="02040503050406030204" pitchFamily="18" charset="0"/>
                        </a:rPr>
                        <m:t> </m:t>
                      </m:r>
                      <m:r>
                        <a:rPr lang="es-EC" i="1">
                          <a:solidFill>
                            <a:srgbClr val="595959"/>
                          </a:solidFill>
                          <a:latin typeface="Cambria Math" panose="02040503050406030204" pitchFamily="18" charset="0"/>
                        </a:rPr>
                        <m:t>𝑝𝑢𝑛𝑡𝑢𝑎𝑙</m:t>
                      </m:r>
                      <m:r>
                        <a:rPr lang="en-US" i="1">
                          <a:solidFill>
                            <a:srgbClr val="595959"/>
                          </a:solidFill>
                          <a:latin typeface="Cambria Math" panose="02040503050406030204" pitchFamily="18" charset="0"/>
                        </a:rPr>
                        <m:t>=</m:t>
                      </m:r>
                      <m:f>
                        <m:fPr>
                          <m:ctrlPr>
                            <a:rPr lang="en-US" i="1">
                              <a:solidFill>
                                <a:srgbClr val="595959"/>
                              </a:solidFill>
                              <a:latin typeface="Cambria Math" panose="02040503050406030204" pitchFamily="18" charset="0"/>
                            </a:rPr>
                          </m:ctrlPr>
                        </m:fPr>
                        <m:num>
                          <m:r>
                            <m:rPr>
                              <m:nor/>
                            </m:rPr>
                            <a:rPr lang="es-EC">
                              <a:latin typeface="+mj-lt"/>
                            </a:rPr>
                            <m:t>N</m:t>
                          </m:r>
                          <m:r>
                            <m:rPr>
                              <m:nor/>
                            </m:rPr>
                            <a:rPr lang="es-EC">
                              <a:latin typeface="+mj-lt"/>
                            </a:rPr>
                            <m:t>ú</m:t>
                          </m:r>
                          <m:r>
                            <m:rPr>
                              <m:nor/>
                            </m:rPr>
                            <a:rPr lang="es-EC">
                              <a:latin typeface="+mj-lt"/>
                            </a:rPr>
                            <m:t>mero</m:t>
                          </m:r>
                          <m:r>
                            <m:rPr>
                              <m:nor/>
                            </m:rPr>
                            <a:rPr lang="es-EC">
                              <a:latin typeface="+mj-lt"/>
                            </a:rPr>
                            <m:t> </m:t>
                          </m:r>
                          <m:r>
                            <m:rPr>
                              <m:nor/>
                            </m:rPr>
                            <a:rPr lang="es-EC">
                              <a:latin typeface="+mj-lt"/>
                            </a:rPr>
                            <m:t>de</m:t>
                          </m:r>
                          <m:r>
                            <m:rPr>
                              <m:nor/>
                            </m:rPr>
                            <a:rPr lang="es-EC">
                              <a:latin typeface="+mj-lt"/>
                            </a:rPr>
                            <m:t> </m:t>
                          </m:r>
                          <m:r>
                            <m:rPr>
                              <m:nor/>
                            </m:rPr>
                            <a:rPr lang="es-EC">
                              <a:latin typeface="+mj-lt"/>
                            </a:rPr>
                            <m:t>eventos</m:t>
                          </m:r>
                          <m:r>
                            <m:rPr>
                              <m:nor/>
                            </m:rPr>
                            <a:rPr lang="es-EC">
                              <a:latin typeface="+mj-lt"/>
                            </a:rPr>
                            <m:t> </m:t>
                          </m:r>
                          <m:r>
                            <m:rPr>
                              <m:nor/>
                            </m:rPr>
                            <a:rPr lang="es-EC">
                              <a:latin typeface="+mj-lt"/>
                            </a:rPr>
                            <m:t>EXISTENTES</m:t>
                          </m:r>
                          <m:r>
                            <m:rPr>
                              <m:nor/>
                            </m:rPr>
                            <a:rPr lang="es-EC">
                              <a:latin typeface="+mj-lt"/>
                            </a:rPr>
                            <m:t> </m:t>
                          </m:r>
                          <m:r>
                            <m:rPr>
                              <m:nor/>
                            </m:rPr>
                            <a:rPr lang="es-EC">
                              <a:latin typeface="+mj-lt"/>
                            </a:rPr>
                            <m:t>en</m:t>
                          </m:r>
                          <m:r>
                            <m:rPr>
                              <m:nor/>
                            </m:rPr>
                            <a:rPr lang="es-EC">
                              <a:latin typeface="+mj-lt"/>
                            </a:rPr>
                            <m:t> </m:t>
                          </m:r>
                          <m:r>
                            <m:rPr>
                              <m:nor/>
                            </m:rPr>
                            <a:rPr lang="es-EC">
                              <a:latin typeface="+mj-lt"/>
                            </a:rPr>
                            <m:t>un</m:t>
                          </m:r>
                          <m:r>
                            <m:rPr>
                              <m:nor/>
                            </m:rPr>
                            <a:rPr lang="es-EC">
                              <a:latin typeface="+mj-lt"/>
                            </a:rPr>
                            <m:t> </m:t>
                          </m:r>
                          <m:r>
                            <m:rPr>
                              <m:nor/>
                            </m:rPr>
                            <a:rPr lang="es-EC">
                              <a:latin typeface="+mj-lt"/>
                            </a:rPr>
                            <m:t>tiempo</m:t>
                          </m:r>
                          <m:r>
                            <m:rPr>
                              <m:nor/>
                            </m:rPr>
                            <a:rPr lang="es-EC">
                              <a:latin typeface="+mj-lt"/>
                            </a:rPr>
                            <m:t> </m:t>
                          </m:r>
                          <m:r>
                            <m:rPr>
                              <m:nor/>
                            </m:rPr>
                            <a:rPr lang="es-EC">
                              <a:latin typeface="+mj-lt"/>
                            </a:rPr>
                            <m:t>tx</m:t>
                          </m:r>
                          <m:r>
                            <m:rPr>
                              <m:nor/>
                            </m:rPr>
                            <a:rPr lang="es-EC">
                              <a:latin typeface="+mj-lt"/>
                            </a:rPr>
                            <m:t> </m:t>
                          </m:r>
                          <m:r>
                            <m:rPr>
                              <m:nor/>
                            </m:rPr>
                            <a:rPr lang="es-EC">
                              <a:latin typeface="+mj-lt"/>
                            </a:rPr>
                            <m:t>y</m:t>
                          </m:r>
                          <m:r>
                            <m:rPr>
                              <m:nor/>
                            </m:rPr>
                            <a:rPr lang="es-EC">
                              <a:latin typeface="+mj-lt"/>
                            </a:rPr>
                            <m:t> </m:t>
                          </m:r>
                          <m:r>
                            <m:rPr>
                              <m:nor/>
                            </m:rPr>
                            <a:rPr lang="es-EC">
                              <a:latin typeface="+mj-lt"/>
                            </a:rPr>
                            <m:t>lugar</m:t>
                          </m:r>
                          <m:r>
                            <m:rPr>
                              <m:nor/>
                            </m:rPr>
                            <a:rPr lang="es-EC">
                              <a:latin typeface="+mj-lt"/>
                            </a:rPr>
                            <m:t> </m:t>
                          </m:r>
                          <m:r>
                            <m:rPr>
                              <m:nor/>
                            </m:rPr>
                            <a:rPr lang="es-EC">
                              <a:latin typeface="+mj-lt"/>
                            </a:rPr>
                            <m:t>X</m:t>
                          </m:r>
                        </m:num>
                        <m:den>
                          <m:r>
                            <m:rPr>
                              <m:nor/>
                            </m:rPr>
                            <a:rPr lang="es-EC">
                              <a:latin typeface="+mj-lt"/>
                            </a:rPr>
                            <m:t>N</m:t>
                          </m:r>
                          <m:r>
                            <m:rPr>
                              <m:nor/>
                            </m:rPr>
                            <a:rPr lang="es-EC">
                              <a:latin typeface="+mj-lt"/>
                            </a:rPr>
                            <m:t>ú</m:t>
                          </m:r>
                          <m:r>
                            <m:rPr>
                              <m:nor/>
                            </m:rPr>
                            <a:rPr lang="es-EC">
                              <a:latin typeface="+mj-lt"/>
                            </a:rPr>
                            <m:t>mero</m:t>
                          </m:r>
                          <m:r>
                            <m:rPr>
                              <m:nor/>
                            </m:rPr>
                            <a:rPr lang="es-EC">
                              <a:latin typeface="+mj-lt"/>
                            </a:rPr>
                            <m:t> </m:t>
                          </m:r>
                          <m:r>
                            <m:rPr>
                              <m:nor/>
                            </m:rPr>
                            <a:rPr lang="es-EC">
                              <a:latin typeface="+mj-lt"/>
                            </a:rPr>
                            <m:t>de</m:t>
                          </m:r>
                          <m:r>
                            <m:rPr>
                              <m:nor/>
                            </m:rPr>
                            <a:rPr lang="es-EC">
                              <a:latin typeface="+mj-lt"/>
                            </a:rPr>
                            <m:t> </m:t>
                          </m:r>
                          <m:r>
                            <m:rPr>
                              <m:nor/>
                            </m:rPr>
                            <a:rPr lang="es-EC">
                              <a:latin typeface="+mj-lt"/>
                            </a:rPr>
                            <m:t>individuos</m:t>
                          </m:r>
                          <m:r>
                            <m:rPr>
                              <m:nor/>
                            </m:rPr>
                            <a:rPr lang="es-EC">
                              <a:latin typeface="+mj-lt"/>
                            </a:rPr>
                            <m:t> </m:t>
                          </m:r>
                          <m:r>
                            <m:rPr>
                              <m:nor/>
                            </m:rPr>
                            <a:rPr lang="es-EC">
                              <a:latin typeface="+mj-lt"/>
                            </a:rPr>
                            <m:t>TOTALES</m:t>
                          </m:r>
                          <m:r>
                            <m:rPr>
                              <m:nor/>
                            </m:rPr>
                            <a:rPr lang="es-EC">
                              <a:latin typeface="+mj-lt"/>
                            </a:rPr>
                            <m:t> </m:t>
                          </m:r>
                          <m:r>
                            <m:rPr>
                              <m:nor/>
                            </m:rPr>
                            <a:rPr lang="es-EC">
                              <a:latin typeface="+mj-lt"/>
                            </a:rPr>
                            <m:t>en</m:t>
                          </m:r>
                          <m:r>
                            <m:rPr>
                              <m:nor/>
                            </m:rPr>
                            <a:rPr lang="es-EC">
                              <a:latin typeface="+mj-lt"/>
                            </a:rPr>
                            <m:t> </m:t>
                          </m:r>
                          <m:r>
                            <m:rPr>
                              <m:nor/>
                            </m:rPr>
                            <a:rPr lang="es-EC">
                              <a:latin typeface="+mj-lt"/>
                            </a:rPr>
                            <m:t>el</m:t>
                          </m:r>
                          <m:r>
                            <m:rPr>
                              <m:nor/>
                            </m:rPr>
                            <a:rPr lang="es-EC">
                              <a:latin typeface="+mj-lt"/>
                            </a:rPr>
                            <m:t> </m:t>
                          </m:r>
                          <m:r>
                            <m:rPr>
                              <m:nor/>
                            </m:rPr>
                            <a:rPr lang="es-EC">
                              <a:latin typeface="+mj-lt"/>
                            </a:rPr>
                            <m:t>tiempo</m:t>
                          </m:r>
                          <m:r>
                            <m:rPr>
                              <m:nor/>
                            </m:rPr>
                            <a:rPr lang="es-EC">
                              <a:latin typeface="+mj-lt"/>
                            </a:rPr>
                            <m:t> </m:t>
                          </m:r>
                          <m:r>
                            <m:rPr>
                              <m:nor/>
                            </m:rPr>
                            <a:rPr lang="es-EC">
                              <a:latin typeface="+mj-lt"/>
                            </a:rPr>
                            <m:t>tx</m:t>
                          </m:r>
                          <m:r>
                            <m:rPr>
                              <m:nor/>
                            </m:rPr>
                            <a:rPr lang="es-EC">
                              <a:latin typeface="+mj-lt"/>
                            </a:rPr>
                            <m:t> </m:t>
                          </m:r>
                          <m:r>
                            <m:rPr>
                              <m:nor/>
                            </m:rPr>
                            <a:rPr lang="es-EC">
                              <a:latin typeface="+mj-lt"/>
                            </a:rPr>
                            <m:t>y</m:t>
                          </m:r>
                          <m:r>
                            <m:rPr>
                              <m:nor/>
                            </m:rPr>
                            <a:rPr lang="es-EC">
                              <a:latin typeface="+mj-lt"/>
                            </a:rPr>
                            <m:t> </m:t>
                          </m:r>
                          <m:r>
                            <m:rPr>
                              <m:nor/>
                            </m:rPr>
                            <a:rPr lang="es-EC">
                              <a:latin typeface="+mj-lt"/>
                            </a:rPr>
                            <m:t>lugar</m:t>
                          </m:r>
                          <m:r>
                            <m:rPr>
                              <m:nor/>
                            </m:rPr>
                            <a:rPr lang="es-EC">
                              <a:latin typeface="+mj-lt"/>
                            </a:rPr>
                            <m:t> </m:t>
                          </m:r>
                          <m:r>
                            <m:rPr>
                              <m:nor/>
                            </m:rPr>
                            <a:rPr lang="es-EC">
                              <a:latin typeface="+mj-lt"/>
                            </a:rPr>
                            <m:t>X</m:t>
                          </m:r>
                        </m:den>
                      </m:f>
                    </m:oMath>
                  </m:oMathPara>
                </a14:m>
                <a:endParaRPr lang="en-US" dirty="0">
                  <a:latin typeface="+mj-lt"/>
                </a:endParaRPr>
              </a:p>
            </p:txBody>
          </p:sp>
        </mc:Choice>
        <mc:Fallback>
          <p:sp>
            <p:nvSpPr>
              <p:cNvPr id="10" name="Rectángulo: esquinas redondeadas 9">
                <a:extLst>
                  <a:ext uri="{FF2B5EF4-FFF2-40B4-BE49-F238E27FC236}">
                    <a16:creationId xmlns:a16="http://schemas.microsoft.com/office/drawing/2014/main" id="{235473A7-7467-4D92-A947-39169115DB3D}"/>
                  </a:ext>
                </a:extLst>
              </p:cNvPr>
              <p:cNvSpPr>
                <a:spLocks noRot="1" noChangeAspect="1" noMove="1" noResize="1" noEditPoints="1" noAdjustHandles="1" noChangeArrowheads="1" noChangeShapeType="1" noTextEdit="1"/>
              </p:cNvSpPr>
              <p:nvPr/>
            </p:nvSpPr>
            <p:spPr>
              <a:xfrm>
                <a:off x="1824039" y="2115422"/>
                <a:ext cx="8381497" cy="791308"/>
              </a:xfrm>
              <a:prstGeom prst="roundRect">
                <a:avLst/>
              </a:prstGeom>
              <a:blipFill>
                <a:blip r:embed="rId4"/>
                <a:stretch>
                  <a:fillRect b="-1563"/>
                </a:stretch>
              </a:blipFill>
            </p:spPr>
            <p:txBody>
              <a:bodyPr/>
              <a:lstStyle/>
              <a:p>
                <a:r>
                  <a:rPr lang="es-EC">
                    <a:noFill/>
                  </a:rPr>
                  <a:t> </a:t>
                </a:r>
              </a:p>
            </p:txBody>
          </p:sp>
        </mc:Fallback>
      </mc:AlternateContent>
    </p:spTree>
    <p:extLst>
      <p:ext uri="{BB962C8B-B14F-4D97-AF65-F5344CB8AC3E}">
        <p14:creationId xmlns:p14="http://schemas.microsoft.com/office/powerpoint/2010/main" val="2493254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38AD54-3D2D-4CB8-8F4B-07FE05496CA5}"/>
              </a:ext>
            </a:extLst>
          </p:cNvPr>
          <p:cNvSpPr>
            <a:spLocks noGrp="1"/>
          </p:cNvSpPr>
          <p:nvPr>
            <p:ph type="title"/>
          </p:nvPr>
        </p:nvSpPr>
        <p:spPr/>
        <p:txBody>
          <a:bodyPr/>
          <a:lstStyle/>
          <a:p>
            <a:r>
              <a:rPr lang="es-EC" dirty="0"/>
              <a:t>Prevalencia periodo</a:t>
            </a:r>
            <a:endParaRPr lang="en-US" dirty="0"/>
          </a:p>
        </p:txBody>
      </p:sp>
      <p:sp>
        <p:nvSpPr>
          <p:cNvPr id="3" name="Marcador de contenido 2">
            <a:extLst>
              <a:ext uri="{FF2B5EF4-FFF2-40B4-BE49-F238E27FC236}">
                <a16:creationId xmlns:a16="http://schemas.microsoft.com/office/drawing/2014/main" id="{6C828240-5794-4C4B-82FF-C38D1577FF61}"/>
              </a:ext>
            </a:extLst>
          </p:cNvPr>
          <p:cNvSpPr>
            <a:spLocks noGrp="1"/>
          </p:cNvSpPr>
          <p:nvPr>
            <p:ph idx="1"/>
          </p:nvPr>
        </p:nvSpPr>
        <p:spPr>
          <a:xfrm>
            <a:off x="1824039" y="1251284"/>
            <a:ext cx="8195676" cy="800838"/>
          </a:xfrm>
        </p:spPr>
        <p:txBody>
          <a:bodyPr>
            <a:normAutofit lnSpcReduction="10000"/>
          </a:bodyPr>
          <a:lstStyle/>
          <a:p>
            <a:r>
              <a:rPr lang="es-EC" dirty="0">
                <a:latin typeface="+mj-lt"/>
              </a:rPr>
              <a:t>Prevalencia periodo: probabilidad de ser caso en un periodo tiempo</a:t>
            </a:r>
            <a:endParaRPr lang="es-EC" sz="4000" dirty="0">
              <a:latin typeface="+mj-lt"/>
            </a:endParaRPr>
          </a:p>
        </p:txBody>
      </p:sp>
      <mc:AlternateContent xmlns:mc="http://schemas.openxmlformats.org/markup-compatibility/2006">
        <mc:Choice xmlns:a14="http://schemas.microsoft.com/office/drawing/2010/main" Requires="a14">
          <p:sp>
            <p:nvSpPr>
              <p:cNvPr id="4" name="Rectángulo: esquinas redondeadas 3">
                <a:extLst>
                  <a:ext uri="{FF2B5EF4-FFF2-40B4-BE49-F238E27FC236}">
                    <a16:creationId xmlns:a16="http://schemas.microsoft.com/office/drawing/2014/main" id="{9BD2F304-BF55-4258-BE30-47F3ECEBE4A8}"/>
                  </a:ext>
                </a:extLst>
              </p:cNvPr>
              <p:cNvSpPr/>
              <p:nvPr/>
            </p:nvSpPr>
            <p:spPr>
              <a:xfrm>
                <a:off x="6699738" y="4346924"/>
                <a:ext cx="3732040"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 xmlns:m="http://schemas.openxmlformats.org/officeDocument/2006/math">
                    <m:r>
                      <a:rPr lang="es-EC" sz="1600" i="1">
                        <a:solidFill>
                          <a:srgbClr val="595959"/>
                        </a:solidFill>
                        <a:latin typeface="Cambria Math" panose="02040503050406030204" pitchFamily="18" charset="0"/>
                      </a:rPr>
                      <m:t>𝑃𝑟𝑒𝑣𝑎𝑙𝑒𝑛𝑐𝑖𝑎</m:t>
                    </m:r>
                    <m:r>
                      <a:rPr lang="es-EC" sz="1600" i="1">
                        <a:solidFill>
                          <a:srgbClr val="595959"/>
                        </a:solidFill>
                        <a:latin typeface="Cambria Math" panose="02040503050406030204" pitchFamily="18" charset="0"/>
                      </a:rPr>
                      <m:t> </m:t>
                    </m:r>
                    <m:r>
                      <a:rPr lang="es-EC" sz="1600" i="1">
                        <a:solidFill>
                          <a:srgbClr val="595959"/>
                        </a:solidFill>
                        <a:latin typeface="Cambria Math" panose="02040503050406030204" pitchFamily="18" charset="0"/>
                      </a:rPr>
                      <m:t>𝑝𝑢𝑛𝑡𝑢𝑎𝑙</m:t>
                    </m:r>
                    <m:r>
                      <a:rPr lang="en-US" sz="1600" i="1">
                        <a:solidFill>
                          <a:srgbClr val="595959"/>
                        </a:solidFill>
                        <a:latin typeface="Cambria Math" panose="02040503050406030204" pitchFamily="18" charset="0"/>
                      </a:rPr>
                      <m:t>=</m:t>
                    </m:r>
                    <m:f>
                      <m:fPr>
                        <m:ctrlPr>
                          <a:rPr lang="en-US" sz="1600" i="1">
                            <a:solidFill>
                              <a:srgbClr val="595959"/>
                            </a:solidFill>
                            <a:latin typeface="Cambria Math" panose="02040503050406030204" pitchFamily="18" charset="0"/>
                          </a:rPr>
                        </m:ctrlPr>
                      </m:fPr>
                      <m:num>
                        <m:r>
                          <m:rPr>
                            <m:nor/>
                          </m:rPr>
                          <a:rPr lang="es-EC" sz="1600"/>
                          <m:t>8 </m:t>
                        </m:r>
                        <m:r>
                          <m:rPr>
                            <m:nor/>
                          </m:rPr>
                          <a:rPr lang="es-EC" sz="1600"/>
                          <m:t>casos</m:t>
                        </m:r>
                        <m:r>
                          <m:rPr>
                            <m:nor/>
                          </m:rPr>
                          <a:rPr lang="es-EC" sz="1600"/>
                          <m:t> </m:t>
                        </m:r>
                      </m:num>
                      <m:den>
                        <m:r>
                          <m:rPr>
                            <m:nor/>
                          </m:rPr>
                          <a:rPr lang="es-EC" sz="1600" i="1">
                            <a:latin typeface="+mj-lt"/>
                          </a:rPr>
                          <m:t>13 </m:t>
                        </m:r>
                        <m:r>
                          <m:rPr>
                            <m:nor/>
                          </m:rPr>
                          <a:rPr lang="es-EC" sz="1600" i="1">
                            <a:latin typeface="+mj-lt"/>
                          </a:rPr>
                          <m:t>personas</m:t>
                        </m:r>
                      </m:den>
                    </m:f>
                  </m:oMath>
                </a14:m>
                <a:r>
                  <a:rPr lang="en-US" sz="1600" dirty="0">
                    <a:latin typeface="+mj-lt"/>
                  </a:rPr>
                  <a:t> = 0,61x100 = 61%</a:t>
                </a:r>
              </a:p>
            </p:txBody>
          </p:sp>
        </mc:Choice>
        <mc:Fallback>
          <p:sp>
            <p:nvSpPr>
              <p:cNvPr id="4" name="Rectángulo: esquinas redondeadas 3">
                <a:extLst>
                  <a:ext uri="{FF2B5EF4-FFF2-40B4-BE49-F238E27FC236}">
                    <a16:creationId xmlns:a16="http://schemas.microsoft.com/office/drawing/2014/main" id="{9BD2F304-BF55-4258-BE30-47F3ECEBE4A8}"/>
                  </a:ext>
                </a:extLst>
              </p:cNvPr>
              <p:cNvSpPr>
                <a:spLocks noRot="1" noChangeAspect="1" noMove="1" noResize="1" noEditPoints="1" noAdjustHandles="1" noChangeArrowheads="1" noChangeShapeType="1" noTextEdit="1"/>
              </p:cNvSpPr>
              <p:nvPr/>
            </p:nvSpPr>
            <p:spPr>
              <a:xfrm>
                <a:off x="6699738" y="4346924"/>
                <a:ext cx="3732040" cy="791308"/>
              </a:xfrm>
              <a:prstGeom prst="roundRect">
                <a:avLst/>
              </a:prstGeom>
              <a:blipFill>
                <a:blip r:embed="rId2"/>
                <a:stretch>
                  <a:fillRect t="-1538" b="-4615"/>
                </a:stretch>
              </a:blipFill>
            </p:spPr>
            <p:txBody>
              <a:bodyPr/>
              <a:lstStyle/>
              <a:p>
                <a:r>
                  <a:rPr lang="es-EC">
                    <a:noFill/>
                  </a:rPr>
                  <a:t> </a:t>
                </a:r>
              </a:p>
            </p:txBody>
          </p:sp>
        </mc:Fallback>
      </mc:AlternateContent>
      <mc:AlternateContent xmlns:mc="http://schemas.openxmlformats.org/markup-compatibility/2006">
        <mc:Choice xmlns:a14="http://schemas.microsoft.com/office/drawing/2010/main" Requires="a14">
          <p:sp>
            <p:nvSpPr>
              <p:cNvPr id="10" name="Rectángulo: esquinas redondeadas 9">
                <a:extLst>
                  <a:ext uri="{FF2B5EF4-FFF2-40B4-BE49-F238E27FC236}">
                    <a16:creationId xmlns:a16="http://schemas.microsoft.com/office/drawing/2014/main" id="{235473A7-7467-4D92-A947-39169115DB3D}"/>
                  </a:ext>
                </a:extLst>
              </p:cNvPr>
              <p:cNvSpPr/>
              <p:nvPr/>
            </p:nvSpPr>
            <p:spPr>
              <a:xfrm>
                <a:off x="1824039" y="2115422"/>
                <a:ext cx="8381497"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s-EC" i="1">
                          <a:solidFill>
                            <a:srgbClr val="595959"/>
                          </a:solidFill>
                          <a:latin typeface="Cambria Math" panose="02040503050406030204" pitchFamily="18" charset="0"/>
                        </a:rPr>
                        <m:t>𝑃𝑟𝑒𝑣𝑎𝑙𝑒𝑛𝑐𝑖𝑎</m:t>
                      </m:r>
                      <m:r>
                        <a:rPr lang="es-EC" i="1">
                          <a:solidFill>
                            <a:srgbClr val="595959"/>
                          </a:solidFill>
                          <a:latin typeface="Cambria Math" panose="02040503050406030204" pitchFamily="18" charset="0"/>
                        </a:rPr>
                        <m:t> </m:t>
                      </m:r>
                      <m:r>
                        <a:rPr lang="es-EC" i="1">
                          <a:solidFill>
                            <a:srgbClr val="595959"/>
                          </a:solidFill>
                          <a:latin typeface="Cambria Math" panose="02040503050406030204" pitchFamily="18" charset="0"/>
                        </a:rPr>
                        <m:t>𝑝𝑒𝑟𝑖𝑜𝑑𝑜</m:t>
                      </m:r>
                      <m:r>
                        <a:rPr lang="en-US" i="1">
                          <a:solidFill>
                            <a:srgbClr val="595959"/>
                          </a:solidFill>
                          <a:latin typeface="Cambria Math" panose="02040503050406030204" pitchFamily="18" charset="0"/>
                        </a:rPr>
                        <m:t>=</m:t>
                      </m:r>
                      <m:f>
                        <m:fPr>
                          <m:ctrlPr>
                            <a:rPr lang="en-US" i="1">
                              <a:solidFill>
                                <a:srgbClr val="595959"/>
                              </a:solidFill>
                              <a:latin typeface="Cambria Math" panose="02040503050406030204" pitchFamily="18" charset="0"/>
                            </a:rPr>
                          </m:ctrlPr>
                        </m:fPr>
                        <m:num>
                          <m:r>
                            <m:rPr>
                              <m:nor/>
                            </m:rPr>
                            <a:rPr lang="es-EC"/>
                            <m:t>N</m:t>
                          </m:r>
                          <m:r>
                            <m:rPr>
                              <m:nor/>
                            </m:rPr>
                            <a:rPr lang="es-EC"/>
                            <m:t>ú</m:t>
                          </m:r>
                          <m:r>
                            <m:rPr>
                              <m:nor/>
                            </m:rPr>
                            <a:rPr lang="es-EC"/>
                            <m:t>mero</m:t>
                          </m:r>
                          <m:r>
                            <m:rPr>
                              <m:nor/>
                            </m:rPr>
                            <a:rPr lang="es-EC"/>
                            <m:t> </m:t>
                          </m:r>
                          <m:r>
                            <m:rPr>
                              <m:nor/>
                            </m:rPr>
                            <a:rPr lang="es-EC"/>
                            <m:t>de</m:t>
                          </m:r>
                          <m:r>
                            <m:rPr>
                              <m:nor/>
                            </m:rPr>
                            <a:rPr lang="es-EC"/>
                            <m:t> </m:t>
                          </m:r>
                          <m:r>
                            <m:rPr>
                              <m:nor/>
                            </m:rPr>
                            <a:rPr lang="es-EC"/>
                            <m:t>eventos</m:t>
                          </m:r>
                          <m:r>
                            <m:rPr>
                              <m:nor/>
                            </m:rPr>
                            <a:rPr lang="es-EC"/>
                            <m:t> </m:t>
                          </m:r>
                          <m:r>
                            <m:rPr>
                              <m:nor/>
                            </m:rPr>
                            <a:rPr lang="es-EC"/>
                            <m:t>EXISTENTES</m:t>
                          </m:r>
                          <m:r>
                            <m:rPr>
                              <m:nor/>
                            </m:rPr>
                            <a:rPr lang="es-EC"/>
                            <m:t> </m:t>
                          </m:r>
                          <m:r>
                            <m:rPr>
                              <m:nor/>
                            </m:rPr>
                            <a:rPr lang="es-EC"/>
                            <m:t>en</m:t>
                          </m:r>
                          <m:r>
                            <m:rPr>
                              <m:nor/>
                            </m:rPr>
                            <a:rPr lang="es-EC"/>
                            <m:t> </m:t>
                          </m:r>
                          <m:r>
                            <m:rPr>
                              <m:nor/>
                            </m:rPr>
                            <a:rPr lang="es-EC"/>
                            <m:t>un</m:t>
                          </m:r>
                          <m:r>
                            <m:rPr>
                              <m:nor/>
                            </m:rPr>
                            <a:rPr lang="es-EC"/>
                            <m:t> </m:t>
                          </m:r>
                          <m:r>
                            <m:rPr>
                              <m:nor/>
                            </m:rPr>
                            <a:rPr lang="es-EC"/>
                            <m:t>tiempo</m:t>
                          </m:r>
                          <m:r>
                            <m:rPr>
                              <m:nor/>
                            </m:rPr>
                            <a:rPr lang="es-EC"/>
                            <m:t> </m:t>
                          </m:r>
                          <m:r>
                            <m:rPr>
                              <m:nor/>
                            </m:rPr>
                            <a:rPr lang="es-EC"/>
                            <m:t>t</m:t>
                          </m:r>
                          <m:r>
                            <m:rPr>
                              <m:nor/>
                            </m:rPr>
                            <a:rPr lang="es-EC" baseline="-25000"/>
                            <m:t>2</m:t>
                          </m:r>
                          <m:r>
                            <m:rPr>
                              <m:nor/>
                            </m:rPr>
                            <a:rPr lang="es-EC"/>
                            <m:t>− </m:t>
                          </m:r>
                          <m:r>
                            <m:rPr>
                              <m:nor/>
                            </m:rPr>
                            <a:rPr lang="es-EC"/>
                            <m:t>tx</m:t>
                          </m:r>
                          <m:r>
                            <m:rPr>
                              <m:nor/>
                            </m:rPr>
                            <a:rPr lang="es-EC"/>
                            <m:t> </m:t>
                          </m:r>
                          <m:r>
                            <m:rPr>
                              <m:nor/>
                            </m:rPr>
                            <a:rPr lang="es-EC"/>
                            <m:t>y</m:t>
                          </m:r>
                          <m:r>
                            <m:rPr>
                              <m:nor/>
                            </m:rPr>
                            <a:rPr lang="es-EC"/>
                            <m:t> </m:t>
                          </m:r>
                          <m:r>
                            <m:rPr>
                              <m:nor/>
                            </m:rPr>
                            <a:rPr lang="es-EC"/>
                            <m:t>lugar</m:t>
                          </m:r>
                          <m:r>
                            <m:rPr>
                              <m:nor/>
                            </m:rPr>
                            <a:rPr lang="es-EC"/>
                            <m:t> </m:t>
                          </m:r>
                          <m:r>
                            <m:rPr>
                              <m:nor/>
                            </m:rPr>
                            <a:rPr lang="es-EC"/>
                            <m:t>X</m:t>
                          </m:r>
                        </m:num>
                        <m:den>
                          <m:r>
                            <m:rPr>
                              <m:nor/>
                            </m:rPr>
                            <a:rPr lang="es-EC"/>
                            <m:t>N</m:t>
                          </m:r>
                          <m:r>
                            <m:rPr>
                              <m:nor/>
                            </m:rPr>
                            <a:rPr lang="es-EC"/>
                            <m:t>ú</m:t>
                          </m:r>
                          <m:r>
                            <m:rPr>
                              <m:nor/>
                            </m:rPr>
                            <a:rPr lang="es-EC"/>
                            <m:t>mero</m:t>
                          </m:r>
                          <m:r>
                            <m:rPr>
                              <m:nor/>
                            </m:rPr>
                            <a:rPr lang="es-EC"/>
                            <m:t> </m:t>
                          </m:r>
                          <m:r>
                            <m:rPr>
                              <m:nor/>
                            </m:rPr>
                            <a:rPr lang="es-EC"/>
                            <m:t>de</m:t>
                          </m:r>
                          <m:r>
                            <m:rPr>
                              <m:nor/>
                            </m:rPr>
                            <a:rPr lang="es-EC"/>
                            <m:t> </m:t>
                          </m:r>
                          <m:r>
                            <m:rPr>
                              <m:nor/>
                            </m:rPr>
                            <a:rPr lang="es-EC"/>
                            <m:t>individuos</m:t>
                          </m:r>
                          <m:r>
                            <m:rPr>
                              <m:nor/>
                            </m:rPr>
                            <a:rPr lang="es-EC"/>
                            <m:t> </m:t>
                          </m:r>
                          <m:r>
                            <m:rPr>
                              <m:nor/>
                            </m:rPr>
                            <a:rPr lang="es-EC"/>
                            <m:t>TOTALES</m:t>
                          </m:r>
                          <m:r>
                            <m:rPr>
                              <m:nor/>
                            </m:rPr>
                            <a:rPr lang="es-EC"/>
                            <m:t> </m:t>
                          </m:r>
                          <m:r>
                            <m:rPr>
                              <m:nor/>
                            </m:rPr>
                            <a:rPr lang="es-EC"/>
                            <m:t>en</m:t>
                          </m:r>
                          <m:r>
                            <m:rPr>
                              <m:nor/>
                            </m:rPr>
                            <a:rPr lang="es-EC"/>
                            <m:t> </m:t>
                          </m:r>
                          <m:r>
                            <m:rPr>
                              <m:nor/>
                            </m:rPr>
                            <a:rPr lang="es-EC"/>
                            <m:t>el</m:t>
                          </m:r>
                          <m:r>
                            <m:rPr>
                              <m:nor/>
                            </m:rPr>
                            <a:rPr lang="es-EC"/>
                            <m:t> </m:t>
                          </m:r>
                          <m:r>
                            <m:rPr>
                              <m:nor/>
                            </m:rPr>
                            <a:rPr lang="es-EC"/>
                            <m:t>tiempo</m:t>
                          </m:r>
                          <m:r>
                            <m:rPr>
                              <m:nor/>
                            </m:rPr>
                            <a:rPr lang="es-EC"/>
                            <m:t> </m:t>
                          </m:r>
                          <m:r>
                            <m:rPr>
                              <m:nor/>
                            </m:rPr>
                            <a:rPr lang="es-EC"/>
                            <m:t>t</m:t>
                          </m:r>
                          <m:r>
                            <m:rPr>
                              <m:nor/>
                            </m:rPr>
                            <a:rPr lang="es-EC" baseline="-25000"/>
                            <m:t>2</m:t>
                          </m:r>
                          <m:r>
                            <m:rPr>
                              <m:nor/>
                            </m:rPr>
                            <a:rPr lang="es-EC"/>
                            <m:t>− </m:t>
                          </m:r>
                          <m:r>
                            <m:rPr>
                              <m:nor/>
                            </m:rPr>
                            <a:rPr lang="es-EC"/>
                            <m:t>tx</m:t>
                          </m:r>
                          <m:r>
                            <m:rPr>
                              <m:nor/>
                            </m:rPr>
                            <a:rPr lang="es-EC"/>
                            <m:t> </m:t>
                          </m:r>
                          <m:r>
                            <m:rPr>
                              <m:nor/>
                            </m:rPr>
                            <a:rPr lang="es-EC"/>
                            <m:t>y</m:t>
                          </m:r>
                          <m:r>
                            <m:rPr>
                              <m:nor/>
                            </m:rPr>
                            <a:rPr lang="es-EC"/>
                            <m:t> </m:t>
                          </m:r>
                          <m:r>
                            <m:rPr>
                              <m:nor/>
                            </m:rPr>
                            <a:rPr lang="es-EC"/>
                            <m:t>lugar</m:t>
                          </m:r>
                          <m:r>
                            <m:rPr>
                              <m:nor/>
                            </m:rPr>
                            <a:rPr lang="es-EC"/>
                            <m:t> </m:t>
                          </m:r>
                          <m:r>
                            <m:rPr>
                              <m:nor/>
                            </m:rPr>
                            <a:rPr lang="es-EC"/>
                            <m:t>X</m:t>
                          </m:r>
                        </m:den>
                      </m:f>
                    </m:oMath>
                  </m:oMathPara>
                </a14:m>
                <a:endParaRPr lang="en-US" dirty="0">
                  <a:latin typeface="+mj-lt"/>
                </a:endParaRPr>
              </a:p>
            </p:txBody>
          </p:sp>
        </mc:Choice>
        <mc:Fallback>
          <p:sp>
            <p:nvSpPr>
              <p:cNvPr id="10" name="Rectángulo: esquinas redondeadas 9">
                <a:extLst>
                  <a:ext uri="{FF2B5EF4-FFF2-40B4-BE49-F238E27FC236}">
                    <a16:creationId xmlns:a16="http://schemas.microsoft.com/office/drawing/2014/main" id="{235473A7-7467-4D92-A947-39169115DB3D}"/>
                  </a:ext>
                </a:extLst>
              </p:cNvPr>
              <p:cNvSpPr>
                <a:spLocks noRot="1" noChangeAspect="1" noMove="1" noResize="1" noEditPoints="1" noAdjustHandles="1" noChangeArrowheads="1" noChangeShapeType="1" noTextEdit="1"/>
              </p:cNvSpPr>
              <p:nvPr/>
            </p:nvSpPr>
            <p:spPr>
              <a:xfrm>
                <a:off x="1824039" y="2115422"/>
                <a:ext cx="8381497" cy="791308"/>
              </a:xfrm>
              <a:prstGeom prst="roundRect">
                <a:avLst/>
              </a:prstGeom>
              <a:blipFill>
                <a:blip r:embed="rId3"/>
                <a:stretch>
                  <a:fillRect t="-4688" b="-17188"/>
                </a:stretch>
              </a:blipFill>
            </p:spPr>
            <p:txBody>
              <a:bodyPr/>
              <a:lstStyle/>
              <a:p>
                <a:r>
                  <a:rPr lang="es-EC">
                    <a:noFill/>
                  </a:rPr>
                  <a:t> </a:t>
                </a:r>
              </a:p>
            </p:txBody>
          </p:sp>
        </mc:Fallback>
      </mc:AlternateContent>
      <p:pic>
        <p:nvPicPr>
          <p:cNvPr id="6" name="Imagen 5">
            <a:extLst>
              <a:ext uri="{FF2B5EF4-FFF2-40B4-BE49-F238E27FC236}">
                <a16:creationId xmlns:a16="http://schemas.microsoft.com/office/drawing/2014/main" id="{1C79F999-76EE-4517-A04F-1770EDA89246}"/>
              </a:ext>
            </a:extLst>
          </p:cNvPr>
          <p:cNvPicPr>
            <a:picLocks noChangeAspect="1"/>
          </p:cNvPicPr>
          <p:nvPr/>
        </p:nvPicPr>
        <p:blipFill>
          <a:blip r:embed="rId4"/>
          <a:stretch>
            <a:fillRect/>
          </a:stretch>
        </p:blipFill>
        <p:spPr>
          <a:xfrm>
            <a:off x="1634786" y="3225027"/>
            <a:ext cx="4662921" cy="3063233"/>
          </a:xfrm>
          <a:prstGeom prst="rect">
            <a:avLst/>
          </a:prstGeom>
        </p:spPr>
      </p:pic>
    </p:spTree>
    <p:extLst>
      <p:ext uri="{BB962C8B-B14F-4D97-AF65-F5344CB8AC3E}">
        <p14:creationId xmlns:p14="http://schemas.microsoft.com/office/powerpoint/2010/main" val="72080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BF26A02-F198-DFA2-B920-A6D9ECB563E0}"/>
              </a:ext>
            </a:extLst>
          </p:cNvPr>
          <p:cNvSpPr txBox="1"/>
          <p:nvPr/>
        </p:nvSpPr>
        <p:spPr>
          <a:xfrm>
            <a:off x="3770454" y="1366897"/>
            <a:ext cx="6030410" cy="2492990"/>
          </a:xfrm>
          <a:prstGeom prst="rect">
            <a:avLst/>
          </a:prstGeom>
          <a:noFill/>
        </p:spPr>
        <p:txBody>
          <a:bodyPr wrap="square" rtlCol="0">
            <a:spAutoFit/>
          </a:bodyPr>
          <a:lstStyle/>
          <a:p>
            <a:pPr algn="just"/>
            <a:r>
              <a:rPr lang="es-EC" sz="2800" b="1" dirty="0"/>
              <a:t>Los indicadores de frecuencia epidemiológicos de MORBILIDAD son:</a:t>
            </a:r>
          </a:p>
          <a:p>
            <a:pPr algn="just"/>
            <a:endParaRPr lang="es-EC" b="1" dirty="0"/>
          </a:p>
          <a:p>
            <a:pPr algn="just"/>
            <a:endParaRPr lang="es-EC" dirty="0"/>
          </a:p>
          <a:p>
            <a:pPr algn="just"/>
            <a:endParaRPr lang="es-EC" dirty="0"/>
          </a:p>
          <a:p>
            <a:pPr algn="just"/>
            <a:endParaRPr lang="es-EC" dirty="0"/>
          </a:p>
        </p:txBody>
      </p:sp>
      <p:graphicFrame>
        <p:nvGraphicFramePr>
          <p:cNvPr id="3" name="Diagrama 2">
            <a:extLst>
              <a:ext uri="{FF2B5EF4-FFF2-40B4-BE49-F238E27FC236}">
                <a16:creationId xmlns:a16="http://schemas.microsoft.com/office/drawing/2014/main" id="{D4581C6A-A6BA-51C3-5057-39D227C0AA99}"/>
              </a:ext>
            </a:extLst>
          </p:cNvPr>
          <p:cNvGraphicFramePr/>
          <p:nvPr/>
        </p:nvGraphicFramePr>
        <p:xfrm>
          <a:off x="4078790" y="2951545"/>
          <a:ext cx="4715076" cy="27250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3089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C6914E-C116-44CC-BE3F-E1983E033D56}"/>
              </a:ext>
            </a:extLst>
          </p:cNvPr>
          <p:cNvSpPr>
            <a:spLocks noGrp="1"/>
          </p:cNvSpPr>
          <p:nvPr>
            <p:ph type="title"/>
          </p:nvPr>
        </p:nvSpPr>
        <p:spPr/>
        <p:txBody>
          <a:bodyPr/>
          <a:lstStyle/>
          <a:p>
            <a:r>
              <a:rPr lang="es-EC" dirty="0"/>
              <a:t>Indicadores Epidemiológicos</a:t>
            </a:r>
            <a:endParaRPr lang="en-US" dirty="0"/>
          </a:p>
        </p:txBody>
      </p:sp>
      <p:pic>
        <p:nvPicPr>
          <p:cNvPr id="17" name="Picture 17">
            <a:extLst>
              <a:ext uri="{FF2B5EF4-FFF2-40B4-BE49-F238E27FC236}">
                <a16:creationId xmlns:a16="http://schemas.microsoft.com/office/drawing/2014/main" id="{923EC954-A496-69AA-1F59-589E7582803C}"/>
              </a:ext>
            </a:extLst>
          </p:cNvPr>
          <p:cNvPicPr>
            <a:picLocks noGrp="1" noChangeAspect="1"/>
          </p:cNvPicPr>
          <p:nvPr>
            <p:ph idx="1"/>
          </p:nvPr>
        </p:nvPicPr>
        <p:blipFill>
          <a:blip r:embed="rId2"/>
          <a:stretch>
            <a:fillRect/>
          </a:stretch>
        </p:blipFill>
        <p:spPr>
          <a:xfrm>
            <a:off x="3452527" y="1470987"/>
            <a:ext cx="5286949" cy="4486275"/>
          </a:xfrm>
        </p:spPr>
      </p:pic>
    </p:spTree>
    <p:extLst>
      <p:ext uri="{BB962C8B-B14F-4D97-AF65-F5344CB8AC3E}">
        <p14:creationId xmlns:p14="http://schemas.microsoft.com/office/powerpoint/2010/main" val="615925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76E92-EB61-6A41-D765-AC1BD2342C15}"/>
              </a:ext>
            </a:extLst>
          </p:cNvPr>
          <p:cNvSpPr>
            <a:spLocks noGrp="1"/>
          </p:cNvSpPr>
          <p:nvPr>
            <p:ph type="title"/>
          </p:nvPr>
        </p:nvSpPr>
        <p:spPr/>
        <p:txBody>
          <a:bodyPr/>
          <a:lstStyle/>
          <a:p>
            <a:r>
              <a:rPr lang="en-EC" dirty="0"/>
              <a:t>Medidas de Frecuencia</a:t>
            </a:r>
          </a:p>
        </p:txBody>
      </p:sp>
      <p:graphicFrame>
        <p:nvGraphicFramePr>
          <p:cNvPr id="4" name="Content Placeholder 3">
            <a:extLst>
              <a:ext uri="{FF2B5EF4-FFF2-40B4-BE49-F238E27FC236}">
                <a16:creationId xmlns:a16="http://schemas.microsoft.com/office/drawing/2014/main" id="{BA92CD87-CFDD-90AD-9F86-C245C0671892}"/>
              </a:ext>
            </a:extLst>
          </p:cNvPr>
          <p:cNvGraphicFramePr>
            <a:graphicFrameLocks noGrp="1"/>
          </p:cNvGraphicFramePr>
          <p:nvPr>
            <p:ph idx="1"/>
          </p:nvPr>
        </p:nvGraphicFramePr>
        <p:xfrm>
          <a:off x="1824039" y="1250951"/>
          <a:ext cx="8543925" cy="4926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7462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3A71F-BA98-95D1-844A-A80B3C1B8579}"/>
              </a:ext>
            </a:extLst>
          </p:cNvPr>
          <p:cNvSpPr>
            <a:spLocks noGrp="1"/>
          </p:cNvSpPr>
          <p:nvPr>
            <p:ph type="title"/>
          </p:nvPr>
        </p:nvSpPr>
        <p:spPr/>
        <p:txBody>
          <a:bodyPr/>
          <a:lstStyle/>
          <a:p>
            <a:r>
              <a:rPr lang="en-EC" dirty="0"/>
              <a:t>INCIDENCIA</a:t>
            </a:r>
          </a:p>
        </p:txBody>
      </p:sp>
      <p:sp>
        <p:nvSpPr>
          <p:cNvPr id="3" name="Content Placeholder 2">
            <a:extLst>
              <a:ext uri="{FF2B5EF4-FFF2-40B4-BE49-F238E27FC236}">
                <a16:creationId xmlns:a16="http://schemas.microsoft.com/office/drawing/2014/main" id="{CA7194B8-237F-B356-6441-AA5499B70D90}"/>
              </a:ext>
            </a:extLst>
          </p:cNvPr>
          <p:cNvSpPr>
            <a:spLocks noGrp="1"/>
          </p:cNvSpPr>
          <p:nvPr>
            <p:ph idx="1"/>
          </p:nvPr>
        </p:nvSpPr>
        <p:spPr/>
        <p:txBody>
          <a:bodyPr/>
          <a:lstStyle/>
          <a:p>
            <a:r>
              <a:rPr lang="en-EC" dirty="0">
                <a:latin typeface="Gill Sans MT" panose="020B0502020104020203" pitchFamily="34" charset="77"/>
              </a:rPr>
              <a:t>PREGUNTAS A LA QUE RESPONDE:</a:t>
            </a:r>
          </a:p>
          <a:p>
            <a:endParaRPr lang="en-EC" dirty="0">
              <a:latin typeface="Gill Sans MT" panose="020B0502020104020203" pitchFamily="34" charset="77"/>
            </a:endParaRPr>
          </a:p>
          <a:p>
            <a:endParaRPr lang="en-EC" dirty="0"/>
          </a:p>
        </p:txBody>
      </p:sp>
      <p:graphicFrame>
        <p:nvGraphicFramePr>
          <p:cNvPr id="4" name="Diagram 3">
            <a:extLst>
              <a:ext uri="{FF2B5EF4-FFF2-40B4-BE49-F238E27FC236}">
                <a16:creationId xmlns:a16="http://schemas.microsoft.com/office/drawing/2014/main" id="{992F7E32-6E45-2D1D-3455-A1590E28429C}"/>
              </a:ext>
            </a:extLst>
          </p:cNvPr>
          <p:cNvGraphicFramePr/>
          <p:nvPr/>
        </p:nvGraphicFramePr>
        <p:xfrm>
          <a:off x="2794000" y="2088372"/>
          <a:ext cx="6604000" cy="4402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7761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DEDC57-946D-49D7-9304-D4F13A79FEB6}"/>
              </a:ext>
            </a:extLst>
          </p:cNvPr>
          <p:cNvSpPr>
            <a:spLocks noGrp="1"/>
          </p:cNvSpPr>
          <p:nvPr>
            <p:ph type="title"/>
          </p:nvPr>
        </p:nvSpPr>
        <p:spPr/>
        <p:txBody>
          <a:bodyPr/>
          <a:lstStyle/>
          <a:p>
            <a:r>
              <a:rPr lang="es-EC" dirty="0"/>
              <a:t>Incidencia</a:t>
            </a:r>
            <a:endParaRPr lang="en-US" dirty="0"/>
          </a:p>
        </p:txBody>
      </p:sp>
      <p:sp>
        <p:nvSpPr>
          <p:cNvPr id="3" name="Marcador de contenido 2">
            <a:extLst>
              <a:ext uri="{FF2B5EF4-FFF2-40B4-BE49-F238E27FC236}">
                <a16:creationId xmlns:a16="http://schemas.microsoft.com/office/drawing/2014/main" id="{392A8EEA-22EF-4D11-A0CC-3C4A20ACB102}"/>
              </a:ext>
            </a:extLst>
          </p:cNvPr>
          <p:cNvSpPr>
            <a:spLocks noGrp="1"/>
          </p:cNvSpPr>
          <p:nvPr>
            <p:ph idx="1"/>
          </p:nvPr>
        </p:nvSpPr>
        <p:spPr>
          <a:xfrm>
            <a:off x="1824039" y="1251285"/>
            <a:ext cx="8543925" cy="5093244"/>
          </a:xfrm>
        </p:spPr>
        <p:txBody>
          <a:bodyPr>
            <a:normAutofit/>
          </a:bodyPr>
          <a:lstStyle/>
          <a:p>
            <a:r>
              <a:rPr lang="es-EC" sz="2400" dirty="0">
                <a:solidFill>
                  <a:srgbClr val="000000"/>
                </a:solidFill>
                <a:latin typeface="+mj-lt"/>
              </a:rPr>
              <a:t>Es la medición del flujo que se establece entre la salud y la enfermedad, es decir, a la aparición de casos nuevos.</a:t>
            </a:r>
          </a:p>
          <a:p>
            <a:r>
              <a:rPr lang="es-EC" sz="2400" dirty="0">
                <a:solidFill>
                  <a:srgbClr val="000000"/>
                </a:solidFill>
                <a:latin typeface="+mj-lt"/>
              </a:rPr>
              <a:t>La medida epidemiológica que mejor expresa este cambio de estado es la incidencia, la cual indica la frecuencia con que ocurren nuevos eventos</a:t>
            </a:r>
            <a:r>
              <a:rPr lang="es-EC" sz="3200" dirty="0">
                <a:latin typeface="+mj-lt"/>
              </a:rPr>
              <a:t>.</a:t>
            </a:r>
          </a:p>
          <a:p>
            <a:r>
              <a:rPr lang="es-EC" sz="2400" dirty="0">
                <a:solidFill>
                  <a:srgbClr val="000000"/>
                </a:solidFill>
                <a:latin typeface="+mj-lt"/>
              </a:rPr>
              <a:t>Los estudios de incidencia inician con poblaciones de susceptibles libres del evento en las cuales se observa la presentación de casos nuevos a lo largo de un periodo de seguimiento. </a:t>
            </a:r>
          </a:p>
          <a:p>
            <a:r>
              <a:rPr lang="es-EC" sz="2400" dirty="0">
                <a:solidFill>
                  <a:srgbClr val="000000"/>
                </a:solidFill>
                <a:latin typeface="+mj-lt"/>
              </a:rPr>
              <a:t>La incidencia de una enfermedad puede medirse de dos formas: </a:t>
            </a:r>
          </a:p>
          <a:p>
            <a:pPr lvl="1"/>
            <a:r>
              <a:rPr lang="es-EC" dirty="0">
                <a:solidFill>
                  <a:srgbClr val="000000"/>
                </a:solidFill>
                <a:latin typeface="+mj-lt"/>
              </a:rPr>
              <a:t>Mediante la </a:t>
            </a:r>
            <a:r>
              <a:rPr lang="es-EC" dirty="0">
                <a:solidFill>
                  <a:schemeClr val="tx2">
                    <a:lumMod val="75000"/>
                    <a:lumOff val="25000"/>
                  </a:schemeClr>
                </a:solidFill>
                <a:latin typeface="+mj-lt"/>
              </a:rPr>
              <a:t>incidencia acumulada </a:t>
            </a:r>
            <a:r>
              <a:rPr lang="es-EC" dirty="0">
                <a:solidFill>
                  <a:srgbClr val="000000"/>
                </a:solidFill>
                <a:latin typeface="+mj-lt"/>
              </a:rPr>
              <a:t>(basada en el número de personas en riesgo). </a:t>
            </a:r>
            <a:endParaRPr lang="es-EC" dirty="0">
              <a:latin typeface="+mj-lt"/>
            </a:endParaRPr>
          </a:p>
          <a:p>
            <a:pPr lvl="1"/>
            <a:r>
              <a:rPr lang="es-EC" dirty="0">
                <a:solidFill>
                  <a:srgbClr val="000000"/>
                </a:solidFill>
                <a:latin typeface="+mj-lt"/>
              </a:rPr>
              <a:t>Mediante la </a:t>
            </a:r>
            <a:r>
              <a:rPr lang="es-EC" dirty="0">
                <a:solidFill>
                  <a:schemeClr val="tx2">
                    <a:lumMod val="75000"/>
                    <a:lumOff val="25000"/>
                  </a:schemeClr>
                </a:solidFill>
                <a:latin typeface="+mj-lt"/>
              </a:rPr>
              <a:t>tasa de incidencia </a:t>
            </a:r>
            <a:r>
              <a:rPr lang="es-EC" dirty="0">
                <a:solidFill>
                  <a:srgbClr val="000000"/>
                </a:solidFill>
                <a:latin typeface="+mj-lt"/>
              </a:rPr>
              <a:t>(basada en el tiempo-persona) </a:t>
            </a:r>
          </a:p>
          <a:p>
            <a:pPr marL="0" indent="0">
              <a:buNone/>
            </a:pPr>
            <a:endParaRPr lang="es-EC" sz="3200" dirty="0">
              <a:latin typeface="+mj-lt"/>
            </a:endParaRPr>
          </a:p>
        </p:txBody>
      </p:sp>
    </p:spTree>
    <p:extLst>
      <p:ext uri="{BB962C8B-B14F-4D97-AF65-F5344CB8AC3E}">
        <p14:creationId xmlns:p14="http://schemas.microsoft.com/office/powerpoint/2010/main" val="1811962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DEDC57-946D-49D7-9304-D4F13A79FEB6}"/>
              </a:ext>
            </a:extLst>
          </p:cNvPr>
          <p:cNvSpPr>
            <a:spLocks noGrp="1"/>
          </p:cNvSpPr>
          <p:nvPr>
            <p:ph type="title"/>
          </p:nvPr>
        </p:nvSpPr>
        <p:spPr/>
        <p:txBody>
          <a:bodyPr/>
          <a:lstStyle/>
          <a:p>
            <a:r>
              <a:rPr lang="es-EC" dirty="0"/>
              <a:t>Incidencia Acumulada</a:t>
            </a:r>
            <a:endParaRPr lang="en-US" dirty="0"/>
          </a:p>
        </p:txBody>
      </p:sp>
      <p:sp>
        <p:nvSpPr>
          <p:cNvPr id="3" name="Marcador de contenido 2">
            <a:extLst>
              <a:ext uri="{FF2B5EF4-FFF2-40B4-BE49-F238E27FC236}">
                <a16:creationId xmlns:a16="http://schemas.microsoft.com/office/drawing/2014/main" id="{392A8EEA-22EF-4D11-A0CC-3C4A20ACB102}"/>
              </a:ext>
            </a:extLst>
          </p:cNvPr>
          <p:cNvSpPr>
            <a:spLocks noGrp="1"/>
          </p:cNvSpPr>
          <p:nvPr>
            <p:ph idx="1"/>
          </p:nvPr>
        </p:nvSpPr>
        <p:spPr/>
        <p:txBody>
          <a:bodyPr>
            <a:normAutofit/>
          </a:bodyPr>
          <a:lstStyle/>
          <a:p>
            <a:r>
              <a:rPr lang="es-EC" sz="2400" dirty="0">
                <a:latin typeface="+mj-lt"/>
              </a:rPr>
              <a:t>Es la proporción de personas susceptibles que desarrollan la enfermedad durante el período de seguimiento. Se puede estimar cuando tenemos una cohorte fija.  </a:t>
            </a:r>
          </a:p>
          <a:p>
            <a:r>
              <a:rPr lang="es-EC" sz="2400" dirty="0">
                <a:latin typeface="+mj-lt"/>
              </a:rPr>
              <a:t>Mide la probabilidad de enfermar en un periodo de tiempo determinado.</a:t>
            </a:r>
          </a:p>
          <a:p>
            <a:endParaRPr lang="es-EC" sz="2400" dirty="0">
              <a:latin typeface="+mj-lt"/>
            </a:endParaRPr>
          </a:p>
          <a:p>
            <a:pPr marL="0" indent="0">
              <a:buNone/>
            </a:pPr>
            <a:endParaRPr lang="es-EC" sz="2000" dirty="0">
              <a:latin typeface="+mj-lt"/>
            </a:endParaRPr>
          </a:p>
          <a:p>
            <a:endParaRPr lang="es-EC" sz="2400" dirty="0">
              <a:latin typeface="+mj-lt"/>
            </a:endParaRPr>
          </a:p>
          <a:p>
            <a:r>
              <a:rPr lang="es-EC" sz="2400" dirty="0">
                <a:latin typeface="+mj-lt"/>
              </a:rPr>
              <a:t>A nivel poblacional bajo el supuesto de una población estable se usa la población estimada a la mitad del periodo</a:t>
            </a:r>
            <a:endParaRPr lang="en-US" sz="2400" dirty="0">
              <a:latin typeface="+mj-lt"/>
            </a:endParaRPr>
          </a:p>
        </p:txBody>
      </p:sp>
      <mc:AlternateContent xmlns:mc="http://schemas.openxmlformats.org/markup-compatibility/2006">
        <mc:Choice xmlns:a14="http://schemas.microsoft.com/office/drawing/2010/main" Requires="a14">
          <p:sp>
            <p:nvSpPr>
              <p:cNvPr id="4" name="Rectángulo: esquinas redondeadas 3">
                <a:extLst>
                  <a:ext uri="{FF2B5EF4-FFF2-40B4-BE49-F238E27FC236}">
                    <a16:creationId xmlns:a16="http://schemas.microsoft.com/office/drawing/2014/main" id="{FF6F2AAC-2C96-44FA-95BE-580D6A8899A7}"/>
                  </a:ext>
                </a:extLst>
              </p:cNvPr>
              <p:cNvSpPr/>
              <p:nvPr/>
            </p:nvSpPr>
            <p:spPr>
              <a:xfrm>
                <a:off x="2141804" y="3429000"/>
                <a:ext cx="7765366"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s-EC" i="1">
                          <a:solidFill>
                            <a:schemeClr val="tx1"/>
                          </a:solidFill>
                          <a:latin typeface="Cambria Math" panose="02040503050406030204" pitchFamily="18" charset="0"/>
                        </a:rPr>
                        <m:t>𝐼𝑛𝑐𝑖𝑑𝑒𝑛𝑐𝑖𝑎</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𝐴𝑐𝑢𝑚𝑢𝑙𝑎𝑑𝑎</m:t>
                      </m:r>
                      <m:r>
                        <a:rPr lang="en-US" i="1">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m:rPr>
                              <m:nor/>
                            </m:rPr>
                            <a:rPr lang="es-EC">
                              <a:solidFill>
                                <a:schemeClr val="tx1"/>
                              </a:solidFill>
                              <a:latin typeface="+mj-lt"/>
                            </a:rPr>
                            <m:t>N</m:t>
                          </m:r>
                          <m:r>
                            <m:rPr>
                              <m:nor/>
                            </m:rPr>
                            <a:rPr lang="es-EC">
                              <a:solidFill>
                                <a:schemeClr val="tx1"/>
                              </a:solidFill>
                              <a:latin typeface="+mj-lt"/>
                            </a:rPr>
                            <m:t>º </m:t>
                          </m:r>
                          <m:r>
                            <m:rPr>
                              <m:nor/>
                            </m:rPr>
                            <a:rPr lang="es-EC">
                              <a:solidFill>
                                <a:schemeClr val="tx1"/>
                              </a:solidFill>
                              <a:latin typeface="+mj-lt"/>
                            </a:rPr>
                            <m:t>de</m:t>
                          </m:r>
                          <m:r>
                            <m:rPr>
                              <m:nor/>
                            </m:rPr>
                            <a:rPr lang="es-EC">
                              <a:solidFill>
                                <a:schemeClr val="tx1"/>
                              </a:solidFill>
                              <a:latin typeface="+mj-lt"/>
                            </a:rPr>
                            <m:t> </m:t>
                          </m:r>
                          <m:r>
                            <m:rPr>
                              <m:nor/>
                            </m:rPr>
                            <a:rPr lang="es-EC">
                              <a:solidFill>
                                <a:schemeClr val="tx1"/>
                              </a:solidFill>
                              <a:latin typeface="+mj-lt"/>
                            </a:rPr>
                            <m:t>casos</m:t>
                          </m:r>
                          <m:r>
                            <m:rPr>
                              <m:nor/>
                            </m:rPr>
                            <a:rPr lang="es-EC">
                              <a:solidFill>
                                <a:schemeClr val="tx1"/>
                              </a:solidFill>
                              <a:latin typeface="+mj-lt"/>
                            </a:rPr>
                            <m:t> </m:t>
                          </m:r>
                          <m:r>
                            <m:rPr>
                              <m:nor/>
                            </m:rPr>
                            <a:rPr lang="es-EC">
                              <a:solidFill>
                                <a:schemeClr val="tx1"/>
                              </a:solidFill>
                              <a:latin typeface="+mj-lt"/>
                            </a:rPr>
                            <m:t>nuevos</m:t>
                          </m:r>
                          <m:r>
                            <m:rPr>
                              <m:nor/>
                            </m:rPr>
                            <a:rPr lang="es-EC">
                              <a:solidFill>
                                <a:schemeClr val="tx1"/>
                              </a:solidFill>
                              <a:latin typeface="+mj-lt"/>
                            </a:rPr>
                            <m:t> </m:t>
                          </m:r>
                          <m:r>
                            <m:rPr>
                              <m:nor/>
                            </m:rPr>
                            <a:rPr lang="es-EC">
                              <a:solidFill>
                                <a:schemeClr val="tx1"/>
                              </a:solidFill>
                              <a:latin typeface="+mj-lt"/>
                            </a:rPr>
                            <m:t>en</m:t>
                          </m:r>
                          <m:r>
                            <m:rPr>
                              <m:nor/>
                            </m:rPr>
                            <a:rPr lang="es-EC">
                              <a:solidFill>
                                <a:schemeClr val="tx1"/>
                              </a:solidFill>
                              <a:latin typeface="+mj-lt"/>
                            </a:rPr>
                            <m:t> </m:t>
                          </m:r>
                          <m:r>
                            <m:rPr>
                              <m:nor/>
                            </m:rPr>
                            <a:rPr lang="es-EC">
                              <a:solidFill>
                                <a:schemeClr val="tx1"/>
                              </a:solidFill>
                              <a:latin typeface="+mj-lt"/>
                            </a:rPr>
                            <m:t>el</m:t>
                          </m:r>
                          <m:r>
                            <m:rPr>
                              <m:nor/>
                            </m:rPr>
                            <a:rPr lang="es-EC">
                              <a:solidFill>
                                <a:schemeClr val="tx1"/>
                              </a:solidFill>
                              <a:latin typeface="+mj-lt"/>
                            </a:rPr>
                            <m:t> </m:t>
                          </m:r>
                          <m:r>
                            <m:rPr>
                              <m:nor/>
                            </m:rPr>
                            <a:rPr lang="es-EC">
                              <a:solidFill>
                                <a:schemeClr val="tx1"/>
                              </a:solidFill>
                              <a:latin typeface="+mj-lt"/>
                            </a:rPr>
                            <m:t>per</m:t>
                          </m:r>
                          <m:r>
                            <m:rPr>
                              <m:nor/>
                            </m:rPr>
                            <a:rPr lang="es-EC">
                              <a:solidFill>
                                <a:schemeClr val="tx1"/>
                              </a:solidFill>
                              <a:latin typeface="+mj-lt"/>
                            </a:rPr>
                            <m:t>í</m:t>
                          </m:r>
                          <m:r>
                            <m:rPr>
                              <m:nor/>
                            </m:rPr>
                            <a:rPr lang="es-EC">
                              <a:solidFill>
                                <a:schemeClr val="tx1"/>
                              </a:solidFill>
                              <a:latin typeface="+mj-lt"/>
                            </a:rPr>
                            <m:t>odo</m:t>
                          </m:r>
                          <m:r>
                            <m:rPr>
                              <m:nor/>
                            </m:rPr>
                            <a:rPr lang="es-EC">
                              <a:solidFill>
                                <a:schemeClr val="tx1"/>
                              </a:solidFill>
                              <a:latin typeface="+mj-lt"/>
                            </a:rPr>
                            <m:t> </m:t>
                          </m:r>
                          <m:r>
                            <m:rPr>
                              <m:nor/>
                            </m:rPr>
                            <a:rPr lang="es-EC">
                              <a:solidFill>
                                <a:schemeClr val="tx1"/>
                              </a:solidFill>
                              <a:latin typeface="+mj-lt"/>
                            </a:rPr>
                            <m:t>t</m:t>
                          </m:r>
                        </m:num>
                        <m:den>
                          <m:r>
                            <m:rPr>
                              <m:nor/>
                            </m:rPr>
                            <a:rPr lang="es-EC">
                              <a:solidFill>
                                <a:schemeClr val="tx1"/>
                              </a:solidFill>
                              <a:latin typeface="+mj-lt"/>
                            </a:rPr>
                            <m:t>Poblaci</m:t>
                          </m:r>
                          <m:r>
                            <m:rPr>
                              <m:nor/>
                            </m:rPr>
                            <a:rPr lang="es-EC">
                              <a:solidFill>
                                <a:schemeClr val="tx1"/>
                              </a:solidFill>
                              <a:latin typeface="+mj-lt"/>
                            </a:rPr>
                            <m:t>ó</m:t>
                          </m:r>
                          <m:r>
                            <m:rPr>
                              <m:nor/>
                            </m:rPr>
                            <a:rPr lang="es-EC">
                              <a:solidFill>
                                <a:schemeClr val="tx1"/>
                              </a:solidFill>
                              <a:latin typeface="+mj-lt"/>
                            </a:rPr>
                            <m:t>n</m:t>
                          </m:r>
                          <m:r>
                            <m:rPr>
                              <m:nor/>
                            </m:rPr>
                            <a:rPr lang="es-EC">
                              <a:solidFill>
                                <a:schemeClr val="tx1"/>
                              </a:solidFill>
                              <a:latin typeface="+mj-lt"/>
                            </a:rPr>
                            <m:t> </m:t>
                          </m:r>
                          <m:r>
                            <m:rPr>
                              <m:nor/>
                            </m:rPr>
                            <a:rPr lang="es-EC">
                              <a:solidFill>
                                <a:schemeClr val="tx1"/>
                              </a:solidFill>
                              <a:latin typeface="+mj-lt"/>
                            </a:rPr>
                            <m:t>susceptible</m:t>
                          </m:r>
                          <m:r>
                            <m:rPr>
                              <m:nor/>
                            </m:rPr>
                            <a:rPr lang="es-EC">
                              <a:solidFill>
                                <a:schemeClr val="tx1"/>
                              </a:solidFill>
                              <a:latin typeface="+mj-lt"/>
                            </a:rPr>
                            <m:t> </m:t>
                          </m:r>
                          <m:r>
                            <m:rPr>
                              <m:nor/>
                            </m:rPr>
                            <a:rPr lang="es-EC">
                              <a:solidFill>
                                <a:schemeClr val="tx1"/>
                              </a:solidFill>
                              <a:latin typeface="+mj-lt"/>
                            </a:rPr>
                            <m:t>al</m:t>
                          </m:r>
                          <m:r>
                            <m:rPr>
                              <m:nor/>
                            </m:rPr>
                            <a:rPr lang="es-EC">
                              <a:solidFill>
                                <a:schemeClr val="tx1"/>
                              </a:solidFill>
                              <a:latin typeface="+mj-lt"/>
                            </a:rPr>
                            <m:t> </m:t>
                          </m:r>
                          <m:r>
                            <m:rPr>
                              <m:nor/>
                            </m:rPr>
                            <a:rPr lang="es-EC">
                              <a:solidFill>
                                <a:schemeClr val="tx1"/>
                              </a:solidFill>
                              <a:latin typeface="+mj-lt"/>
                            </a:rPr>
                            <m:t>inicio</m:t>
                          </m:r>
                          <m:r>
                            <m:rPr>
                              <m:nor/>
                            </m:rPr>
                            <a:rPr lang="es-EC">
                              <a:solidFill>
                                <a:schemeClr val="tx1"/>
                              </a:solidFill>
                              <a:latin typeface="+mj-lt"/>
                            </a:rPr>
                            <m:t> </m:t>
                          </m:r>
                          <m:r>
                            <m:rPr>
                              <m:nor/>
                            </m:rPr>
                            <a:rPr lang="es-EC">
                              <a:solidFill>
                                <a:schemeClr val="tx1"/>
                              </a:solidFill>
                              <a:latin typeface="+mj-lt"/>
                            </a:rPr>
                            <m:t>del</m:t>
                          </m:r>
                          <m:r>
                            <m:rPr>
                              <m:nor/>
                            </m:rPr>
                            <a:rPr lang="es-EC">
                              <a:solidFill>
                                <a:schemeClr val="tx1"/>
                              </a:solidFill>
                              <a:latin typeface="+mj-lt"/>
                            </a:rPr>
                            <m:t> </m:t>
                          </m:r>
                          <m:r>
                            <m:rPr>
                              <m:nor/>
                            </m:rPr>
                            <a:rPr lang="es-EC">
                              <a:solidFill>
                                <a:schemeClr val="tx1"/>
                              </a:solidFill>
                              <a:latin typeface="+mj-lt"/>
                            </a:rPr>
                            <m:t>periodo</m:t>
                          </m:r>
                        </m:den>
                      </m:f>
                    </m:oMath>
                  </m:oMathPara>
                </a14:m>
                <a:endParaRPr lang="en-US" dirty="0">
                  <a:solidFill>
                    <a:schemeClr val="tx1"/>
                  </a:solidFill>
                  <a:latin typeface="+mj-lt"/>
                </a:endParaRPr>
              </a:p>
            </p:txBody>
          </p:sp>
        </mc:Choice>
        <mc:Fallback>
          <p:sp>
            <p:nvSpPr>
              <p:cNvPr id="4" name="Rectángulo: esquinas redondeadas 3">
                <a:extLst>
                  <a:ext uri="{FF2B5EF4-FFF2-40B4-BE49-F238E27FC236}">
                    <a16:creationId xmlns:a16="http://schemas.microsoft.com/office/drawing/2014/main" id="{FF6F2AAC-2C96-44FA-95BE-580D6A8899A7}"/>
                  </a:ext>
                </a:extLst>
              </p:cNvPr>
              <p:cNvSpPr>
                <a:spLocks noRot="1" noChangeAspect="1" noMove="1" noResize="1" noEditPoints="1" noAdjustHandles="1" noChangeArrowheads="1" noChangeShapeType="1" noTextEdit="1"/>
              </p:cNvSpPr>
              <p:nvPr/>
            </p:nvSpPr>
            <p:spPr>
              <a:xfrm>
                <a:off x="2141804" y="3429000"/>
                <a:ext cx="7765366" cy="791308"/>
              </a:xfrm>
              <a:prstGeom prst="roundRect">
                <a:avLst/>
              </a:prstGeom>
              <a:blipFill>
                <a:blip r:embed="rId2"/>
                <a:stretch>
                  <a:fillRect/>
                </a:stretch>
              </a:blipFill>
            </p:spPr>
            <p:txBody>
              <a:bodyPr/>
              <a:lstStyle/>
              <a:p>
                <a:r>
                  <a:rPr lang="es-EC">
                    <a:noFill/>
                  </a:rPr>
                  <a:t> </a:t>
                </a:r>
              </a:p>
            </p:txBody>
          </p:sp>
        </mc:Fallback>
      </mc:AlternateContent>
    </p:spTree>
    <p:extLst>
      <p:ext uri="{BB962C8B-B14F-4D97-AF65-F5344CB8AC3E}">
        <p14:creationId xmlns:p14="http://schemas.microsoft.com/office/powerpoint/2010/main" val="882196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DEDC57-946D-49D7-9304-D4F13A79FEB6}"/>
              </a:ext>
            </a:extLst>
          </p:cNvPr>
          <p:cNvSpPr>
            <a:spLocks noGrp="1"/>
          </p:cNvSpPr>
          <p:nvPr>
            <p:ph type="title"/>
          </p:nvPr>
        </p:nvSpPr>
        <p:spPr/>
        <p:txBody>
          <a:bodyPr/>
          <a:lstStyle/>
          <a:p>
            <a:r>
              <a:rPr lang="es-EC" dirty="0"/>
              <a:t>Incidencia Acumulada</a:t>
            </a:r>
            <a:endParaRPr lang="en-US" dirty="0"/>
          </a:p>
        </p:txBody>
      </p:sp>
      <p:graphicFrame>
        <p:nvGraphicFramePr>
          <p:cNvPr id="7" name="Objeto 6">
            <a:extLst>
              <a:ext uri="{FF2B5EF4-FFF2-40B4-BE49-F238E27FC236}">
                <a16:creationId xmlns:a16="http://schemas.microsoft.com/office/drawing/2014/main" id="{B8816D8D-9E73-46CD-A985-3B06D38834E8}"/>
              </a:ext>
            </a:extLst>
          </p:cNvPr>
          <p:cNvGraphicFramePr>
            <a:graphicFrameLocks noChangeAspect="1"/>
          </p:cNvGraphicFramePr>
          <p:nvPr/>
        </p:nvGraphicFramePr>
        <p:xfrm>
          <a:off x="2047876" y="1312863"/>
          <a:ext cx="4048125" cy="2114550"/>
        </p:xfrm>
        <a:graphic>
          <a:graphicData uri="http://schemas.openxmlformats.org/presentationml/2006/ole">
            <mc:AlternateContent xmlns:mc="http://schemas.openxmlformats.org/markup-compatibility/2006">
              <mc:Choice xmlns:v="urn:schemas-microsoft-com:vml" Requires="v">
                <p:oleObj name="Imagen de mapa de bits" r:id="rId2" imgW="4048200" imgH="2114640" progId="Paint.Picture">
                  <p:embed/>
                </p:oleObj>
              </mc:Choice>
              <mc:Fallback>
                <p:oleObj name="Imagen de mapa de bits" r:id="rId2" imgW="4048200" imgH="2114640" progId="Paint.Picture">
                  <p:embed/>
                  <p:pic>
                    <p:nvPicPr>
                      <p:cNvPr id="7" name="Objeto 6">
                        <a:extLst>
                          <a:ext uri="{FF2B5EF4-FFF2-40B4-BE49-F238E27FC236}">
                            <a16:creationId xmlns:a16="http://schemas.microsoft.com/office/drawing/2014/main" id="{B8816D8D-9E73-46CD-A985-3B06D38834E8}"/>
                          </a:ext>
                        </a:extLst>
                      </p:cNvPr>
                      <p:cNvPicPr/>
                      <p:nvPr/>
                    </p:nvPicPr>
                    <p:blipFill>
                      <a:blip r:embed="rId3"/>
                      <a:stretch>
                        <a:fillRect/>
                      </a:stretch>
                    </p:blipFill>
                    <p:spPr>
                      <a:xfrm>
                        <a:off x="2047876" y="1312863"/>
                        <a:ext cx="4048125" cy="2114550"/>
                      </a:xfrm>
                      <a:prstGeom prst="rect">
                        <a:avLst/>
                      </a:prstGeom>
                    </p:spPr>
                  </p:pic>
                </p:oleObj>
              </mc:Fallback>
            </mc:AlternateContent>
          </a:graphicData>
        </a:graphic>
      </p:graphicFrame>
      <mc:AlternateContent xmlns:mc="http://schemas.openxmlformats.org/markup-compatibility/2006">
        <mc:Choice xmlns:a14="http://schemas.microsoft.com/office/drawing/2010/main" Requires="a14">
          <p:sp>
            <p:nvSpPr>
              <p:cNvPr id="10" name="Rectángulo 9">
                <a:extLst>
                  <a:ext uri="{FF2B5EF4-FFF2-40B4-BE49-F238E27FC236}">
                    <a16:creationId xmlns:a16="http://schemas.microsoft.com/office/drawing/2014/main" id="{ADEA45F5-A73A-4DBA-A317-62F439191CEB}"/>
                  </a:ext>
                </a:extLst>
              </p:cNvPr>
              <p:cNvSpPr/>
              <p:nvPr/>
            </p:nvSpPr>
            <p:spPr>
              <a:xfrm>
                <a:off x="6854484" y="1856935"/>
                <a:ext cx="2588455" cy="1378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US" i="1">
                              <a:solidFill>
                                <a:srgbClr val="595959"/>
                              </a:solidFill>
                              <a:latin typeface="Cambria Math" panose="02040503050406030204" pitchFamily="18" charset="0"/>
                            </a:rPr>
                          </m:ctrlPr>
                        </m:fPr>
                        <m:num>
                          <m:r>
                            <m:rPr>
                              <m:nor/>
                            </m:rPr>
                            <a:rPr lang="es-EC">
                              <a:latin typeface="+mj-lt"/>
                            </a:rPr>
                            <m:t>3</m:t>
                          </m:r>
                          <m:r>
                            <a:rPr lang="es-EC" i="1">
                              <a:latin typeface="Cambria Math" panose="02040503050406030204" pitchFamily="18" charset="0"/>
                            </a:rPr>
                            <m:t> </m:t>
                          </m:r>
                          <m:r>
                            <a:rPr lang="es-EC" i="1">
                              <a:latin typeface="Cambria Math" panose="02040503050406030204" pitchFamily="18" charset="0"/>
                            </a:rPr>
                            <m:t>𝑒𝑣𝑒𝑛𝑡𝑜𝑠</m:t>
                          </m:r>
                        </m:num>
                        <m:den>
                          <m:r>
                            <m:rPr>
                              <m:nor/>
                            </m:rPr>
                            <a:rPr lang="es-EC">
                              <a:latin typeface="+mj-lt"/>
                            </a:rPr>
                            <m:t>5 </m:t>
                          </m:r>
                          <m:r>
                            <m:rPr>
                              <m:nor/>
                            </m:rPr>
                            <a:rPr lang="es-EC">
                              <a:latin typeface="+mj-lt"/>
                            </a:rPr>
                            <m:t>personas</m:t>
                          </m:r>
                        </m:den>
                      </m:f>
                      <m:r>
                        <a:rPr lang="es-EC" i="1">
                          <a:latin typeface="Cambria Math" panose="02040503050406030204" pitchFamily="18" charset="0"/>
                        </a:rPr>
                        <m:t>=0,6</m:t>
                      </m:r>
                    </m:oMath>
                  </m:oMathPara>
                </a14:m>
                <a:endParaRPr lang="en-US" dirty="0"/>
              </a:p>
            </p:txBody>
          </p:sp>
        </mc:Choice>
        <mc:Fallback>
          <p:sp>
            <p:nvSpPr>
              <p:cNvPr id="10" name="Rectángulo 9">
                <a:extLst>
                  <a:ext uri="{FF2B5EF4-FFF2-40B4-BE49-F238E27FC236}">
                    <a16:creationId xmlns:a16="http://schemas.microsoft.com/office/drawing/2014/main" id="{ADEA45F5-A73A-4DBA-A317-62F439191CEB}"/>
                  </a:ext>
                </a:extLst>
              </p:cNvPr>
              <p:cNvSpPr>
                <a:spLocks noRot="1" noChangeAspect="1" noMove="1" noResize="1" noEditPoints="1" noAdjustHandles="1" noChangeArrowheads="1" noChangeShapeType="1" noTextEdit="1"/>
              </p:cNvSpPr>
              <p:nvPr/>
            </p:nvSpPr>
            <p:spPr>
              <a:xfrm>
                <a:off x="6854484" y="1856935"/>
                <a:ext cx="2588455" cy="1378634"/>
              </a:xfrm>
              <a:prstGeom prst="rect">
                <a:avLst/>
              </a:prstGeom>
              <a:blipFill>
                <a:blip r:embed="rId4"/>
                <a:stretch>
                  <a:fillRect/>
                </a:stretch>
              </a:blipFill>
            </p:spPr>
            <p:txBody>
              <a:bodyPr/>
              <a:lstStyle/>
              <a:p>
                <a:r>
                  <a:rPr lang="es-EC">
                    <a:noFill/>
                  </a:rPr>
                  <a:t> </a:t>
                </a:r>
              </a:p>
            </p:txBody>
          </p:sp>
        </mc:Fallback>
      </mc:AlternateContent>
      <p:sp>
        <p:nvSpPr>
          <p:cNvPr id="11" name="CuadroTexto 10">
            <a:extLst>
              <a:ext uri="{FF2B5EF4-FFF2-40B4-BE49-F238E27FC236}">
                <a16:creationId xmlns:a16="http://schemas.microsoft.com/office/drawing/2014/main" id="{CCBE9EE1-679C-4F07-9457-B3B96A7AB250}"/>
              </a:ext>
            </a:extLst>
          </p:cNvPr>
          <p:cNvSpPr txBox="1"/>
          <p:nvPr/>
        </p:nvSpPr>
        <p:spPr>
          <a:xfrm>
            <a:off x="2268415" y="3545058"/>
            <a:ext cx="3502856" cy="923330"/>
          </a:xfrm>
          <a:prstGeom prst="rect">
            <a:avLst/>
          </a:prstGeom>
          <a:noFill/>
        </p:spPr>
        <p:txBody>
          <a:bodyPr wrap="square" rtlCol="0">
            <a:spAutoFit/>
          </a:bodyPr>
          <a:lstStyle/>
          <a:p>
            <a:r>
              <a:rPr lang="es-EC" dirty="0"/>
              <a:t>Tiempo de observación (ej. Años)</a:t>
            </a:r>
          </a:p>
          <a:p>
            <a:endParaRPr lang="es-EC" dirty="0"/>
          </a:p>
          <a:p>
            <a:pPr marL="285750" indent="-285750">
              <a:buFont typeface="Arial" panose="020B0604020202020204" pitchFamily="34" charset="0"/>
              <a:buChar char="•"/>
            </a:pPr>
            <a:r>
              <a:rPr lang="es-EC" dirty="0"/>
              <a:t>= evento</a:t>
            </a:r>
            <a:endParaRPr lang="en-US" dirty="0"/>
          </a:p>
        </p:txBody>
      </p:sp>
      <p:sp>
        <p:nvSpPr>
          <p:cNvPr id="12" name="CuadroTexto 11">
            <a:extLst>
              <a:ext uri="{FF2B5EF4-FFF2-40B4-BE49-F238E27FC236}">
                <a16:creationId xmlns:a16="http://schemas.microsoft.com/office/drawing/2014/main" id="{A11DEA0D-9A2F-4A73-8BB0-90A57FEF8AA4}"/>
              </a:ext>
            </a:extLst>
          </p:cNvPr>
          <p:cNvSpPr txBox="1"/>
          <p:nvPr/>
        </p:nvSpPr>
        <p:spPr>
          <a:xfrm>
            <a:off x="2322338" y="4794738"/>
            <a:ext cx="6600096" cy="461665"/>
          </a:xfrm>
          <a:prstGeom prst="rect">
            <a:avLst/>
          </a:prstGeom>
          <a:noFill/>
        </p:spPr>
        <p:txBody>
          <a:bodyPr wrap="square" rtlCol="0">
            <a:spAutoFit/>
          </a:bodyPr>
          <a:lstStyle/>
          <a:p>
            <a:r>
              <a:rPr lang="es-EC" sz="2400" dirty="0">
                <a:solidFill>
                  <a:srgbClr val="000000"/>
                </a:solidFill>
                <a:latin typeface="Calibri" panose="020F0502020204030204" pitchFamily="34" charset="0"/>
              </a:rPr>
              <a:t>La probabilidad de enfermar es de 0,6 o 60%</a:t>
            </a:r>
            <a:endParaRPr lang="en-US" sz="2400" dirty="0"/>
          </a:p>
        </p:txBody>
      </p:sp>
    </p:spTree>
    <p:extLst>
      <p:ext uri="{BB962C8B-B14F-4D97-AF65-F5344CB8AC3E}">
        <p14:creationId xmlns:p14="http://schemas.microsoft.com/office/powerpoint/2010/main" val="537203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25427E-F1FD-457C-B5A9-A7B539B66CC3}"/>
              </a:ext>
            </a:extLst>
          </p:cNvPr>
          <p:cNvSpPr>
            <a:spLocks noGrp="1"/>
          </p:cNvSpPr>
          <p:nvPr>
            <p:ph type="title"/>
          </p:nvPr>
        </p:nvSpPr>
        <p:spPr/>
        <p:txBody>
          <a:bodyPr/>
          <a:lstStyle/>
          <a:p>
            <a:r>
              <a:rPr lang="es-EC" dirty="0"/>
              <a:t>Densidad de Incidencia</a:t>
            </a:r>
            <a:endParaRPr lang="en-US" dirty="0"/>
          </a:p>
        </p:txBody>
      </p:sp>
      <p:sp>
        <p:nvSpPr>
          <p:cNvPr id="3" name="Marcador de contenido 2">
            <a:extLst>
              <a:ext uri="{FF2B5EF4-FFF2-40B4-BE49-F238E27FC236}">
                <a16:creationId xmlns:a16="http://schemas.microsoft.com/office/drawing/2014/main" id="{9DF45F30-9FED-4C05-AE7A-C5D13C9AF1E0}"/>
              </a:ext>
            </a:extLst>
          </p:cNvPr>
          <p:cNvSpPr>
            <a:spLocks noGrp="1"/>
          </p:cNvSpPr>
          <p:nvPr>
            <p:ph idx="1"/>
          </p:nvPr>
        </p:nvSpPr>
        <p:spPr>
          <a:xfrm>
            <a:off x="1824039" y="1251285"/>
            <a:ext cx="8543925" cy="2378180"/>
          </a:xfrm>
        </p:spPr>
        <p:txBody>
          <a:bodyPr>
            <a:normAutofit fontScale="92500"/>
          </a:bodyPr>
          <a:lstStyle/>
          <a:p>
            <a:r>
              <a:rPr lang="es-EC" dirty="0">
                <a:latin typeface="+mj-lt"/>
              </a:rPr>
              <a:t>Es la velocidad con que las personas de una población pasan de estar sanas a estar enfermas por unidad de tiempo.  </a:t>
            </a:r>
          </a:p>
          <a:p>
            <a:r>
              <a:rPr lang="es-EC" dirty="0">
                <a:latin typeface="+mj-lt"/>
              </a:rPr>
              <a:t>Se utiliza en poblaciones dinámicas, generalmente en estudios epidemiológicos analíticos.  </a:t>
            </a:r>
          </a:p>
          <a:p>
            <a:r>
              <a:rPr lang="es-EC" dirty="0">
                <a:latin typeface="+mj-lt"/>
              </a:rPr>
              <a:t>El denominador se expresa en unidades de tiempo/persona</a:t>
            </a:r>
            <a:endParaRPr lang="en-US" sz="4000" dirty="0">
              <a:latin typeface="+mj-lt"/>
            </a:endParaRPr>
          </a:p>
        </p:txBody>
      </p:sp>
      <mc:AlternateContent xmlns:mc="http://schemas.openxmlformats.org/markup-compatibility/2006">
        <mc:Choice xmlns:a14="http://schemas.microsoft.com/office/drawing/2010/main" Requires="a14">
          <p:sp>
            <p:nvSpPr>
              <p:cNvPr id="4" name="Rectángulo: esquinas redondeadas 3">
                <a:extLst>
                  <a:ext uri="{FF2B5EF4-FFF2-40B4-BE49-F238E27FC236}">
                    <a16:creationId xmlns:a16="http://schemas.microsoft.com/office/drawing/2014/main" id="{11F4341A-5260-4258-A0AE-D6B40AE78871}"/>
                  </a:ext>
                </a:extLst>
              </p:cNvPr>
              <p:cNvSpPr/>
              <p:nvPr/>
            </p:nvSpPr>
            <p:spPr>
              <a:xfrm>
                <a:off x="1853347" y="4306383"/>
                <a:ext cx="8074857" cy="7913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es-EC" i="1">
                          <a:solidFill>
                            <a:schemeClr val="tx1"/>
                          </a:solidFill>
                          <a:latin typeface="Cambria Math" panose="02040503050406030204" pitchFamily="18" charset="0"/>
                        </a:rPr>
                        <m:t>𝐷𝑒𝑛𝑠𝑖𝑑𝑎𝑑</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𝑑𝑒</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𝑖𝑛𝑐𝑖𝑑𝑒𝑛𝑐𝑖𝑎</m:t>
                      </m:r>
                      <m:r>
                        <a:rPr lang="en-US" i="1">
                          <a:solidFill>
                            <a:schemeClr val="tx1"/>
                          </a:solidFill>
                          <a:latin typeface="Cambria Math" panose="02040503050406030204" pitchFamily="18" charset="0"/>
                        </a:rPr>
                        <m:t>=</m:t>
                      </m:r>
                      <m:f>
                        <m:fPr>
                          <m:ctrlPr>
                            <a:rPr lang="en-US" i="1">
                              <a:solidFill>
                                <a:schemeClr val="tx1"/>
                              </a:solidFill>
                              <a:latin typeface="Cambria Math" panose="02040503050406030204" pitchFamily="18" charset="0"/>
                            </a:rPr>
                          </m:ctrlPr>
                        </m:fPr>
                        <m:num>
                          <m:r>
                            <m:rPr>
                              <m:nor/>
                            </m:rPr>
                            <a:rPr lang="es-EC" i="1">
                              <a:solidFill>
                                <a:schemeClr val="tx1"/>
                              </a:solidFill>
                            </a:rPr>
                            <m:t>N</m:t>
                          </m:r>
                          <m:r>
                            <m:rPr>
                              <m:nor/>
                            </m:rPr>
                            <a:rPr lang="es-EC" i="1">
                              <a:solidFill>
                                <a:schemeClr val="tx1"/>
                              </a:solidFill>
                            </a:rPr>
                            <m:t>º </m:t>
                          </m:r>
                          <m:r>
                            <m:rPr>
                              <m:nor/>
                            </m:rPr>
                            <a:rPr lang="es-EC" i="1">
                              <a:solidFill>
                                <a:schemeClr val="tx1"/>
                              </a:solidFill>
                            </a:rPr>
                            <m:t>de</m:t>
                          </m:r>
                          <m:r>
                            <m:rPr>
                              <m:nor/>
                            </m:rPr>
                            <a:rPr lang="es-EC" i="1">
                              <a:solidFill>
                                <a:schemeClr val="tx1"/>
                              </a:solidFill>
                            </a:rPr>
                            <m:t> </m:t>
                          </m:r>
                          <m:r>
                            <m:rPr>
                              <m:nor/>
                            </m:rPr>
                            <a:rPr lang="es-EC" i="1">
                              <a:solidFill>
                                <a:schemeClr val="tx1"/>
                              </a:solidFill>
                            </a:rPr>
                            <m:t>eventos</m:t>
                          </m:r>
                          <m:r>
                            <m:rPr>
                              <m:nor/>
                            </m:rPr>
                            <a:rPr lang="es-EC" i="1">
                              <a:solidFill>
                                <a:schemeClr val="tx1"/>
                              </a:solidFill>
                            </a:rPr>
                            <m:t> </m:t>
                          </m:r>
                          <m:r>
                            <m:rPr>
                              <m:nor/>
                            </m:rPr>
                            <a:rPr lang="es-EC" i="1">
                              <a:solidFill>
                                <a:schemeClr val="tx1"/>
                              </a:solidFill>
                            </a:rPr>
                            <m:t>nuevos</m:t>
                          </m:r>
                          <m:r>
                            <m:rPr>
                              <m:nor/>
                            </m:rPr>
                            <a:rPr lang="es-EC" i="1">
                              <a:solidFill>
                                <a:schemeClr val="tx1"/>
                              </a:solidFill>
                            </a:rPr>
                            <m:t> </m:t>
                          </m:r>
                          <m:r>
                            <m:rPr>
                              <m:nor/>
                            </m:rPr>
                            <a:rPr lang="es-EC" i="1">
                              <a:solidFill>
                                <a:schemeClr val="tx1"/>
                              </a:solidFill>
                            </a:rPr>
                            <m:t>durante</m:t>
                          </m:r>
                          <m:r>
                            <m:rPr>
                              <m:nor/>
                            </m:rPr>
                            <a:rPr lang="es-EC" i="1">
                              <a:solidFill>
                                <a:schemeClr val="tx1"/>
                              </a:solidFill>
                            </a:rPr>
                            <m:t> </m:t>
                          </m:r>
                          <m:r>
                            <m:rPr>
                              <m:nor/>
                            </m:rPr>
                            <a:rPr lang="es-EC" i="1">
                              <a:solidFill>
                                <a:schemeClr val="tx1"/>
                              </a:solidFill>
                            </a:rPr>
                            <m:t>un</m:t>
                          </m:r>
                          <m:r>
                            <m:rPr>
                              <m:nor/>
                            </m:rPr>
                            <a:rPr lang="es-EC" i="1">
                              <a:solidFill>
                                <a:schemeClr val="tx1"/>
                              </a:solidFill>
                            </a:rPr>
                            <m:t> </m:t>
                          </m:r>
                          <m:r>
                            <m:rPr>
                              <m:nor/>
                            </m:rPr>
                            <a:rPr lang="es-EC" i="1">
                              <a:solidFill>
                                <a:schemeClr val="tx1"/>
                              </a:solidFill>
                            </a:rPr>
                            <m:t>tiemp</m:t>
                          </m:r>
                          <m:r>
                            <a:rPr lang="es-EC" i="1">
                              <a:solidFill>
                                <a:schemeClr val="tx1"/>
                              </a:solidFill>
                              <a:latin typeface="Cambria Math" panose="02040503050406030204" pitchFamily="18" charset="0"/>
                            </a:rPr>
                            <m:t>𝑜</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𝑡</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𝑦</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𝑙𝑢𝑔𝑎𝑟</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𝑥</m:t>
                          </m:r>
                        </m:num>
                        <m:den>
                          <m:r>
                            <a:rPr lang="es-EC" i="1">
                              <a:solidFill>
                                <a:schemeClr val="tx1"/>
                              </a:solidFill>
                              <a:latin typeface="Cambria Math" panose="02040503050406030204" pitchFamily="18" charset="0"/>
                            </a:rPr>
                            <m:t>Ʃ</m:t>
                          </m:r>
                          <m:r>
                            <m:rPr>
                              <m:nor/>
                            </m:rPr>
                            <a:rPr lang="es-EC" i="1">
                              <a:solidFill>
                                <a:schemeClr val="tx1"/>
                              </a:solidFill>
                              <a:latin typeface="+mj-lt"/>
                            </a:rPr>
                            <m:t>tiempos</m:t>
                          </m:r>
                          <m:r>
                            <m:rPr>
                              <m:nor/>
                            </m:rPr>
                            <a:rPr lang="es-EC" i="1">
                              <a:solidFill>
                                <a:schemeClr val="tx1"/>
                              </a:solidFill>
                              <a:latin typeface="+mj-lt"/>
                            </a:rPr>
                            <m:t> </m:t>
                          </m:r>
                          <m:r>
                            <m:rPr>
                              <m:nor/>
                            </m:rPr>
                            <a:rPr lang="es-EC" i="1">
                              <a:solidFill>
                                <a:schemeClr val="tx1"/>
                              </a:solidFill>
                              <a:latin typeface="+mj-lt"/>
                            </a:rPr>
                            <m:t>de</m:t>
                          </m:r>
                          <m:r>
                            <m:rPr>
                              <m:nor/>
                            </m:rPr>
                            <a:rPr lang="es-EC" i="1">
                              <a:solidFill>
                                <a:schemeClr val="tx1"/>
                              </a:solidFill>
                              <a:latin typeface="+mj-lt"/>
                            </a:rPr>
                            <m:t> </m:t>
                          </m:r>
                          <m:r>
                            <m:rPr>
                              <m:nor/>
                            </m:rPr>
                            <a:rPr lang="es-EC" i="1">
                              <a:solidFill>
                                <a:schemeClr val="tx1"/>
                              </a:solidFill>
                              <a:latin typeface="+mj-lt"/>
                            </a:rPr>
                            <m:t>observaci</m:t>
                          </m:r>
                          <m:r>
                            <m:rPr>
                              <m:nor/>
                            </m:rPr>
                            <a:rPr lang="es-EC" i="1">
                              <a:solidFill>
                                <a:schemeClr val="tx1"/>
                              </a:solidFill>
                              <a:latin typeface="+mj-lt"/>
                            </a:rPr>
                            <m:t>ó</m:t>
                          </m:r>
                          <m:r>
                            <m:rPr>
                              <m:nor/>
                            </m:rPr>
                            <a:rPr lang="es-EC" i="1">
                              <a:solidFill>
                                <a:schemeClr val="tx1"/>
                              </a:solidFill>
                              <a:latin typeface="+mj-lt"/>
                            </a:rPr>
                            <m:t>n</m:t>
                          </m:r>
                          <m:r>
                            <m:rPr>
                              <m:nor/>
                            </m:rPr>
                            <a:rPr lang="es-EC" i="1">
                              <a:solidFill>
                                <a:schemeClr val="tx1"/>
                              </a:solidFill>
                              <a:latin typeface="+mj-lt"/>
                            </a:rPr>
                            <m:t> </m:t>
                          </m:r>
                          <m:r>
                            <m:rPr>
                              <m:nor/>
                            </m:rPr>
                            <a:rPr lang="es-EC" i="1">
                              <a:solidFill>
                                <a:schemeClr val="tx1"/>
                              </a:solidFill>
                              <a:latin typeface="+mj-lt"/>
                            </a:rPr>
                            <m:t>durante</m:t>
                          </m:r>
                          <m:r>
                            <m:rPr>
                              <m:nor/>
                            </m:rPr>
                            <a:rPr lang="es-EC" i="1">
                              <a:solidFill>
                                <a:schemeClr val="tx1"/>
                              </a:solidFill>
                              <a:latin typeface="+mj-lt"/>
                            </a:rPr>
                            <m:t> </m:t>
                          </m:r>
                          <m:r>
                            <m:rPr>
                              <m:nor/>
                            </m:rPr>
                            <a:rPr lang="es-EC" i="1">
                              <a:solidFill>
                                <a:schemeClr val="tx1"/>
                              </a:solidFill>
                              <a:latin typeface="+mj-lt"/>
                            </a:rPr>
                            <m:t>el</m:t>
                          </m:r>
                          <m:r>
                            <m:rPr>
                              <m:nor/>
                            </m:rPr>
                            <a:rPr lang="es-EC" i="1">
                              <a:solidFill>
                                <a:schemeClr val="tx1"/>
                              </a:solidFill>
                              <a:latin typeface="+mj-lt"/>
                            </a:rPr>
                            <m:t> </m:t>
                          </m:r>
                          <m:r>
                            <m:rPr>
                              <m:nor/>
                            </m:rPr>
                            <a:rPr lang="es-EC" i="1">
                              <a:solidFill>
                                <a:schemeClr val="tx1"/>
                              </a:solidFill>
                              <a:latin typeface="+mj-lt"/>
                            </a:rPr>
                            <m:t>tiempo</m:t>
                          </m:r>
                          <m:r>
                            <m:rPr>
                              <m:nor/>
                            </m:rPr>
                            <a:rPr lang="es-EC" i="1">
                              <a:solidFill>
                                <a:schemeClr val="tx1"/>
                              </a:solidFill>
                              <a:latin typeface="+mj-lt"/>
                            </a:rPr>
                            <m:t> </m:t>
                          </m:r>
                          <m:r>
                            <m:rPr>
                              <m:nor/>
                            </m:rPr>
                            <a:rPr lang="es-EC" i="1">
                              <a:solidFill>
                                <a:schemeClr val="tx1"/>
                              </a:solidFill>
                              <a:latin typeface="+mj-lt"/>
                            </a:rPr>
                            <m:t>t</m:t>
                          </m:r>
                          <m:r>
                            <m:rPr>
                              <m:nor/>
                            </m:rPr>
                            <a:rPr lang="es-EC">
                              <a:solidFill>
                                <a:schemeClr val="tx1"/>
                              </a:solidFill>
                              <a:latin typeface="+mj-lt"/>
                            </a:rPr>
                            <m:t> </m:t>
                          </m:r>
                          <m:r>
                            <m:rPr>
                              <m:nor/>
                            </m:rPr>
                            <a:rPr lang="es-EC">
                              <a:solidFill>
                                <a:schemeClr val="tx1"/>
                              </a:solidFill>
                              <a:latin typeface="+mj-lt"/>
                            </a:rPr>
                            <m:t>y</m:t>
                          </m:r>
                          <m:r>
                            <m:rPr>
                              <m:nor/>
                            </m:rPr>
                            <a:rPr lang="es-EC">
                              <a:solidFill>
                                <a:schemeClr val="tx1"/>
                              </a:solidFill>
                              <a:latin typeface="+mj-lt"/>
                            </a:rPr>
                            <m:t> </m:t>
                          </m:r>
                          <m:r>
                            <a:rPr lang="es-EC" i="1">
                              <a:solidFill>
                                <a:schemeClr val="tx1"/>
                              </a:solidFill>
                              <a:latin typeface="Cambria Math" panose="02040503050406030204" pitchFamily="18" charset="0"/>
                            </a:rPr>
                            <m:t>𝑙𝑢𝑔𝑎𝑟</m:t>
                          </m:r>
                          <m:r>
                            <a:rPr lang="es-EC" i="1">
                              <a:solidFill>
                                <a:schemeClr val="tx1"/>
                              </a:solidFill>
                              <a:latin typeface="Cambria Math" panose="02040503050406030204" pitchFamily="18" charset="0"/>
                            </a:rPr>
                            <m:t> </m:t>
                          </m:r>
                          <m:r>
                            <a:rPr lang="es-EC" i="1">
                              <a:solidFill>
                                <a:schemeClr val="tx1"/>
                              </a:solidFill>
                              <a:latin typeface="Cambria Math" panose="02040503050406030204" pitchFamily="18" charset="0"/>
                            </a:rPr>
                            <m:t>𝑥</m:t>
                          </m:r>
                        </m:den>
                      </m:f>
                    </m:oMath>
                  </m:oMathPara>
                </a14:m>
                <a:endParaRPr lang="en-US" dirty="0">
                  <a:solidFill>
                    <a:schemeClr val="tx1"/>
                  </a:solidFill>
                  <a:latin typeface="+mj-lt"/>
                </a:endParaRPr>
              </a:p>
            </p:txBody>
          </p:sp>
        </mc:Choice>
        <mc:Fallback>
          <p:sp>
            <p:nvSpPr>
              <p:cNvPr id="4" name="Rectángulo: esquinas redondeadas 3">
                <a:extLst>
                  <a:ext uri="{FF2B5EF4-FFF2-40B4-BE49-F238E27FC236}">
                    <a16:creationId xmlns:a16="http://schemas.microsoft.com/office/drawing/2014/main" id="{11F4341A-5260-4258-A0AE-D6B40AE78871}"/>
                  </a:ext>
                </a:extLst>
              </p:cNvPr>
              <p:cNvSpPr>
                <a:spLocks noRot="1" noChangeAspect="1" noMove="1" noResize="1" noEditPoints="1" noAdjustHandles="1" noChangeArrowheads="1" noChangeShapeType="1" noTextEdit="1"/>
              </p:cNvSpPr>
              <p:nvPr/>
            </p:nvSpPr>
            <p:spPr>
              <a:xfrm>
                <a:off x="1853347" y="4306383"/>
                <a:ext cx="8074857" cy="791308"/>
              </a:xfrm>
              <a:prstGeom prst="roundRect">
                <a:avLst/>
              </a:prstGeom>
              <a:blipFill>
                <a:blip r:embed="rId2"/>
                <a:stretch>
                  <a:fillRect t="-4615" b="-16923"/>
                </a:stretch>
              </a:blipFill>
            </p:spPr>
            <p:txBody>
              <a:bodyPr/>
              <a:lstStyle/>
              <a:p>
                <a:r>
                  <a:rPr lang="es-EC">
                    <a:noFill/>
                  </a:rPr>
                  <a:t> </a:t>
                </a:r>
              </a:p>
            </p:txBody>
          </p:sp>
        </mc:Fallback>
      </mc:AlternateContent>
    </p:spTree>
    <p:extLst>
      <p:ext uri="{BB962C8B-B14F-4D97-AF65-F5344CB8AC3E}">
        <p14:creationId xmlns:p14="http://schemas.microsoft.com/office/powerpoint/2010/main" val="82366451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828</Words>
  <Application>Microsoft Macintosh PowerPoint</Application>
  <PresentationFormat>Panorámica</PresentationFormat>
  <Paragraphs>84</Paragraphs>
  <Slides>17</Slides>
  <Notes>0</Notes>
  <HiddenSlides>0</HiddenSlides>
  <MMClips>0</MMClips>
  <ScaleCrop>false</ScaleCrop>
  <HeadingPairs>
    <vt:vector size="8" baseType="variant">
      <vt:variant>
        <vt:lpstr>Fuentes usadas</vt:lpstr>
      </vt:variant>
      <vt:variant>
        <vt:i4>6</vt:i4>
      </vt:variant>
      <vt:variant>
        <vt:lpstr>Tema</vt:lpstr>
      </vt:variant>
      <vt:variant>
        <vt:i4>1</vt:i4>
      </vt:variant>
      <vt:variant>
        <vt:lpstr>Servidores OLE incrustados</vt:lpstr>
      </vt:variant>
      <vt:variant>
        <vt:i4>1</vt:i4>
      </vt:variant>
      <vt:variant>
        <vt:lpstr>Títulos de diapositiva</vt:lpstr>
      </vt:variant>
      <vt:variant>
        <vt:i4>17</vt:i4>
      </vt:variant>
    </vt:vector>
  </HeadingPairs>
  <TitlesOfParts>
    <vt:vector size="25" baseType="lpstr">
      <vt:lpstr>Aptos</vt:lpstr>
      <vt:lpstr>Aptos Display</vt:lpstr>
      <vt:lpstr>Arial</vt:lpstr>
      <vt:lpstr>Calibri</vt:lpstr>
      <vt:lpstr>Cambria Math</vt:lpstr>
      <vt:lpstr>Gill Sans MT</vt:lpstr>
      <vt:lpstr>Tema de Office</vt:lpstr>
      <vt:lpstr>Imagen de mapa de bits</vt:lpstr>
      <vt:lpstr>Indicadores en salud: (morbilidad) Razones, tasas, frecuencias en salud</vt:lpstr>
      <vt:lpstr>Presentación de PowerPoint</vt:lpstr>
      <vt:lpstr>Indicadores Epidemiológicos</vt:lpstr>
      <vt:lpstr>Medidas de Frecuencia</vt:lpstr>
      <vt:lpstr>INCIDENCIA</vt:lpstr>
      <vt:lpstr>Incidencia</vt:lpstr>
      <vt:lpstr>Incidencia Acumulada</vt:lpstr>
      <vt:lpstr>Incidencia Acumulada</vt:lpstr>
      <vt:lpstr>Densidad de Incidencia</vt:lpstr>
      <vt:lpstr>Tasa de Incidencia o Densidad de Incidencia</vt:lpstr>
      <vt:lpstr>Ejemplo:</vt:lpstr>
      <vt:lpstr>Presentación de PowerPoint</vt:lpstr>
      <vt:lpstr>Presentación de PowerPoint</vt:lpstr>
      <vt:lpstr>Presentación de PowerPoint</vt:lpstr>
      <vt:lpstr>Prevalencia</vt:lpstr>
      <vt:lpstr>Prevalencia puntual</vt:lpstr>
      <vt:lpstr>Prevalencia periodo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QUEVEDO BASTIDAS INTI KORY</dc:creator>
  <cp:lastModifiedBy>QUEVEDO BASTIDAS INTI KORY</cp:lastModifiedBy>
  <cp:revision>1</cp:revision>
  <dcterms:created xsi:type="dcterms:W3CDTF">2026-03-08T03:07:19Z</dcterms:created>
  <dcterms:modified xsi:type="dcterms:W3CDTF">2026-03-08T03:07:43Z</dcterms:modified>
</cp:coreProperties>
</file>