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57" r:id="rId5"/>
    <p:sldId id="262" r:id="rId6"/>
    <p:sldId id="264" r:id="rId7"/>
    <p:sldId id="259" r:id="rId8"/>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43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C"/>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C"/>
          </a:p>
        </p:txBody>
      </p:sp>
      <p:sp>
        <p:nvSpPr>
          <p:cNvPr id="4" name="Marcador de fecha 3"/>
          <p:cNvSpPr>
            <a:spLocks noGrp="1"/>
          </p:cNvSpPr>
          <p:nvPr>
            <p:ph type="dt" sz="half" idx="10"/>
          </p:nvPr>
        </p:nvSpPr>
        <p:spPr/>
        <p:txBody>
          <a:bodyPr/>
          <a:lstStyle/>
          <a:p>
            <a:fld id="{468CF74F-6570-4218-AF3E-353A49748F5C}" type="datetimeFigureOut">
              <a:rPr lang="es-EC" smtClean="0"/>
              <a:pPr/>
              <a:t>9/11/2022</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3662679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C"/>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p:cNvSpPr>
            <a:spLocks noGrp="1"/>
          </p:cNvSpPr>
          <p:nvPr>
            <p:ph type="dt" sz="half" idx="10"/>
          </p:nvPr>
        </p:nvSpPr>
        <p:spPr/>
        <p:txBody>
          <a:bodyPr/>
          <a:lstStyle/>
          <a:p>
            <a:fld id="{468CF74F-6570-4218-AF3E-353A49748F5C}" type="datetimeFigureOut">
              <a:rPr lang="es-EC" smtClean="0"/>
              <a:pPr/>
              <a:t>9/11/2022</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3932463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C"/>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p:cNvSpPr>
            <a:spLocks noGrp="1"/>
          </p:cNvSpPr>
          <p:nvPr>
            <p:ph type="dt" sz="half" idx="10"/>
          </p:nvPr>
        </p:nvSpPr>
        <p:spPr/>
        <p:txBody>
          <a:bodyPr/>
          <a:lstStyle/>
          <a:p>
            <a:fld id="{468CF74F-6570-4218-AF3E-353A49748F5C}" type="datetimeFigureOut">
              <a:rPr lang="es-EC" smtClean="0"/>
              <a:pPr/>
              <a:t>9/11/2022</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228391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C"/>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p:cNvSpPr>
            <a:spLocks noGrp="1"/>
          </p:cNvSpPr>
          <p:nvPr>
            <p:ph type="dt" sz="half" idx="10"/>
          </p:nvPr>
        </p:nvSpPr>
        <p:spPr/>
        <p:txBody>
          <a:bodyPr/>
          <a:lstStyle/>
          <a:p>
            <a:fld id="{468CF74F-6570-4218-AF3E-353A49748F5C}" type="datetimeFigureOut">
              <a:rPr lang="es-EC" smtClean="0"/>
              <a:pPr/>
              <a:t>9/11/2022</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4135482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C"/>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68CF74F-6570-4218-AF3E-353A49748F5C}" type="datetimeFigureOut">
              <a:rPr lang="es-EC" smtClean="0"/>
              <a:pPr/>
              <a:t>9/11/2022</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91767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C"/>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fecha 4"/>
          <p:cNvSpPr>
            <a:spLocks noGrp="1"/>
          </p:cNvSpPr>
          <p:nvPr>
            <p:ph type="dt" sz="half" idx="10"/>
          </p:nvPr>
        </p:nvSpPr>
        <p:spPr/>
        <p:txBody>
          <a:bodyPr/>
          <a:lstStyle/>
          <a:p>
            <a:fld id="{468CF74F-6570-4218-AF3E-353A49748F5C}" type="datetimeFigureOut">
              <a:rPr lang="es-EC" smtClean="0"/>
              <a:pPr/>
              <a:t>9/11/2022</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409114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EC"/>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7" name="Marcador de fecha 6"/>
          <p:cNvSpPr>
            <a:spLocks noGrp="1"/>
          </p:cNvSpPr>
          <p:nvPr>
            <p:ph type="dt" sz="half" idx="10"/>
          </p:nvPr>
        </p:nvSpPr>
        <p:spPr/>
        <p:txBody>
          <a:bodyPr/>
          <a:lstStyle/>
          <a:p>
            <a:fld id="{468CF74F-6570-4218-AF3E-353A49748F5C}" type="datetimeFigureOut">
              <a:rPr lang="es-EC" smtClean="0"/>
              <a:pPr/>
              <a:t>9/11/2022</a:t>
            </a:fld>
            <a:endParaRPr lang="es-EC"/>
          </a:p>
        </p:txBody>
      </p:sp>
      <p:sp>
        <p:nvSpPr>
          <p:cNvPr id="8" name="Marcador de pie de página 7"/>
          <p:cNvSpPr>
            <a:spLocks noGrp="1"/>
          </p:cNvSpPr>
          <p:nvPr>
            <p:ph type="ftr" sz="quarter" idx="11"/>
          </p:nvPr>
        </p:nvSpPr>
        <p:spPr/>
        <p:txBody>
          <a:bodyPr/>
          <a:lstStyle/>
          <a:p>
            <a:endParaRPr lang="es-EC"/>
          </a:p>
        </p:txBody>
      </p:sp>
      <p:sp>
        <p:nvSpPr>
          <p:cNvPr id="9" name="Marcador de número de diapositiva 8"/>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2751678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EC"/>
          </a:p>
        </p:txBody>
      </p:sp>
      <p:sp>
        <p:nvSpPr>
          <p:cNvPr id="3" name="Marcador de fecha 2"/>
          <p:cNvSpPr>
            <a:spLocks noGrp="1"/>
          </p:cNvSpPr>
          <p:nvPr>
            <p:ph type="dt" sz="half" idx="10"/>
          </p:nvPr>
        </p:nvSpPr>
        <p:spPr/>
        <p:txBody>
          <a:bodyPr/>
          <a:lstStyle/>
          <a:p>
            <a:fld id="{468CF74F-6570-4218-AF3E-353A49748F5C}" type="datetimeFigureOut">
              <a:rPr lang="es-EC" smtClean="0"/>
              <a:pPr/>
              <a:t>9/11/2022</a:t>
            </a:fld>
            <a:endParaRPr lang="es-EC"/>
          </a:p>
        </p:txBody>
      </p:sp>
      <p:sp>
        <p:nvSpPr>
          <p:cNvPr id="4" name="Marcador de pie de página 3"/>
          <p:cNvSpPr>
            <a:spLocks noGrp="1"/>
          </p:cNvSpPr>
          <p:nvPr>
            <p:ph type="ftr" sz="quarter" idx="11"/>
          </p:nvPr>
        </p:nvSpPr>
        <p:spPr/>
        <p:txBody>
          <a:bodyPr/>
          <a:lstStyle/>
          <a:p>
            <a:endParaRPr lang="es-EC"/>
          </a:p>
        </p:txBody>
      </p:sp>
      <p:sp>
        <p:nvSpPr>
          <p:cNvPr id="5" name="Marcador de número de diapositiva 4"/>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97814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68CF74F-6570-4218-AF3E-353A49748F5C}" type="datetimeFigureOut">
              <a:rPr lang="es-EC" smtClean="0"/>
              <a:pPr/>
              <a:t>9/11/2022</a:t>
            </a:fld>
            <a:endParaRPr lang="es-EC"/>
          </a:p>
        </p:txBody>
      </p:sp>
      <p:sp>
        <p:nvSpPr>
          <p:cNvPr id="3" name="Marcador de pie de página 2"/>
          <p:cNvSpPr>
            <a:spLocks noGrp="1"/>
          </p:cNvSpPr>
          <p:nvPr>
            <p:ph type="ftr" sz="quarter" idx="11"/>
          </p:nvPr>
        </p:nvSpPr>
        <p:spPr/>
        <p:txBody>
          <a:bodyPr/>
          <a:lstStyle/>
          <a:p>
            <a:endParaRPr lang="es-EC"/>
          </a:p>
        </p:txBody>
      </p:sp>
      <p:sp>
        <p:nvSpPr>
          <p:cNvPr id="4" name="Marcador de número de diapositiva 3"/>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974091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68CF74F-6570-4218-AF3E-353A49748F5C}" type="datetimeFigureOut">
              <a:rPr lang="es-EC" smtClean="0"/>
              <a:pPr/>
              <a:t>9/11/2022</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2241287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C"/>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68CF74F-6570-4218-AF3E-353A49748F5C}" type="datetimeFigureOut">
              <a:rPr lang="es-EC" smtClean="0"/>
              <a:pPr/>
              <a:t>9/11/2022</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BFD86017-366C-4496-9258-83AFC2C4A343}" type="slidenum">
              <a:rPr lang="es-EC" smtClean="0"/>
              <a:pPr/>
              <a:t>‹Nº›</a:t>
            </a:fld>
            <a:endParaRPr lang="es-EC"/>
          </a:p>
        </p:txBody>
      </p:sp>
    </p:spTree>
    <p:extLst>
      <p:ext uri="{BB962C8B-B14F-4D97-AF65-F5344CB8AC3E}">
        <p14:creationId xmlns:p14="http://schemas.microsoft.com/office/powerpoint/2010/main" val="1704904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C"/>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8CF74F-6570-4218-AF3E-353A49748F5C}" type="datetimeFigureOut">
              <a:rPr lang="es-EC" smtClean="0"/>
              <a:pPr/>
              <a:t>9/11/2022</a:t>
            </a:fld>
            <a:endParaRPr lang="es-EC"/>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86017-366C-4496-9258-83AFC2C4A343}" type="slidenum">
              <a:rPr lang="es-EC" smtClean="0"/>
              <a:pPr/>
              <a:t>‹Nº›</a:t>
            </a:fld>
            <a:endParaRPr lang="es-EC"/>
          </a:p>
        </p:txBody>
      </p:sp>
    </p:spTree>
    <p:extLst>
      <p:ext uri="{BB962C8B-B14F-4D97-AF65-F5344CB8AC3E}">
        <p14:creationId xmlns:p14="http://schemas.microsoft.com/office/powerpoint/2010/main" val="1487443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economipedia.com/definiciones/indicador-tecnico.html" TargetMode="External"/><Relationship Id="rId3" Type="http://schemas.openxmlformats.org/officeDocument/2006/relationships/hyperlink" Target="https://economipedia.com/definiciones/velas-japonesas.html" TargetMode="External"/><Relationship Id="rId7" Type="http://schemas.openxmlformats.org/officeDocument/2006/relationships/hyperlink" Target="https://economipedia.com/definiciones/hombro-cabeza-hombro.html" TargetMode="External"/><Relationship Id="rId12" Type="http://schemas.openxmlformats.org/officeDocument/2006/relationships/hyperlink" Target="https://economipedia.com/definiciones/bandas-de-bollinguer.html" TargetMode="External"/><Relationship Id="rId2" Type="http://schemas.openxmlformats.org/officeDocument/2006/relationships/hyperlink" Target="https://economipedia.com/definiciones/analisis-chartista.html" TargetMode="External"/><Relationship Id="rId1" Type="http://schemas.openxmlformats.org/officeDocument/2006/relationships/slideLayout" Target="../slideLayouts/slideLayout2.xml"/><Relationship Id="rId6" Type="http://schemas.openxmlformats.org/officeDocument/2006/relationships/hyperlink" Target="https://economipedia.com/definiciones/pauta-plana-bursatil.html" TargetMode="External"/><Relationship Id="rId11" Type="http://schemas.openxmlformats.org/officeDocument/2006/relationships/hyperlink" Target="https://economipedia.com/definiciones/indicador-de-fuerza-relativa-rsi.html" TargetMode="External"/><Relationship Id="rId5" Type="http://schemas.openxmlformats.org/officeDocument/2006/relationships/hyperlink" Target="https://economipedia.com/definiciones/doble-suelo.html" TargetMode="External"/><Relationship Id="rId10" Type="http://schemas.openxmlformats.org/officeDocument/2006/relationships/hyperlink" Target="https://economipedia.com/definiciones/media-movil.html" TargetMode="External"/><Relationship Id="rId4" Type="http://schemas.openxmlformats.org/officeDocument/2006/relationships/hyperlink" Target="https://economipedia.com/definiciones/teoria-de-ondas-elliot.html" TargetMode="External"/><Relationship Id="rId9" Type="http://schemas.openxmlformats.org/officeDocument/2006/relationships/hyperlink" Target="https://economipedia.com/definiciones/volumen-bursatil.html"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conomipedia.com/definiciones/teoria-paseo-aleatorio.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C" dirty="0"/>
              <a:t>ANÁLISIS TÉCNICO DE ACCIONES</a:t>
            </a:r>
          </a:p>
        </p:txBody>
      </p:sp>
      <p:sp>
        <p:nvSpPr>
          <p:cNvPr id="3" name="Subtítulo 2"/>
          <p:cNvSpPr>
            <a:spLocks noGrp="1"/>
          </p:cNvSpPr>
          <p:nvPr>
            <p:ph type="subTitle" idx="1"/>
          </p:nvPr>
        </p:nvSpPr>
        <p:spPr/>
        <p:txBody>
          <a:bodyPr/>
          <a:lstStyle/>
          <a:p>
            <a:endParaRPr lang="es-EC" dirty="0"/>
          </a:p>
          <a:p>
            <a:endParaRPr lang="es-EC" dirty="0"/>
          </a:p>
        </p:txBody>
      </p:sp>
    </p:spTree>
    <p:extLst>
      <p:ext uri="{BB962C8B-B14F-4D97-AF65-F5344CB8AC3E}">
        <p14:creationId xmlns:p14="http://schemas.microsoft.com/office/powerpoint/2010/main" val="1952654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C" dirty="0"/>
              <a:t>Supuestos</a:t>
            </a:r>
          </a:p>
        </p:txBody>
      </p:sp>
      <p:sp>
        <p:nvSpPr>
          <p:cNvPr id="3" name="Marcador de contenido 2"/>
          <p:cNvSpPr>
            <a:spLocks noGrp="1"/>
          </p:cNvSpPr>
          <p:nvPr>
            <p:ph idx="1"/>
          </p:nvPr>
        </p:nvSpPr>
        <p:spPr/>
        <p:txBody>
          <a:bodyPr/>
          <a:lstStyle/>
          <a:p>
            <a:pPr algn="just"/>
            <a:r>
              <a:rPr lang="es-ES" b="0" i="0" dirty="0">
                <a:solidFill>
                  <a:srgbClr val="202124"/>
                </a:solidFill>
                <a:effectLst/>
                <a:latin typeface="arial" panose="020B0604020202020204" pitchFamily="34" charset="0"/>
              </a:rPr>
              <a:t>El </a:t>
            </a:r>
            <a:r>
              <a:rPr lang="es-ES" b="1" i="0" dirty="0">
                <a:solidFill>
                  <a:srgbClr val="202124"/>
                </a:solidFill>
                <a:effectLst/>
                <a:latin typeface="arial" panose="020B0604020202020204" pitchFamily="34" charset="0"/>
              </a:rPr>
              <a:t>análisis técnico</a:t>
            </a:r>
            <a:r>
              <a:rPr lang="es-ES" b="0" i="0" dirty="0">
                <a:solidFill>
                  <a:srgbClr val="202124"/>
                </a:solidFill>
                <a:effectLst/>
                <a:latin typeface="arial" panose="020B0604020202020204" pitchFamily="34" charset="0"/>
              </a:rPr>
              <a:t> es un tipo de </a:t>
            </a:r>
            <a:r>
              <a:rPr lang="es-ES" b="1" i="0" dirty="0">
                <a:solidFill>
                  <a:srgbClr val="202124"/>
                </a:solidFill>
                <a:effectLst/>
                <a:latin typeface="arial" panose="020B0604020202020204" pitchFamily="34" charset="0"/>
              </a:rPr>
              <a:t>análisis</a:t>
            </a:r>
            <a:r>
              <a:rPr lang="es-ES" b="0" i="0" dirty="0">
                <a:solidFill>
                  <a:srgbClr val="202124"/>
                </a:solidFill>
                <a:effectLst/>
                <a:latin typeface="arial" panose="020B0604020202020204" pitchFamily="34" charset="0"/>
              </a:rPr>
              <a:t> bursátil que estudia los movimientos de las cotizaciones a través de gráficos e indicadores basados en los precios de los activos. Un activo que cotiza en bolsa (una acción) se mueve en distintas direcciones.</a:t>
            </a:r>
            <a:r>
              <a:rPr lang="es-ES" b="0" i="0" dirty="0">
                <a:solidFill>
                  <a:srgbClr val="333333"/>
                </a:solidFill>
                <a:effectLst/>
                <a:latin typeface="Open Sans" panose="020B0606030504020204" pitchFamily="34" charset="0"/>
              </a:rPr>
              <a:t> Unas veces sube, otras veces baja y otras veces no se mueve. El análisis técnico analiza esos movimientos de subida, de bajada o de movimiento lateral, para intentar predecir cuál será el movimiento futuro. Para analizar esos movimientos utilizan diversas herramientas</a:t>
            </a:r>
            <a:endParaRPr lang="es-EC" dirty="0"/>
          </a:p>
        </p:txBody>
      </p:sp>
    </p:spTree>
    <p:extLst>
      <p:ext uri="{BB962C8B-B14F-4D97-AF65-F5344CB8AC3E}">
        <p14:creationId xmlns:p14="http://schemas.microsoft.com/office/powerpoint/2010/main" val="41194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Análisis Técnico</a:t>
            </a:r>
            <a:endParaRPr lang="es-EC" dirty="0"/>
          </a:p>
        </p:txBody>
      </p:sp>
      <p:sp>
        <p:nvSpPr>
          <p:cNvPr id="5" name="4 Marcador de contenido"/>
          <p:cNvSpPr>
            <a:spLocks noGrp="1"/>
          </p:cNvSpPr>
          <p:nvPr>
            <p:ph idx="1"/>
          </p:nvPr>
        </p:nvSpPr>
        <p:spPr>
          <a:xfrm>
            <a:off x="838200" y="1825625"/>
            <a:ext cx="10898080" cy="4351338"/>
          </a:xfrm>
        </p:spPr>
        <p:txBody>
          <a:bodyPr>
            <a:normAutofit/>
          </a:bodyPr>
          <a:lstStyle/>
          <a:p>
            <a:pPr algn="just"/>
            <a:r>
              <a:rPr lang="es-EC" sz="3200" dirty="0">
                <a:solidFill>
                  <a:srgbClr val="000000"/>
                </a:solidFill>
                <a:latin typeface="Times New Roman" panose="02020603050405020304" pitchFamily="18" charset="0"/>
                <a:ea typeface="Times New Roman" panose="02020603050405020304" pitchFamily="18" charset="0"/>
              </a:rPr>
              <a:t>Siglo XIX Charles Henry Dow</a:t>
            </a:r>
          </a:p>
          <a:p>
            <a:pPr algn="just"/>
            <a:r>
              <a:rPr lang="es-EC" sz="3200" dirty="0">
                <a:solidFill>
                  <a:srgbClr val="000000"/>
                </a:solidFill>
                <a:latin typeface="Times New Roman" panose="02020603050405020304" pitchFamily="18" charset="0"/>
                <a:ea typeface="Times New Roman" panose="02020603050405020304" pitchFamily="18" charset="0"/>
              </a:rPr>
              <a:t>No estudia el riesgo financiero sino el efecto del mercado</a:t>
            </a:r>
          </a:p>
          <a:p>
            <a:pPr algn="just"/>
            <a:r>
              <a:rPr lang="es-EC" sz="3200" dirty="0">
                <a:solidFill>
                  <a:srgbClr val="000000"/>
                </a:solidFill>
                <a:latin typeface="Times New Roman" panose="02020603050405020304" pitchFamily="18" charset="0"/>
                <a:ea typeface="Times New Roman" panose="02020603050405020304" pitchFamily="18" charset="0"/>
              </a:rPr>
              <a:t>S</a:t>
            </a:r>
            <a:r>
              <a:rPr lang="es-EC" sz="3200" dirty="0">
                <a:solidFill>
                  <a:srgbClr val="000000"/>
                </a:solidFill>
                <a:effectLst/>
                <a:latin typeface="Times New Roman" panose="02020603050405020304" pitchFamily="18" charset="0"/>
                <a:ea typeface="Times New Roman" panose="02020603050405020304" pitchFamily="18" charset="0"/>
              </a:rPr>
              <a:t>i la demanda supera a la oferta los precios son alcistas (compra) y si la oferta supera a la demanda los precios son bajistas (vende)</a:t>
            </a:r>
          </a:p>
          <a:p>
            <a:pPr algn="just"/>
            <a:r>
              <a:rPr lang="es-EC" sz="3200" dirty="0">
                <a:solidFill>
                  <a:srgbClr val="000000"/>
                </a:solidFill>
                <a:latin typeface="Times New Roman" panose="02020603050405020304" pitchFamily="18" charset="0"/>
              </a:rPr>
              <a:t>Los precios se mueven de forma aleatoria e impredecible</a:t>
            </a:r>
            <a:endParaRPr lang="es-ES" sz="32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88667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Herramientas usadas en el análisis técnico</a:t>
            </a:r>
            <a:endParaRPr lang="es-EC" dirty="0"/>
          </a:p>
        </p:txBody>
      </p:sp>
      <p:sp>
        <p:nvSpPr>
          <p:cNvPr id="5" name="4 Marcador de contenido"/>
          <p:cNvSpPr>
            <a:spLocks noGrp="1"/>
          </p:cNvSpPr>
          <p:nvPr>
            <p:ph idx="1"/>
          </p:nvPr>
        </p:nvSpPr>
        <p:spPr/>
        <p:txBody>
          <a:bodyPr>
            <a:normAutofit fontScale="92500" lnSpcReduction="20000"/>
          </a:bodyPr>
          <a:lstStyle/>
          <a:p>
            <a:pPr algn="just"/>
            <a:r>
              <a:rPr lang="es-ES" sz="2000" b="0" i="0" dirty="0">
                <a:solidFill>
                  <a:srgbClr val="333333"/>
                </a:solidFill>
                <a:effectLst/>
                <a:latin typeface="Open Sans" panose="020B0606030504020204" pitchFamily="34" charset="0"/>
              </a:rPr>
              <a:t>El análisis técnico está compuesto por diferentes herramientas. Cada año se incluyen nuevas herramientas, nuevos indicadores, nuevos patrones e incluso algunos tipos de análisis que encajan en el análisis técnico. Se pueden diferenciar tipos de herramientas, no incompatibles, e incluso complementarias en algunos casos.</a:t>
            </a:r>
          </a:p>
          <a:p>
            <a:pPr algn="just"/>
            <a:endParaRPr lang="es-ES" sz="2000" dirty="0">
              <a:solidFill>
                <a:srgbClr val="333333"/>
              </a:solidFill>
              <a:latin typeface="Open Sans" panose="020B0606030504020204" pitchFamily="34" charset="0"/>
            </a:endParaRPr>
          </a:p>
          <a:p>
            <a:pPr algn="just">
              <a:buFont typeface="Arial" panose="020B0604020202020204" pitchFamily="34" charset="0"/>
              <a:buChar char="•"/>
            </a:pPr>
            <a:r>
              <a:rPr lang="es-ES" sz="2000" b="1" i="0" dirty="0">
                <a:solidFill>
                  <a:srgbClr val="333333"/>
                </a:solidFill>
                <a:effectLst/>
                <a:latin typeface="Open Sans" panose="020B0606030504020204" pitchFamily="34" charset="0"/>
              </a:rPr>
              <a:t>Análisis </a:t>
            </a:r>
            <a:r>
              <a:rPr lang="es-ES" sz="2000" b="1" i="0" dirty="0" err="1">
                <a:solidFill>
                  <a:srgbClr val="333333"/>
                </a:solidFill>
                <a:effectLst/>
                <a:latin typeface="Open Sans" panose="020B0606030504020204" pitchFamily="34" charset="0"/>
              </a:rPr>
              <a:t>chartista</a:t>
            </a:r>
            <a:r>
              <a:rPr lang="es-ES" sz="2000" b="0" i="0" dirty="0">
                <a:solidFill>
                  <a:srgbClr val="333333"/>
                </a:solidFill>
                <a:effectLst/>
                <a:latin typeface="Open Sans" panose="020B0606030504020204" pitchFamily="34" charset="0"/>
              </a:rPr>
              <a:t>.</a:t>
            </a:r>
          </a:p>
          <a:p>
            <a:pPr algn="just"/>
            <a:r>
              <a:rPr lang="es-ES" sz="2000" b="0" i="0" dirty="0">
                <a:solidFill>
                  <a:srgbClr val="333333"/>
                </a:solidFill>
                <a:effectLst/>
                <a:latin typeface="Open Sans" panose="020B0606030504020204" pitchFamily="34" charset="0"/>
              </a:rPr>
              <a:t>En el </a:t>
            </a:r>
            <a:r>
              <a:rPr lang="es-ES" sz="2000" b="1" i="0" u="none" strike="noStrike" dirty="0">
                <a:solidFill>
                  <a:srgbClr val="333333"/>
                </a:solidFill>
                <a:effectLst/>
                <a:latin typeface="Open Sans" panose="020B0606030504020204" pitchFamily="34" charset="0"/>
                <a:hlinkClick r:id="rId2"/>
              </a:rPr>
              <a:t>análisis </a:t>
            </a:r>
            <a:r>
              <a:rPr lang="es-ES" sz="2000" b="1" i="0" u="none" strike="noStrike" dirty="0" err="1">
                <a:solidFill>
                  <a:srgbClr val="333333"/>
                </a:solidFill>
                <a:effectLst/>
                <a:latin typeface="Open Sans" panose="020B0606030504020204" pitchFamily="34" charset="0"/>
                <a:hlinkClick r:id="rId2"/>
              </a:rPr>
              <a:t>chartista</a:t>
            </a:r>
            <a:r>
              <a:rPr lang="es-ES" sz="2000" b="0" i="0" dirty="0">
                <a:solidFill>
                  <a:srgbClr val="333333"/>
                </a:solidFill>
                <a:effectLst/>
                <a:latin typeface="Open Sans" panose="020B0606030504020204" pitchFamily="34" charset="0"/>
              </a:rPr>
              <a:t> se incluyen las principales figuras </a:t>
            </a:r>
            <a:r>
              <a:rPr lang="es-ES" sz="2000" b="0" i="0" dirty="0" err="1">
                <a:solidFill>
                  <a:srgbClr val="333333"/>
                </a:solidFill>
                <a:effectLst/>
                <a:latin typeface="Open Sans" panose="020B0606030504020204" pitchFamily="34" charset="0"/>
              </a:rPr>
              <a:t>chartistas</a:t>
            </a:r>
            <a:r>
              <a:rPr lang="es-ES" sz="2000" b="0" i="0" dirty="0">
                <a:solidFill>
                  <a:srgbClr val="333333"/>
                </a:solidFill>
                <a:effectLst/>
                <a:latin typeface="Open Sans" panose="020B0606030504020204" pitchFamily="34" charset="0"/>
              </a:rPr>
              <a:t>, los patrones de </a:t>
            </a:r>
            <a:r>
              <a:rPr lang="es-ES" sz="2000" b="1" i="0" u="none" strike="noStrike" dirty="0">
                <a:solidFill>
                  <a:srgbClr val="333333"/>
                </a:solidFill>
                <a:effectLst/>
                <a:latin typeface="Open Sans" panose="020B0606030504020204" pitchFamily="34" charset="0"/>
                <a:hlinkClick r:id="rId3"/>
              </a:rPr>
              <a:t>velas japonesas</a:t>
            </a:r>
            <a:r>
              <a:rPr lang="es-ES" sz="2000" b="0" i="0" dirty="0">
                <a:solidFill>
                  <a:srgbClr val="333333"/>
                </a:solidFill>
                <a:effectLst/>
                <a:latin typeface="Open Sans" panose="020B0606030504020204" pitchFamily="34" charset="0"/>
              </a:rPr>
              <a:t> y la </a:t>
            </a:r>
            <a:r>
              <a:rPr lang="es-ES" sz="2000" b="1" i="0" u="none" strike="noStrike" dirty="0">
                <a:solidFill>
                  <a:srgbClr val="333333"/>
                </a:solidFill>
                <a:effectLst/>
                <a:latin typeface="Open Sans" panose="020B0606030504020204" pitchFamily="34" charset="0"/>
                <a:hlinkClick r:id="rId4"/>
              </a:rPr>
              <a:t>teoría de las ondas de Elliott</a:t>
            </a:r>
            <a:r>
              <a:rPr lang="es-ES" sz="2000" b="0" i="0" dirty="0">
                <a:solidFill>
                  <a:srgbClr val="333333"/>
                </a:solidFill>
                <a:effectLst/>
                <a:latin typeface="Open Sans" panose="020B0606030504020204" pitchFamily="34" charset="0"/>
              </a:rPr>
              <a:t>. En general es el estudio de los gráficos y sus formaciones. Por ejemplo, un </a:t>
            </a:r>
            <a:r>
              <a:rPr lang="es-ES" sz="2000" b="1" i="0" u="none" strike="noStrike" dirty="0">
                <a:solidFill>
                  <a:srgbClr val="333333"/>
                </a:solidFill>
                <a:effectLst/>
                <a:latin typeface="Open Sans" panose="020B0606030504020204" pitchFamily="34" charset="0"/>
                <a:hlinkClick r:id="rId5"/>
              </a:rPr>
              <a:t>doble suelo</a:t>
            </a:r>
            <a:r>
              <a:rPr lang="es-ES" sz="2000" b="0" i="0" dirty="0">
                <a:solidFill>
                  <a:srgbClr val="333333"/>
                </a:solidFill>
                <a:effectLst/>
                <a:latin typeface="Open Sans" panose="020B0606030504020204" pitchFamily="34" charset="0"/>
              </a:rPr>
              <a:t>, una </a:t>
            </a:r>
            <a:r>
              <a:rPr lang="es-ES" sz="2000" b="1" i="0" u="none" strike="noStrike" dirty="0">
                <a:solidFill>
                  <a:srgbClr val="333333"/>
                </a:solidFill>
                <a:effectLst/>
                <a:latin typeface="Open Sans" panose="020B0606030504020204" pitchFamily="34" charset="0"/>
                <a:hlinkClick r:id="rId6"/>
              </a:rPr>
              <a:t>pauta plana</a:t>
            </a:r>
            <a:r>
              <a:rPr lang="es-ES" sz="2000" b="0" i="0" dirty="0">
                <a:solidFill>
                  <a:srgbClr val="333333"/>
                </a:solidFill>
                <a:effectLst/>
                <a:latin typeface="Open Sans" panose="020B0606030504020204" pitchFamily="34" charset="0"/>
              </a:rPr>
              <a:t> o un </a:t>
            </a:r>
            <a:r>
              <a:rPr lang="es-ES" sz="2000" b="1" i="0" u="none" strike="noStrike" dirty="0">
                <a:solidFill>
                  <a:srgbClr val="333333"/>
                </a:solidFill>
                <a:effectLst/>
                <a:latin typeface="Open Sans" panose="020B0606030504020204" pitchFamily="34" charset="0"/>
                <a:hlinkClick r:id="rId7"/>
              </a:rPr>
              <a:t>hombro cabeza hombro</a:t>
            </a:r>
            <a:r>
              <a:rPr lang="es-ES" sz="2000" b="0" i="0" dirty="0">
                <a:solidFill>
                  <a:srgbClr val="333333"/>
                </a:solidFill>
                <a:effectLst/>
                <a:latin typeface="Open Sans" panose="020B0606030504020204" pitchFamily="34" charset="0"/>
              </a:rPr>
              <a:t>.</a:t>
            </a:r>
          </a:p>
          <a:p>
            <a:pPr algn="just">
              <a:buFont typeface="Arial" panose="020B0604020202020204" pitchFamily="34" charset="0"/>
              <a:buChar char="•"/>
            </a:pPr>
            <a:r>
              <a:rPr lang="es-ES" sz="2000" b="1" i="0" dirty="0">
                <a:solidFill>
                  <a:srgbClr val="333333"/>
                </a:solidFill>
                <a:effectLst/>
                <a:latin typeface="Open Sans" panose="020B0606030504020204" pitchFamily="34" charset="0"/>
              </a:rPr>
              <a:t>Indicadores técnicos</a:t>
            </a:r>
            <a:r>
              <a:rPr lang="es-ES" sz="2000" b="0" i="0" dirty="0">
                <a:solidFill>
                  <a:srgbClr val="333333"/>
                </a:solidFill>
                <a:effectLst/>
                <a:latin typeface="Open Sans" panose="020B0606030504020204" pitchFamily="34" charset="0"/>
              </a:rPr>
              <a:t>.</a:t>
            </a:r>
          </a:p>
          <a:p>
            <a:pPr algn="just"/>
            <a:r>
              <a:rPr lang="es-ES" sz="2000" b="0" i="0" dirty="0">
                <a:solidFill>
                  <a:srgbClr val="333333"/>
                </a:solidFill>
                <a:effectLst/>
                <a:latin typeface="Open Sans" panose="020B0606030504020204" pitchFamily="34" charset="0"/>
              </a:rPr>
              <a:t>Es el análisis cuantitativo a través de </a:t>
            </a:r>
            <a:r>
              <a:rPr lang="es-ES" sz="2000" b="1" i="0" u="none" strike="noStrike" dirty="0">
                <a:solidFill>
                  <a:srgbClr val="333333"/>
                </a:solidFill>
                <a:effectLst/>
                <a:latin typeface="Open Sans" panose="020B0606030504020204" pitchFamily="34" charset="0"/>
                <a:hlinkClick r:id="rId8"/>
              </a:rPr>
              <a:t>indicadores técnicos</a:t>
            </a:r>
            <a:r>
              <a:rPr lang="es-ES" sz="2000" b="0" i="0" dirty="0">
                <a:solidFill>
                  <a:srgbClr val="333333"/>
                </a:solidFill>
                <a:effectLst/>
                <a:latin typeface="Open Sans" panose="020B0606030504020204" pitchFamily="34" charset="0"/>
              </a:rPr>
              <a:t>. Estos indicadores son representaciones de fórmulas matemáticas calculadas sobre el precio de un activo. Existen muchos tipos de indicadores en función de lo que representan. Por ejemplo, el </a:t>
            </a:r>
            <a:r>
              <a:rPr lang="es-ES" sz="2000" b="1" i="0" u="sng" dirty="0">
                <a:solidFill>
                  <a:srgbClr val="333333"/>
                </a:solidFill>
                <a:effectLst/>
                <a:latin typeface="Open Sans" panose="020B0606030504020204" pitchFamily="34" charset="0"/>
                <a:hlinkClick r:id="rId9"/>
              </a:rPr>
              <a:t>volumen bursátil</a:t>
            </a:r>
            <a:r>
              <a:rPr lang="es-ES" sz="2000" b="0" i="0" dirty="0">
                <a:solidFill>
                  <a:srgbClr val="333333"/>
                </a:solidFill>
                <a:effectLst/>
                <a:latin typeface="Open Sans" panose="020B0606030504020204" pitchFamily="34" charset="0"/>
              </a:rPr>
              <a:t>, una </a:t>
            </a:r>
            <a:r>
              <a:rPr lang="es-ES" sz="2000" b="1" i="0" u="none" strike="noStrike" dirty="0">
                <a:solidFill>
                  <a:srgbClr val="333333"/>
                </a:solidFill>
                <a:effectLst/>
                <a:latin typeface="Open Sans" panose="020B0606030504020204" pitchFamily="34" charset="0"/>
                <a:hlinkClick r:id="rId10"/>
              </a:rPr>
              <a:t>media </a:t>
            </a:r>
            <a:r>
              <a:rPr lang="es-ES" sz="2000" b="1" i="0" u="none" strike="noStrike" dirty="0">
                <a:solidFill>
                  <a:srgbClr val="333333"/>
                </a:solidFill>
                <a:effectLst/>
                <a:latin typeface="Open Sans" panose="020B0606030504020204" pitchFamily="34" charset="0"/>
                <a:hlinkClick r:id="rId11"/>
              </a:rPr>
              <a:t>RSI</a:t>
            </a:r>
            <a:r>
              <a:rPr lang="es-ES" sz="2000" b="1" i="0" u="none" strike="noStrike" dirty="0">
                <a:solidFill>
                  <a:srgbClr val="333333"/>
                </a:solidFill>
                <a:effectLst/>
                <a:latin typeface="Open Sans" panose="020B0606030504020204" pitchFamily="34" charset="0"/>
              </a:rPr>
              <a:t> (Relative </a:t>
            </a:r>
            <a:r>
              <a:rPr lang="es-ES" sz="2000" b="1" i="0" u="none" strike="noStrike" dirty="0" err="1">
                <a:solidFill>
                  <a:srgbClr val="333333"/>
                </a:solidFill>
                <a:effectLst/>
                <a:latin typeface="Open Sans" panose="020B0606030504020204" pitchFamily="34" charset="0"/>
              </a:rPr>
              <a:t>Strength</a:t>
            </a:r>
            <a:r>
              <a:rPr lang="es-ES" sz="2000" b="1" i="0" u="none" strike="noStrike" dirty="0">
                <a:solidFill>
                  <a:srgbClr val="333333"/>
                </a:solidFill>
                <a:effectLst/>
                <a:latin typeface="Open Sans" panose="020B0606030504020204" pitchFamily="34" charset="0"/>
              </a:rPr>
              <a:t> </a:t>
            </a:r>
            <a:r>
              <a:rPr lang="es-ES" sz="2000" b="1" i="0" u="none" strike="noStrike" dirty="0" err="1">
                <a:solidFill>
                  <a:srgbClr val="333333"/>
                </a:solidFill>
                <a:effectLst/>
                <a:latin typeface="Open Sans" panose="020B0606030504020204" pitchFamily="34" charset="0"/>
              </a:rPr>
              <a:t>Index</a:t>
            </a:r>
            <a:r>
              <a:rPr lang="es-ES" sz="2000" b="1" i="0" u="none" strike="noStrike" dirty="0">
                <a:solidFill>
                  <a:srgbClr val="333333"/>
                </a:solidFill>
                <a:effectLst/>
                <a:latin typeface="Open Sans" panose="020B0606030504020204" pitchFamily="34" charset="0"/>
              </a:rPr>
              <a:t>)</a:t>
            </a:r>
            <a:r>
              <a:rPr lang="es-ES" sz="2000" b="0" i="0" dirty="0">
                <a:solidFill>
                  <a:srgbClr val="333333"/>
                </a:solidFill>
                <a:effectLst/>
                <a:latin typeface="Open Sans" panose="020B0606030504020204" pitchFamily="34" charset="0"/>
              </a:rPr>
              <a:t>, </a:t>
            </a:r>
            <a:r>
              <a:rPr lang="es-ES" sz="2000" b="1" i="0" u="none" strike="noStrike" dirty="0">
                <a:solidFill>
                  <a:srgbClr val="333333"/>
                </a:solidFill>
                <a:effectLst/>
                <a:latin typeface="Open Sans" panose="020B0606030504020204" pitchFamily="34" charset="0"/>
                <a:hlinkClick r:id="rId10"/>
              </a:rPr>
              <a:t>el </a:t>
            </a:r>
            <a:r>
              <a:rPr lang="es-ES" sz="2100" b="1" dirty="0">
                <a:solidFill>
                  <a:srgbClr val="333333"/>
                </a:solidFill>
                <a:latin typeface="Open Sans" panose="020B0606030504020204" pitchFamily="34" charset="0"/>
              </a:rPr>
              <a:t>MACD (</a:t>
            </a:r>
            <a:r>
              <a:rPr lang="es-ES" sz="2100" b="1" dirty="0" err="1">
                <a:solidFill>
                  <a:srgbClr val="333333"/>
                </a:solidFill>
                <a:latin typeface="Open Sans" panose="020B0606030504020204" pitchFamily="34" charset="0"/>
              </a:rPr>
              <a:t>Moving</a:t>
            </a:r>
            <a:r>
              <a:rPr lang="es-ES" sz="2100" b="1" dirty="0">
                <a:solidFill>
                  <a:srgbClr val="333333"/>
                </a:solidFill>
                <a:latin typeface="Open Sans" panose="020B0606030504020204" pitchFamily="34" charset="0"/>
              </a:rPr>
              <a:t> </a:t>
            </a:r>
            <a:r>
              <a:rPr lang="es-ES" sz="2100" b="1" dirty="0" err="1">
                <a:solidFill>
                  <a:srgbClr val="333333"/>
                </a:solidFill>
                <a:latin typeface="Open Sans" panose="020B0606030504020204" pitchFamily="34" charset="0"/>
              </a:rPr>
              <a:t>average</a:t>
            </a:r>
            <a:r>
              <a:rPr lang="es-ES" sz="2100" b="1" dirty="0">
                <a:solidFill>
                  <a:srgbClr val="333333"/>
                </a:solidFill>
                <a:latin typeface="Open Sans" panose="020B0606030504020204" pitchFamily="34" charset="0"/>
              </a:rPr>
              <a:t> </a:t>
            </a:r>
            <a:r>
              <a:rPr lang="es-ES" sz="2100" b="1" dirty="0" err="1">
                <a:solidFill>
                  <a:srgbClr val="333333"/>
                </a:solidFill>
                <a:latin typeface="Open Sans" panose="020B0606030504020204" pitchFamily="34" charset="0"/>
              </a:rPr>
              <a:t>convergence</a:t>
            </a:r>
            <a:r>
              <a:rPr lang="es-ES" sz="2100" b="1" dirty="0">
                <a:solidFill>
                  <a:srgbClr val="333333"/>
                </a:solidFill>
                <a:latin typeface="Open Sans" panose="020B0606030504020204" pitchFamily="34" charset="0"/>
              </a:rPr>
              <a:t> &amp; </a:t>
            </a:r>
            <a:r>
              <a:rPr lang="es-ES" sz="2100" b="1" dirty="0" err="1">
                <a:solidFill>
                  <a:srgbClr val="333333"/>
                </a:solidFill>
                <a:latin typeface="Open Sans" panose="020B0606030504020204" pitchFamily="34" charset="0"/>
              </a:rPr>
              <a:t>divergence</a:t>
            </a:r>
            <a:r>
              <a:rPr lang="es-ES" sz="2100" b="1" dirty="0">
                <a:solidFill>
                  <a:srgbClr val="333333"/>
                </a:solidFill>
                <a:latin typeface="Open Sans" panose="020B0606030504020204" pitchFamily="34" charset="0"/>
              </a:rPr>
              <a:t>) o </a:t>
            </a:r>
            <a:r>
              <a:rPr lang="es-ES" sz="2000" b="1" i="0" u="none" strike="noStrike" dirty="0">
                <a:solidFill>
                  <a:srgbClr val="333333"/>
                </a:solidFill>
                <a:effectLst/>
                <a:latin typeface="Open Sans" panose="020B0606030504020204" pitchFamily="34" charset="0"/>
                <a:hlinkClick r:id="rId10"/>
              </a:rPr>
              <a:t>las </a:t>
            </a:r>
            <a:r>
              <a:rPr lang="es-ES" sz="2000" b="1" i="0" u="none" strike="noStrike" dirty="0">
                <a:solidFill>
                  <a:srgbClr val="333333"/>
                </a:solidFill>
                <a:effectLst/>
                <a:latin typeface="Open Sans" panose="020B0606030504020204" pitchFamily="34" charset="0"/>
                <a:hlinkClick r:id="rId12"/>
              </a:rPr>
              <a:t>bandas de </a:t>
            </a:r>
            <a:r>
              <a:rPr lang="es-ES" sz="2000" b="1" i="0" u="none" strike="noStrike" dirty="0" err="1">
                <a:solidFill>
                  <a:srgbClr val="333333"/>
                </a:solidFill>
                <a:effectLst/>
                <a:latin typeface="Open Sans" panose="020B0606030504020204" pitchFamily="34" charset="0"/>
                <a:hlinkClick r:id="rId12"/>
              </a:rPr>
              <a:t>bollinger</a:t>
            </a:r>
            <a:r>
              <a:rPr lang="es-ES" sz="2000" b="0" i="0" dirty="0">
                <a:solidFill>
                  <a:srgbClr val="333333"/>
                </a:solidFill>
                <a:effectLst/>
                <a:latin typeface="Open Sans" panose="020B0606030504020204" pitchFamily="34" charset="0"/>
              </a:rPr>
              <a:t>.</a:t>
            </a:r>
          </a:p>
          <a:p>
            <a:pPr algn="just"/>
            <a:endParaRPr lang="es-ES" sz="3200" dirty="0"/>
          </a:p>
        </p:txBody>
      </p:sp>
    </p:spTree>
    <p:extLst>
      <p:ext uri="{BB962C8B-B14F-4D97-AF65-F5344CB8AC3E}">
        <p14:creationId xmlns:p14="http://schemas.microsoft.com/office/powerpoint/2010/main" val="886675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a:t>Análisis Gráfico: Teoría de las ondas de Elliot</a:t>
            </a:r>
            <a:endParaRPr lang="es-EC" dirty="0"/>
          </a:p>
        </p:txBody>
      </p:sp>
      <p:sp>
        <p:nvSpPr>
          <p:cNvPr id="5" name="4 Marcador de contenido"/>
          <p:cNvSpPr>
            <a:spLocks noGrp="1"/>
          </p:cNvSpPr>
          <p:nvPr>
            <p:ph idx="1"/>
          </p:nvPr>
        </p:nvSpPr>
        <p:spPr>
          <a:xfrm>
            <a:off x="838200" y="1355109"/>
            <a:ext cx="10898080" cy="4351338"/>
          </a:xfrm>
        </p:spPr>
        <p:txBody>
          <a:bodyPr/>
          <a:lstStyle/>
          <a:p>
            <a:pPr algn="just"/>
            <a:r>
              <a:rPr lang="es-EC" sz="1800" dirty="0">
                <a:solidFill>
                  <a:srgbClr val="000000"/>
                </a:solidFill>
                <a:latin typeface="Times New Roman" panose="02020603050405020304" pitchFamily="18" charset="0"/>
                <a:ea typeface="Times New Roman" panose="02020603050405020304" pitchFamily="18" charset="0"/>
              </a:rPr>
              <a:t>L</a:t>
            </a:r>
            <a:r>
              <a:rPr lang="es-EC" sz="1800" dirty="0">
                <a:solidFill>
                  <a:srgbClr val="000000"/>
                </a:solidFill>
                <a:effectLst/>
                <a:latin typeface="Times New Roman" panose="02020603050405020304" pitchFamily="18" charset="0"/>
                <a:ea typeface="Times New Roman" panose="02020603050405020304" pitchFamily="18" charset="0"/>
              </a:rPr>
              <a:t>a teoría dice que el mercado de valores sigue un ritmo repetitivo de cinco ondas de adelante seguidas por tres ondas de retroceso</a:t>
            </a:r>
          </a:p>
          <a:p>
            <a:pPr algn="just"/>
            <a:r>
              <a:rPr lang="es-EC" sz="1800" dirty="0">
                <a:solidFill>
                  <a:srgbClr val="000000"/>
                </a:solidFill>
                <a:effectLst/>
                <a:latin typeface="Times New Roman" panose="02020603050405020304" pitchFamily="18" charset="0"/>
                <a:ea typeface="Times New Roman" panose="02020603050405020304" pitchFamily="18" charset="0"/>
              </a:rPr>
              <a:t>Cada ciclo completo tiene ocho ondas, cinco arriba y tres hacia abajo. En la parte del ciclo que avanza, cada una de las ondas está numerada. Las ondas 1, 3 y 5, llamadas ondas de impulso, son ondas ascendentes, mientras que las ondas 2 y 4 se mueven en dirección contraria a la tendencia ascendente. Las ondas 2 y 4 se llaman ondas de corrección porque corrigen las ondas 1 y 3. Una vez completado el avance de cinco ondas numeradas, comienza la corrección de tres ondas, identificadas a su vez por las letras a, b y c</a:t>
            </a:r>
            <a:endParaRPr lang="es-ES" dirty="0"/>
          </a:p>
        </p:txBody>
      </p:sp>
      <p:pic>
        <p:nvPicPr>
          <p:cNvPr id="4" name="image3.png">
            <a:extLst>
              <a:ext uri="{FF2B5EF4-FFF2-40B4-BE49-F238E27FC236}">
                <a16:creationId xmlns:a16="http://schemas.microsoft.com/office/drawing/2014/main" id="{074E972B-EDE4-458E-A109-9E60F28304D1}"/>
              </a:ext>
            </a:extLst>
          </p:cNvPr>
          <p:cNvPicPr/>
          <p:nvPr/>
        </p:nvPicPr>
        <p:blipFill rotWithShape="1">
          <a:blip r:embed="rId2" cstate="print">
            <a:extLst>
              <a:ext uri="{28A0092B-C50C-407E-A947-70E740481C1C}">
                <a14:useLocalDpi xmlns:a14="http://schemas.microsoft.com/office/drawing/2010/main" val="0"/>
              </a:ext>
            </a:extLst>
          </a:blip>
          <a:srcRect l="18422" t="17951" r="27277" b="11824"/>
          <a:stretch/>
        </p:blipFill>
        <p:spPr bwMode="auto">
          <a:xfrm>
            <a:off x="3365870" y="3532997"/>
            <a:ext cx="4927600" cy="262445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10044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Análisis Gráfico: Velas Japonesas</a:t>
            </a:r>
            <a:endParaRPr lang="es-EC" dirty="0"/>
          </a:p>
        </p:txBody>
      </p:sp>
      <p:sp>
        <p:nvSpPr>
          <p:cNvPr id="5" name="4 Marcador de contenido"/>
          <p:cNvSpPr>
            <a:spLocks noGrp="1"/>
          </p:cNvSpPr>
          <p:nvPr>
            <p:ph idx="1"/>
          </p:nvPr>
        </p:nvSpPr>
        <p:spPr>
          <a:xfrm>
            <a:off x="838200" y="1825625"/>
            <a:ext cx="10898080" cy="4351338"/>
          </a:xfrm>
        </p:spPr>
        <p:txBody>
          <a:bodyPr>
            <a:normAutofit lnSpcReduction="10000"/>
          </a:bodyPr>
          <a:lstStyle/>
          <a:p>
            <a:pPr algn="just"/>
            <a:r>
              <a:rPr lang="es-EC" sz="1800" dirty="0">
                <a:solidFill>
                  <a:srgbClr val="000000"/>
                </a:solidFill>
                <a:latin typeface="Times New Roman" panose="02020603050405020304" pitchFamily="18" charset="0"/>
                <a:ea typeface="Times New Roman" panose="02020603050405020304" pitchFamily="18" charset="0"/>
              </a:rPr>
              <a:t>R</a:t>
            </a:r>
            <a:r>
              <a:rPr lang="es-EC" sz="1800" dirty="0">
                <a:solidFill>
                  <a:srgbClr val="000000"/>
                </a:solidFill>
                <a:effectLst/>
                <a:latin typeface="Times New Roman" panose="02020603050405020304" pitchFamily="18" charset="0"/>
                <a:ea typeface="Times New Roman" panose="02020603050405020304" pitchFamily="18" charset="0"/>
              </a:rPr>
              <a:t>epresenta mediante una vela el valor máximo y mínimo al que se encontró el precio de un instrumento financiero; pequeño rectángulo con una línea vertical que resalta por la parte superior o inferior. Al rectángulo se lo denomina cuerpo, las líneas que sobresalen se las llama sombras o mechas, su interpretación varía según su forma y color</a:t>
            </a:r>
          </a:p>
          <a:p>
            <a:endParaRPr lang="es-EC" sz="1800" dirty="0">
              <a:solidFill>
                <a:srgbClr val="000000"/>
              </a:solidFill>
              <a:latin typeface="Times New Roman" panose="02020603050405020304" pitchFamily="18" charset="0"/>
            </a:endParaRPr>
          </a:p>
          <a:p>
            <a:endParaRPr lang="es-EC" sz="1800" dirty="0">
              <a:solidFill>
                <a:srgbClr val="000000"/>
              </a:solidFill>
              <a:latin typeface="Times New Roman" panose="02020603050405020304" pitchFamily="18" charset="0"/>
            </a:endParaRPr>
          </a:p>
          <a:p>
            <a:endParaRPr lang="es-EC" sz="1800" dirty="0">
              <a:solidFill>
                <a:srgbClr val="000000"/>
              </a:solidFill>
              <a:latin typeface="Times New Roman" panose="02020603050405020304" pitchFamily="18" charset="0"/>
            </a:endParaRPr>
          </a:p>
          <a:p>
            <a:endParaRPr lang="es-EC" sz="1800" dirty="0">
              <a:solidFill>
                <a:srgbClr val="000000"/>
              </a:solidFill>
              <a:latin typeface="Times New Roman" panose="02020603050405020304" pitchFamily="18" charset="0"/>
            </a:endParaRPr>
          </a:p>
          <a:p>
            <a:endParaRPr lang="es-EC" sz="1800" dirty="0">
              <a:solidFill>
                <a:srgbClr val="000000"/>
              </a:solidFill>
              <a:latin typeface="Times New Roman" panose="02020603050405020304" pitchFamily="18" charset="0"/>
            </a:endParaRPr>
          </a:p>
          <a:p>
            <a:endParaRPr lang="es-EC" sz="1800" dirty="0">
              <a:solidFill>
                <a:srgbClr val="000000"/>
              </a:solidFill>
              <a:latin typeface="Times New Roman" panose="02020603050405020304" pitchFamily="18" charset="0"/>
            </a:endParaRPr>
          </a:p>
          <a:p>
            <a:pPr algn="just"/>
            <a:r>
              <a:rPr lang="es-EC" sz="1800" dirty="0">
                <a:solidFill>
                  <a:srgbClr val="000000"/>
                </a:solidFill>
                <a:effectLst/>
                <a:latin typeface="Times New Roman" panose="02020603050405020304" pitchFamily="18" charset="0"/>
                <a:ea typeface="Times New Roman" panose="02020603050405020304" pitchFamily="18" charset="0"/>
              </a:rPr>
              <a:t>Un cuerpo de color verde representa que el precio de cierre del instrumento financiero en operación es mayor al precio con el que partió. El cuerpo rojo simboliza que el precio de cierre del instrumento financiero en operación es menor al precio con el que partió. Las sombras, mechas o líneas que sobresalen en la parte superior o inferior de la vela representan el valor máximo y mínimo al que llegó el instrumento financiero en el periodo de tiempo en el que se esté operando.</a:t>
            </a:r>
            <a:endParaRPr lang="es-ES" dirty="0"/>
          </a:p>
        </p:txBody>
      </p:sp>
      <p:pic>
        <p:nvPicPr>
          <p:cNvPr id="4" name="Imagen 3">
            <a:extLst>
              <a:ext uri="{FF2B5EF4-FFF2-40B4-BE49-F238E27FC236}">
                <a16:creationId xmlns:a16="http://schemas.microsoft.com/office/drawing/2014/main" id="{4D96BAE6-5373-41E0-B218-2BD2B95068E5}"/>
              </a:ext>
            </a:extLst>
          </p:cNvPr>
          <p:cNvPicPr/>
          <p:nvPr/>
        </p:nvPicPr>
        <p:blipFill rotWithShape="1">
          <a:blip r:embed="rId2"/>
          <a:srcRect l="31584" r="-14" b="33976"/>
          <a:stretch/>
        </p:blipFill>
        <p:spPr bwMode="auto">
          <a:xfrm>
            <a:off x="3308781" y="2824218"/>
            <a:ext cx="5826341" cy="1809926"/>
          </a:xfrm>
          <a:prstGeom prst="rect">
            <a:avLst/>
          </a:prstGeom>
          <a:ln>
            <a:noFill/>
          </a:ln>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770973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es-EC" sz="4000" i="0" dirty="0">
                <a:solidFill>
                  <a:srgbClr val="333333"/>
                </a:solidFill>
                <a:effectLst/>
                <a:latin typeface="Arial" panose="020B0604020202020204" pitchFamily="34" charset="0"/>
                <a:cs typeface="Arial" panose="020B0604020202020204" pitchFamily="34" charset="0"/>
              </a:rPr>
              <a:t>Críticas al análisis técnico</a:t>
            </a:r>
          </a:p>
        </p:txBody>
      </p:sp>
      <p:sp>
        <p:nvSpPr>
          <p:cNvPr id="5" name="4 Marcador de contenido"/>
          <p:cNvSpPr>
            <a:spLocks noGrp="1"/>
          </p:cNvSpPr>
          <p:nvPr>
            <p:ph idx="1"/>
          </p:nvPr>
        </p:nvSpPr>
        <p:spPr/>
        <p:txBody>
          <a:bodyPr>
            <a:normAutofit fontScale="92500" lnSpcReduction="20000"/>
          </a:bodyPr>
          <a:lstStyle/>
          <a:p>
            <a:pPr algn="just"/>
            <a:r>
              <a:rPr lang="es-ES" b="0" i="0" dirty="0">
                <a:solidFill>
                  <a:srgbClr val="333333"/>
                </a:solidFill>
                <a:effectLst/>
                <a:latin typeface="Open Sans" panose="020B0606030504020204" pitchFamily="34" charset="0"/>
              </a:rPr>
              <a:t>Las principales críticas al análisis técnico provienen de la </a:t>
            </a:r>
            <a:r>
              <a:rPr lang="es-ES" b="1" i="0" u="none" strike="noStrike" dirty="0">
                <a:solidFill>
                  <a:srgbClr val="333333"/>
                </a:solidFill>
                <a:effectLst/>
                <a:latin typeface="Open Sans" panose="020B0606030504020204" pitchFamily="34" charset="0"/>
                <a:hlinkClick r:id="rId2"/>
              </a:rPr>
              <a:t>teoría del paseo aleatorio</a:t>
            </a:r>
            <a:r>
              <a:rPr lang="es-ES" b="0" i="0" dirty="0">
                <a:solidFill>
                  <a:srgbClr val="333333"/>
                </a:solidFill>
                <a:effectLst/>
                <a:latin typeface="Open Sans" panose="020B0606030504020204" pitchFamily="34" charset="0"/>
              </a:rPr>
              <a:t>. La teoría del paseo aleatorio afirma que no se pueden predecir las cotizaciones bursátiles, ya que estas son completamente aleatorias.</a:t>
            </a:r>
          </a:p>
          <a:p>
            <a:pPr algn="just"/>
            <a:r>
              <a:rPr lang="es-ES" dirty="0">
                <a:solidFill>
                  <a:srgbClr val="333333"/>
                </a:solidFill>
                <a:latin typeface="Open Sans" panose="020B0606030504020204" pitchFamily="34" charset="0"/>
              </a:rPr>
              <a:t>T</a:t>
            </a:r>
            <a:r>
              <a:rPr lang="es-ES" b="0" i="0" dirty="0">
                <a:solidFill>
                  <a:srgbClr val="333333"/>
                </a:solidFill>
                <a:effectLst/>
                <a:latin typeface="Open Sans" panose="020B0606030504020204" pitchFamily="34" charset="0"/>
              </a:rPr>
              <a:t>ambién ha recibido algunas críticas por parte de aquellos que piensan que se pueden predecir los movimientos bursátiles, pero el análisis técnico no sirve para eso. La razón que dan es que se basa en datos pasados. Y dado que rentabilidades pasadas no garantizan rentabilidades futuras no tiene sentido realizar análisis técnico.</a:t>
            </a:r>
          </a:p>
          <a:p>
            <a:pPr algn="just"/>
            <a:r>
              <a:rPr lang="es-ES" b="0" i="0" dirty="0">
                <a:solidFill>
                  <a:srgbClr val="333333"/>
                </a:solidFill>
                <a:effectLst/>
                <a:latin typeface="Open Sans" panose="020B0606030504020204" pitchFamily="34" charset="0"/>
              </a:rPr>
              <a:t>En cualquier caso, el análisis técnico es el análisis más popular en bolsa. Tiene muchos adeptos, analistas e incluso gestores de fondos que lo aplican en su operativa.</a:t>
            </a:r>
          </a:p>
          <a:p>
            <a:pPr marL="0" indent="0">
              <a:buNone/>
            </a:pPr>
            <a:endParaRPr lang="es-ES" dirty="0"/>
          </a:p>
        </p:txBody>
      </p:sp>
    </p:spTree>
    <p:extLst>
      <p:ext uri="{BB962C8B-B14F-4D97-AF65-F5344CB8AC3E}">
        <p14:creationId xmlns:p14="http://schemas.microsoft.com/office/powerpoint/2010/main" val="886675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9411</TotalTime>
  <Words>785</Words>
  <Application>Microsoft Office PowerPoint</Application>
  <PresentationFormat>Panorámica</PresentationFormat>
  <Paragraphs>31</Paragraphs>
  <Slides>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Arial</vt:lpstr>
      <vt:lpstr>Calibri</vt:lpstr>
      <vt:lpstr>Calibri Light</vt:lpstr>
      <vt:lpstr>Open Sans</vt:lpstr>
      <vt:lpstr>Times New Roman</vt:lpstr>
      <vt:lpstr>Tema de Office</vt:lpstr>
      <vt:lpstr>ANÁLISIS TÉCNICO DE ACCIONES</vt:lpstr>
      <vt:lpstr>Supuestos</vt:lpstr>
      <vt:lpstr>Análisis Técnico</vt:lpstr>
      <vt:lpstr>Herramientas usadas en el análisis técnico</vt:lpstr>
      <vt:lpstr>Análisis Gráfico: Teoría de las ondas de Elliot</vt:lpstr>
      <vt:lpstr>Análisis Gráfico: Velas Japonesas</vt:lpstr>
      <vt:lpstr>Críticas al análisis técnico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Rojas Maldonado, Juan Felipe</dc:creator>
  <cp:lastModifiedBy>DOCENTES</cp:lastModifiedBy>
  <cp:revision>63</cp:revision>
  <dcterms:created xsi:type="dcterms:W3CDTF">2016-01-21T21:14:58Z</dcterms:created>
  <dcterms:modified xsi:type="dcterms:W3CDTF">2022-11-09T12:53:26Z</dcterms:modified>
</cp:coreProperties>
</file>