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71" r:id="rId2"/>
    <p:sldId id="298" r:id="rId3"/>
    <p:sldId id="272" r:id="rId4"/>
    <p:sldId id="273" r:id="rId5"/>
    <p:sldId id="274" r:id="rId6"/>
    <p:sldId id="275" r:id="rId7"/>
    <p:sldId id="287" r:id="rId8"/>
    <p:sldId id="288" r:id="rId9"/>
    <p:sldId id="289" r:id="rId10"/>
    <p:sldId id="290" r:id="rId11"/>
    <p:sldId id="291" r:id="rId12"/>
    <p:sldId id="276" r:id="rId13"/>
    <p:sldId id="277" r:id="rId14"/>
    <p:sldId id="278" r:id="rId15"/>
    <p:sldId id="279" r:id="rId16"/>
    <p:sldId id="280" r:id="rId17"/>
    <p:sldId id="281" r:id="rId18"/>
    <p:sldId id="293" r:id="rId19"/>
    <p:sldId id="292" r:id="rId20"/>
    <p:sldId id="294" r:id="rId21"/>
    <p:sldId id="295" r:id="rId22"/>
    <p:sldId id="296" r:id="rId23"/>
    <p:sldId id="282" r:id="rId24"/>
    <p:sldId id="283" r:id="rId25"/>
    <p:sldId id="284" r:id="rId26"/>
    <p:sldId id="285" r:id="rId27"/>
    <p:sldId id="286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3" roundtripDataSignature="AMtx7mgWM5nYfvRnNO2qJ4cmv08UnE5N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6600"/>
    <a:srgbClr val="33CCCC"/>
    <a:srgbClr val="71F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A6C44B-4779-437C-9F79-F028F8BC4654}">
  <a:tblStyle styleId="{29A6C44B-4779-437C-9F79-F028F8BC465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84574" autoAdjust="0"/>
  </p:normalViewPr>
  <p:slideViewPr>
    <p:cSldViewPr snapToGrid="0">
      <p:cViewPr varScale="1">
        <p:scale>
          <a:sx n="68" d="100"/>
          <a:sy n="68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124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12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6681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878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833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77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996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865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94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367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940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3914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705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1932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14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009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139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9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479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614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039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52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682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99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164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590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177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782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0B81E3B-EBFF-72C5-D4B3-6452D4C0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CAD6CE6-88D4-6781-03E9-3CCF9E60C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73753ED4-C785-D8AD-6F10-80AB76E92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48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connect.jbiconnectplus.org/Appraise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ebmh.warne.ox.ac.uk/cebmh/education_critical_appraisal.htm" TargetMode="External"/><Relationship Id="rId5" Type="http://schemas.openxmlformats.org/officeDocument/2006/relationships/hyperlink" Target="http://www.sign.ac.uk/guidelines/fulltext/50/annexc.html" TargetMode="External"/><Relationship Id="rId4" Type="http://schemas.openxmlformats.org/officeDocument/2006/relationships/hyperlink" Target="http://www.casp-uk.ne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.connect.jbiconnectplus.org/Appraise.aspx" TargetMode="External"/><Relationship Id="rId5" Type="http://schemas.openxmlformats.org/officeDocument/2006/relationships/hyperlink" Target="http://www.lecturacritica.com/es/" TargetMode="External"/><Relationship Id="rId4" Type="http://schemas.openxmlformats.org/officeDocument/2006/relationships/hyperlink" Target="http://redcaspe.org/drupal/?q=node/2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CASPe%20para%20Estudios%20Cualitativos%20plantilla_cualitativa.pdf" TargetMode="External"/><Relationship Id="rId5" Type="http://schemas.openxmlformats.org/officeDocument/2006/relationships/image" Target="../media/image2.png"/><Relationship Id="rId4" Type="http://schemas.openxmlformats.org/officeDocument/2006/relationships/hyperlink" Target="CASPe%20para%20Ensayo_clinico_v1_0%20Plantilla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CASPe%20para%20Ensayo_clinico_v1_0%20Plantilla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hyperlink" Target="CASPe%20para%20Estudios%20Cualitativos%20plantilla_cualitativ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601197" y="2281239"/>
            <a:ext cx="1098960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4000" b="1" dirty="0">
                <a:solidFill>
                  <a:srgbClr val="00A7B4"/>
                </a:solidFill>
                <a:sym typeface="Signika"/>
              </a:rPr>
              <a:t>Del Conocimiento a la Evidencia Disponible: </a:t>
            </a:r>
          </a:p>
          <a:p>
            <a:pPr algn="ctr"/>
            <a:r>
              <a:rPr lang="es-CO" sz="4000" b="1" dirty="0">
                <a:solidFill>
                  <a:srgbClr val="00A7B4"/>
                </a:solidFill>
                <a:sym typeface="Signika"/>
              </a:rPr>
              <a:t>Lectura crítica de documentación científica</a:t>
            </a: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0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13107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387928" y="1273673"/>
            <a:ext cx="797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2.1 </a:t>
            </a:r>
            <a:r>
              <a:rPr lang="es-CO" sz="2000" dirty="0"/>
              <a:t>¿Dónde encontrar parrillas (</a:t>
            </a:r>
            <a:r>
              <a:rPr lang="es-CO" sz="2000" dirty="0" err="1"/>
              <a:t>checklists</a:t>
            </a:r>
            <a:r>
              <a:rPr lang="es-CO" sz="2000" dirty="0"/>
              <a:t>) de lectura crítica?</a:t>
            </a:r>
            <a:endParaRPr lang="es-MX" sz="2000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0D7D490-F10E-48A0-AB0E-3D82D109E86F}"/>
              </a:ext>
            </a:extLst>
          </p:cNvPr>
          <p:cNvSpPr/>
          <p:nvPr/>
        </p:nvSpPr>
        <p:spPr>
          <a:xfrm>
            <a:off x="744718" y="2197894"/>
            <a:ext cx="106711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b="1" dirty="0"/>
              <a:t>CASP</a:t>
            </a:r>
            <a:r>
              <a:rPr lang="es-CO" sz="1800" dirty="0"/>
              <a:t> (</a:t>
            </a:r>
            <a:r>
              <a:rPr lang="es-CO" sz="1800" dirty="0" err="1"/>
              <a:t>Critical</a:t>
            </a:r>
            <a:r>
              <a:rPr lang="es-CO" sz="1800" dirty="0"/>
              <a:t> </a:t>
            </a:r>
            <a:r>
              <a:rPr lang="es-CO" sz="1800" dirty="0" err="1"/>
              <a:t>Appraisal</a:t>
            </a:r>
            <a:r>
              <a:rPr lang="es-CO" sz="1800" dirty="0"/>
              <a:t> </a:t>
            </a:r>
            <a:r>
              <a:rPr lang="es-CO" sz="1800" dirty="0" err="1"/>
              <a:t>Skills</a:t>
            </a:r>
            <a:r>
              <a:rPr lang="es-CO" sz="1800" dirty="0"/>
              <a:t> </a:t>
            </a:r>
            <a:r>
              <a:rPr lang="es-CO" sz="1800" dirty="0" err="1"/>
              <a:t>Programme</a:t>
            </a:r>
            <a:r>
              <a:rPr lang="es-CO" sz="1800" dirty="0"/>
              <a:t> - Programa de habilidades en Lectura Crítica). </a:t>
            </a:r>
            <a:r>
              <a:rPr lang="es-CO" sz="1800" dirty="0" err="1"/>
              <a:t>National</a:t>
            </a:r>
            <a:r>
              <a:rPr lang="es-CO" sz="1800" dirty="0"/>
              <a:t> </a:t>
            </a:r>
            <a:r>
              <a:rPr lang="es-CO" sz="1800" dirty="0" err="1"/>
              <a:t>Health</a:t>
            </a:r>
            <a:r>
              <a:rPr lang="es-CO" sz="1800" dirty="0"/>
              <a:t> </a:t>
            </a:r>
            <a:r>
              <a:rPr lang="es-CO" sz="1800" dirty="0" err="1"/>
              <a:t>Service</a:t>
            </a:r>
            <a:r>
              <a:rPr lang="es-CO" sz="1800" dirty="0"/>
              <a:t>. Oxford, Reino Unido: </a:t>
            </a:r>
            <a:r>
              <a:rPr lang="es-CO" sz="1800" dirty="0">
                <a:hlinkClick r:id="rId4"/>
              </a:rPr>
              <a:t>http://www.casp-uk.net/</a:t>
            </a:r>
            <a:endParaRPr lang="es-CO" sz="1800" dirty="0"/>
          </a:p>
          <a:p>
            <a:r>
              <a:rPr lang="es-CO" sz="1800" dirty="0"/>
              <a:t> </a:t>
            </a:r>
          </a:p>
          <a:p>
            <a:r>
              <a:rPr lang="es-CO" sz="1800" b="1" dirty="0"/>
              <a:t>SIGN </a:t>
            </a:r>
            <a:r>
              <a:rPr lang="es-CO" sz="1800" dirty="0"/>
              <a:t>(Scottish </a:t>
            </a:r>
            <a:r>
              <a:rPr lang="es-CO" sz="1800" dirty="0" err="1"/>
              <a:t>IntercollegiateGuidelines</a:t>
            </a:r>
            <a:r>
              <a:rPr lang="es-CO" sz="1800" dirty="0"/>
              <a:t> Network – Red </a:t>
            </a:r>
            <a:r>
              <a:rPr lang="es-CO" sz="1800" dirty="0" err="1"/>
              <a:t>Intercolegiada</a:t>
            </a:r>
            <a:r>
              <a:rPr lang="es-CO" sz="1800" dirty="0"/>
              <a:t> Escocesa de Guías de Práctica Clínica): </a:t>
            </a:r>
            <a:r>
              <a:rPr lang="es-CO" sz="1800" dirty="0">
                <a:hlinkClick r:id="rId5"/>
              </a:rPr>
              <a:t>http://www.sign.ac.uk/guidelines/fulltext/50/annexc.html</a:t>
            </a:r>
            <a:endParaRPr lang="es-CO" sz="1800" dirty="0"/>
          </a:p>
          <a:p>
            <a:endParaRPr lang="es-CO" sz="1800" dirty="0"/>
          </a:p>
          <a:p>
            <a:r>
              <a:rPr lang="es-CO" sz="1800" b="1" dirty="0"/>
              <a:t>CEBMH </a:t>
            </a:r>
            <a:r>
              <a:rPr lang="es-CO" sz="1800" dirty="0"/>
              <a:t>(Centre </a:t>
            </a:r>
            <a:r>
              <a:rPr lang="es-CO" sz="1800" dirty="0" err="1"/>
              <a:t>forEvidence-Based</a:t>
            </a:r>
            <a:r>
              <a:rPr lang="es-CO" sz="1800" dirty="0"/>
              <a:t> Mental </a:t>
            </a:r>
            <a:r>
              <a:rPr lang="es-CO" sz="1800" dirty="0" err="1"/>
              <a:t>Health</a:t>
            </a:r>
            <a:r>
              <a:rPr lang="es-CO" sz="1800" dirty="0"/>
              <a:t> – Centro de Salud Mental Basada en la Evidencia). Reino Unido: </a:t>
            </a:r>
          </a:p>
          <a:p>
            <a:r>
              <a:rPr lang="es-CO" sz="1800" dirty="0">
                <a:hlinkClick r:id="rId6"/>
              </a:rPr>
              <a:t>http://cebmh.warne.ox.ac.uk/cebmh/education_critical_appraisal.htm</a:t>
            </a:r>
            <a:endParaRPr lang="es-CO" sz="1800" dirty="0"/>
          </a:p>
          <a:p>
            <a:r>
              <a:rPr lang="es-CO" sz="1800" dirty="0"/>
              <a:t> </a:t>
            </a:r>
          </a:p>
          <a:p>
            <a:r>
              <a:rPr lang="es-CO" sz="1800" b="1" dirty="0"/>
              <a:t>JBI </a:t>
            </a:r>
            <a:r>
              <a:rPr lang="es-CO" sz="1800" b="1" dirty="0" err="1"/>
              <a:t>ConNECT</a:t>
            </a:r>
            <a:r>
              <a:rPr lang="es-CO" sz="1800" b="1" dirty="0"/>
              <a:t>. </a:t>
            </a:r>
            <a:r>
              <a:rPr lang="es-CO" sz="1800" dirty="0"/>
              <a:t>(</a:t>
            </a:r>
            <a:r>
              <a:rPr lang="es-CO" sz="1800" dirty="0" err="1"/>
              <a:t>Clinical</a:t>
            </a:r>
            <a:r>
              <a:rPr lang="es-CO" sz="1800" dirty="0"/>
              <a:t> Online Network </a:t>
            </a:r>
            <a:r>
              <a:rPr lang="es-CO" sz="1800" dirty="0" err="1"/>
              <a:t>of</a:t>
            </a:r>
            <a:r>
              <a:rPr lang="es-CO" sz="1800" dirty="0"/>
              <a:t> </a:t>
            </a:r>
            <a:r>
              <a:rPr lang="es-CO" sz="1800" dirty="0" err="1"/>
              <a:t>EvidenceforCare</a:t>
            </a:r>
            <a:r>
              <a:rPr lang="es-CO" sz="1800" dirty="0"/>
              <a:t> and </a:t>
            </a:r>
            <a:r>
              <a:rPr lang="es-CO" sz="1800" dirty="0" err="1"/>
              <a:t>Therapeutics</a:t>
            </a:r>
            <a:r>
              <a:rPr lang="es-CO" sz="1800" dirty="0"/>
              <a:t> – Red clínica de Evidencia on-line sobre Cuidados). Instituto Joanna Briggs. Adelaida, Australia: </a:t>
            </a:r>
          </a:p>
          <a:p>
            <a:r>
              <a:rPr lang="es-CO" sz="1800" dirty="0">
                <a:hlinkClick r:id="rId7"/>
              </a:rPr>
              <a:t>http://connect.jbiconnectplus.org/Appraise.aspx</a:t>
            </a:r>
            <a:endParaRPr lang="es-CO" sz="1800" dirty="0"/>
          </a:p>
          <a:p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8873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13107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387928" y="1273673"/>
            <a:ext cx="980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2.1 </a:t>
            </a:r>
            <a:r>
              <a:rPr lang="es-CO" sz="2000" dirty="0"/>
              <a:t>¿Dónde encontrar parrillas (</a:t>
            </a:r>
            <a:r>
              <a:rPr lang="es-CO" sz="2000" dirty="0" err="1"/>
              <a:t>checklists</a:t>
            </a:r>
            <a:r>
              <a:rPr lang="es-CO" sz="2000" dirty="0"/>
              <a:t>) de lectura crítica? </a:t>
            </a:r>
            <a:r>
              <a:rPr lang="es-CO" sz="2000" b="1" dirty="0"/>
              <a:t>EN ESPAÑOL</a:t>
            </a:r>
            <a:endParaRPr lang="es-MX" sz="2000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0D7D490-F10E-48A0-AB0E-3D82D109E86F}"/>
              </a:ext>
            </a:extLst>
          </p:cNvPr>
          <p:cNvSpPr/>
          <p:nvPr/>
        </p:nvSpPr>
        <p:spPr>
          <a:xfrm>
            <a:off x="744718" y="2197894"/>
            <a:ext cx="106711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 err="1"/>
              <a:t>CASPe</a:t>
            </a:r>
            <a:r>
              <a:rPr lang="es-MX" sz="1800" b="1" dirty="0"/>
              <a:t> </a:t>
            </a:r>
            <a:r>
              <a:rPr lang="es-MX" sz="1800" dirty="0"/>
              <a:t>(Colaboración CASP en España con múltiples nodos distribuidos por el territorio y una sede coordinadora ubicada en Alicante). Más información en: </a:t>
            </a:r>
            <a:r>
              <a:rPr lang="es-MX" sz="1800" dirty="0">
                <a:hlinkClick r:id="rId4"/>
              </a:rPr>
              <a:t>http://redcaspe.org/drupal/?q=node/29</a:t>
            </a:r>
            <a:endParaRPr lang="es-MX" sz="1800" dirty="0"/>
          </a:p>
          <a:p>
            <a:endParaRPr lang="es-MX" sz="1800" dirty="0"/>
          </a:p>
          <a:p>
            <a:r>
              <a:rPr lang="es-MX" sz="1800" b="1" dirty="0" err="1"/>
              <a:t>Osteba</a:t>
            </a:r>
            <a:r>
              <a:rPr lang="es-MX" sz="1800" b="1" dirty="0"/>
              <a:t>.</a:t>
            </a:r>
            <a:r>
              <a:rPr lang="es-MX" sz="1800" dirty="0"/>
              <a:t> Servicio de Evaluación de Tecnologías Sanitarias. Herramienta de lectura crítica </a:t>
            </a:r>
            <a:r>
              <a:rPr lang="es-MX" sz="1800" dirty="0" err="1"/>
              <a:t>OstFLCritica</a:t>
            </a:r>
            <a:r>
              <a:rPr lang="es-MX" sz="1800" dirty="0"/>
              <a:t> 2.0. </a:t>
            </a:r>
            <a:r>
              <a:rPr lang="es-MX" sz="1800" dirty="0" err="1"/>
              <a:t>Disponibl</a:t>
            </a:r>
            <a:r>
              <a:rPr lang="es-MX" sz="1800" dirty="0"/>
              <a:t> para descargar de forma gratuita en: </a:t>
            </a:r>
            <a:r>
              <a:rPr lang="es-MX" sz="1800" dirty="0">
                <a:hlinkClick r:id="rId5"/>
              </a:rPr>
              <a:t>http://www.lecturacritica.com/es/</a:t>
            </a:r>
            <a:endParaRPr lang="es-MX" sz="1800" dirty="0"/>
          </a:p>
          <a:p>
            <a:endParaRPr lang="es-MX" sz="1800" dirty="0"/>
          </a:p>
          <a:p>
            <a:r>
              <a:rPr lang="es-MX" sz="1800" b="1" dirty="0"/>
              <a:t>JBI </a:t>
            </a:r>
            <a:r>
              <a:rPr lang="es-MX" sz="1800" b="1" dirty="0" err="1"/>
              <a:t>ConNECT</a:t>
            </a:r>
            <a:r>
              <a:rPr lang="es-MX" sz="1800" b="1" dirty="0"/>
              <a:t> España</a:t>
            </a:r>
            <a:r>
              <a:rPr lang="es-MX" sz="1800" dirty="0"/>
              <a:t>.(</a:t>
            </a:r>
            <a:r>
              <a:rPr lang="es-MX" sz="1800" dirty="0" err="1"/>
              <a:t>Clinical</a:t>
            </a:r>
            <a:r>
              <a:rPr lang="es-MX" sz="1800" dirty="0"/>
              <a:t> Online Network </a:t>
            </a:r>
            <a:r>
              <a:rPr lang="es-MX" sz="1800" dirty="0" err="1"/>
              <a:t>of</a:t>
            </a:r>
            <a:r>
              <a:rPr lang="es-MX" sz="1800" dirty="0"/>
              <a:t> </a:t>
            </a:r>
            <a:r>
              <a:rPr lang="es-MX" sz="1800" dirty="0" err="1"/>
              <a:t>EvidenceforCare</a:t>
            </a:r>
            <a:r>
              <a:rPr lang="es-MX" sz="1800" dirty="0"/>
              <a:t> and </a:t>
            </a:r>
            <a:r>
              <a:rPr lang="es-MX" sz="1800" dirty="0" err="1"/>
              <a:t>Therapeutics</a:t>
            </a:r>
            <a:r>
              <a:rPr lang="es-MX" sz="1800" dirty="0"/>
              <a:t> – Red clínica de Evidencia on-line sobre Cuidados). Centro Colaborador Español del Instituto Joanna Briggs. </a:t>
            </a:r>
          </a:p>
          <a:p>
            <a:r>
              <a:rPr lang="es-MX" sz="1800" u="sng" dirty="0">
                <a:hlinkClick r:id="rId6"/>
              </a:rPr>
              <a:t>http://es.connect.jbiconnectplus.org/Appraise.aspx</a:t>
            </a:r>
            <a:endParaRPr lang="es-MX" sz="1800" u="sng" dirty="0"/>
          </a:p>
          <a:p>
            <a:endParaRPr lang="es-MX" sz="1800" u="sng" dirty="0"/>
          </a:p>
          <a:p>
            <a:endParaRPr lang="es-MX" sz="1800" u="sng" dirty="0"/>
          </a:p>
          <a:p>
            <a:endParaRPr lang="es-MX" sz="1800" dirty="0"/>
          </a:p>
          <a:p>
            <a:endParaRPr lang="es-MX" sz="1800" dirty="0"/>
          </a:p>
          <a:p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7562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2.2 Integración Operativa: ISO 7101 vs. JCI</a:t>
            </a:r>
          </a:p>
          <a:p>
            <a:endParaRPr lang="es-MX" sz="2000" dirty="0"/>
          </a:p>
          <a:p>
            <a:r>
              <a:rPr lang="es-MX" sz="2000" dirty="0"/>
              <a:t>Una vez validada la evidencia, se implementa bajo dos enfoques complementarios:</a:t>
            </a:r>
          </a:p>
          <a:p>
            <a:endParaRPr lang="es-MX" sz="2000" b="1" dirty="0"/>
          </a:p>
          <a:p>
            <a:r>
              <a:rPr lang="es-MX" sz="2000" b="1" dirty="0"/>
              <a:t>- ISO 7101 (El Sistema Operativo):</a:t>
            </a:r>
            <a:r>
              <a:rPr lang="es-MX" sz="2000" dirty="0"/>
              <a:t> Se enfoca en la gobernanza, gestión de riesgos, liderazgo y cultura de seguridad.</a:t>
            </a:r>
          </a:p>
          <a:p>
            <a:endParaRPr lang="es-MX" sz="2000" b="1" dirty="0"/>
          </a:p>
          <a:p>
            <a:r>
              <a:rPr lang="es-MX" sz="2000" b="1" dirty="0"/>
              <a:t>- JCI (La Inspección Clínica):</a:t>
            </a:r>
            <a:r>
              <a:rPr lang="es-MX" sz="2000" dirty="0"/>
              <a:t> Se enfoca en procesos directos como las Metas Internacionales de Seguridad del Paciente (IPSG)</a:t>
            </a:r>
          </a:p>
        </p:txBody>
      </p:sp>
    </p:spTree>
    <p:extLst>
      <p:ext uri="{BB962C8B-B14F-4D97-AF65-F5344CB8AC3E}">
        <p14:creationId xmlns:p14="http://schemas.microsoft.com/office/powerpoint/2010/main" val="15525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2.3 Ampliación: Listas de Verificación Detalladas (Sinergia ISO-JCI)</a:t>
            </a:r>
          </a:p>
          <a:p>
            <a:endParaRPr lang="es-MX" sz="2000" dirty="0"/>
          </a:p>
          <a:p>
            <a:r>
              <a:rPr lang="es-MX" sz="2000" dirty="0"/>
              <a:t>El objetivo de estas listas es verificar si la "Evidencia Científica" (lo que leyeron en el artículo) se está aplicando realmente mediante el "Sistema Operativo" (</a:t>
            </a:r>
            <a:r>
              <a:rPr lang="es-MX" sz="2000" b="1" dirty="0"/>
              <a:t>ISO 7101</a:t>
            </a:r>
            <a:r>
              <a:rPr lang="es-MX" sz="2000" dirty="0"/>
              <a:t>) y la "Inspección de Seguridad" (</a:t>
            </a:r>
            <a:r>
              <a:rPr lang="es-MX" sz="2000" b="1" dirty="0"/>
              <a:t>JCI</a:t>
            </a:r>
            <a:r>
              <a:rPr lang="es-MX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43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A. Lista de Verificación: Quirófanos y Seguridad Quirúrgica</a:t>
            </a:r>
          </a:p>
          <a:p>
            <a:endParaRPr lang="es-MX" sz="2000" b="1" dirty="0"/>
          </a:p>
          <a:p>
            <a:r>
              <a:rPr lang="es-MX" sz="2000" b="1" dirty="0"/>
              <a:t>Criterio de Evidencia:</a:t>
            </a:r>
            <a:r>
              <a:rPr lang="es-MX" sz="2000" dirty="0"/>
              <a:t> ¿Se aplica el protocolo universal para evitar cirugías en sitio incorrecto? </a:t>
            </a:r>
          </a:p>
          <a:p>
            <a:endParaRPr lang="es-MX" sz="2000" b="1" dirty="0"/>
          </a:p>
          <a:p>
            <a:r>
              <a:rPr lang="es-MX" sz="2000" b="1" dirty="0"/>
              <a:t>Enfoque JCI (La Práctica):</a:t>
            </a:r>
            <a:r>
              <a:rPr lang="es-MX" sz="2000" dirty="0"/>
              <a:t> Verificación presencial del marcado del sitio quirúrgico y ejecución del "Time-</a:t>
            </a:r>
            <a:r>
              <a:rPr lang="es-MX" sz="2000" dirty="0" err="1"/>
              <a:t>out</a:t>
            </a:r>
            <a:r>
              <a:rPr lang="es-MX" sz="2000" dirty="0"/>
              <a:t>" antes de la incisión.</a:t>
            </a:r>
          </a:p>
          <a:p>
            <a:endParaRPr lang="es-MX" sz="2000" b="1" dirty="0"/>
          </a:p>
          <a:p>
            <a:r>
              <a:rPr lang="es-MX" sz="2000" b="1" dirty="0"/>
              <a:t>Enfoque ISO 7101 (El Sistema):</a:t>
            </a:r>
            <a:r>
              <a:rPr lang="es-MX" sz="2000" dirty="0"/>
              <a:t> Existencia de una estructura de gobernanza y liderazgo que asegure que todo el personal tiene la competencia técnica para usar el </a:t>
            </a:r>
            <a:r>
              <a:rPr lang="es-MX" sz="2000" dirty="0" err="1"/>
              <a:t>check-list</a:t>
            </a:r>
            <a:r>
              <a:rPr lang="es-MX" sz="2000" dirty="0"/>
              <a:t>.</a:t>
            </a:r>
          </a:p>
          <a:p>
            <a:endParaRPr lang="es-MX" sz="2000" b="1" dirty="0"/>
          </a:p>
          <a:p>
            <a:r>
              <a:rPr lang="es-MX" sz="2000" b="1" dirty="0"/>
              <a:t>Evaluación de Mejora:</a:t>
            </a:r>
            <a:r>
              <a:rPr lang="es-MX" sz="2000" dirty="0"/>
              <a:t> ¿Se analizan los datos de "casi errores" en cirugía para mejorar el diseño del proceso?</a:t>
            </a:r>
          </a:p>
        </p:txBody>
      </p:sp>
    </p:spTree>
    <p:extLst>
      <p:ext uri="{BB962C8B-B14F-4D97-AF65-F5344CB8AC3E}">
        <p14:creationId xmlns:p14="http://schemas.microsoft.com/office/powerpoint/2010/main" val="33217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B. Lista de Verificación: Administración de Fármacos</a:t>
            </a:r>
          </a:p>
          <a:p>
            <a:endParaRPr lang="es-MX" sz="2000" b="1" dirty="0"/>
          </a:p>
          <a:p>
            <a:r>
              <a:rPr lang="es-MX" sz="2000" b="1" dirty="0"/>
              <a:t>Criterio de Evidencia:</a:t>
            </a:r>
            <a:r>
              <a:rPr lang="es-MX" sz="2000" dirty="0"/>
              <a:t> ¿Existe doble verificación en medicamentos de alto riesgo (ej. electrolitos, insulinas)? </a:t>
            </a:r>
          </a:p>
          <a:p>
            <a:endParaRPr lang="es-MX" sz="2000" b="1" dirty="0"/>
          </a:p>
          <a:p>
            <a:r>
              <a:rPr lang="es-MX" sz="2000" b="1" dirty="0"/>
              <a:t>Enfoque JCI (La Práctica):</a:t>
            </a:r>
            <a:r>
              <a:rPr lang="es-MX" sz="2000" dirty="0"/>
              <a:t> Observación de procesos de seguridad en medicación, etiquetado correcto de jeringas y control de infecciones en la preparación.</a:t>
            </a:r>
          </a:p>
          <a:p>
            <a:endParaRPr lang="es-MX" sz="2000" b="1" dirty="0"/>
          </a:p>
          <a:p>
            <a:r>
              <a:rPr lang="es-MX" sz="2000" b="1" dirty="0"/>
              <a:t>Enfoque ISO 7101 (El Sistema):</a:t>
            </a:r>
            <a:r>
              <a:rPr lang="es-MX" sz="2000" dirty="0"/>
              <a:t> Políticas y marcos de riesgo que definen cómo se almacenan y gestionan los fármacos en toda la organización.</a:t>
            </a:r>
          </a:p>
          <a:p>
            <a:endParaRPr lang="es-MX" sz="2000" b="1" dirty="0"/>
          </a:p>
          <a:p>
            <a:r>
              <a:rPr lang="es-MX" sz="2000" b="1" dirty="0"/>
              <a:t>Evaluación de Mejora:</a:t>
            </a:r>
            <a:r>
              <a:rPr lang="es-MX" sz="2000" dirty="0"/>
              <a:t> ¿El personal participa en la identificación de medicamentos con nombres o aspectos parecidos (LASA) para prevenir confusiones?</a:t>
            </a:r>
          </a:p>
        </p:txBody>
      </p:sp>
    </p:spTree>
    <p:extLst>
      <p:ext uri="{BB962C8B-B14F-4D97-AF65-F5344CB8AC3E}">
        <p14:creationId xmlns:p14="http://schemas.microsoft.com/office/powerpoint/2010/main" val="11781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C. Lista de Verificación: Control de Infecciones (IAAS)</a:t>
            </a:r>
          </a:p>
          <a:p>
            <a:endParaRPr lang="es-MX" sz="2000" b="1" dirty="0"/>
          </a:p>
          <a:p>
            <a:r>
              <a:rPr lang="es-MX" sz="2000" b="1" dirty="0"/>
              <a:t>Criterio de Evidencia:</a:t>
            </a:r>
            <a:r>
              <a:rPr lang="es-MX" sz="2000" dirty="0"/>
              <a:t> ¿La tasa de infecciones se mantiene bajo los estándares internacionales gracias a la higiene de manos? </a:t>
            </a:r>
          </a:p>
          <a:p>
            <a:endParaRPr lang="es-MX" sz="2000" b="1" dirty="0"/>
          </a:p>
          <a:p>
            <a:r>
              <a:rPr lang="es-MX" sz="2000" b="1" dirty="0"/>
              <a:t>Enfoque JCI (La Práctica):</a:t>
            </a:r>
            <a:r>
              <a:rPr lang="es-MX" sz="2000" dirty="0"/>
              <a:t> Cumplimiento estricto de los protocolos de esterilización y las metas de seguridad en el contacto con el paciente.</a:t>
            </a:r>
          </a:p>
          <a:p>
            <a:endParaRPr lang="es-MX" sz="2000" b="1" dirty="0"/>
          </a:p>
          <a:p>
            <a:r>
              <a:rPr lang="es-MX" sz="2000" b="1" dirty="0"/>
              <a:t>Enfoque ISO 7101 (El Sistema):</a:t>
            </a:r>
            <a:r>
              <a:rPr lang="es-MX" sz="2000" dirty="0"/>
              <a:t> Creación de una cultura de seguridad donde el bienestar de la fuerza laboral y el compromiso del paciente son pilares para evitar contagios.</a:t>
            </a:r>
          </a:p>
          <a:p>
            <a:endParaRPr lang="es-MX" sz="2000" b="1" dirty="0"/>
          </a:p>
          <a:p>
            <a:r>
              <a:rPr lang="es-MX" sz="2000" b="1" dirty="0"/>
              <a:t>Evaluación de Mejora:</a:t>
            </a:r>
            <a:r>
              <a:rPr lang="es-MX" sz="2000" dirty="0"/>
              <a:t> Uso de métricas y auditorías de vigilancia anuales para asegurar que la infraestructura de calidad soporte la prevención</a:t>
            </a:r>
          </a:p>
        </p:txBody>
      </p:sp>
    </p:spTree>
    <p:extLst>
      <p:ext uri="{BB962C8B-B14F-4D97-AF65-F5344CB8AC3E}">
        <p14:creationId xmlns:p14="http://schemas.microsoft.com/office/powerpoint/2010/main" val="336880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Tarea: GCS2_M7_TAREA1</a:t>
            </a:r>
          </a:p>
          <a:p>
            <a:endParaRPr lang="es-MX" sz="2000" b="1" dirty="0"/>
          </a:p>
          <a:p>
            <a:r>
              <a:rPr lang="es-MX" sz="2000" b="1" dirty="0"/>
              <a:t>Pregunta:</a:t>
            </a:r>
            <a:r>
              <a:rPr lang="es-MX" sz="2000" dirty="0"/>
              <a:t> Defina su pregunta PICOT sobre un proceso de seguridad.</a:t>
            </a:r>
          </a:p>
          <a:p>
            <a:endParaRPr lang="es-MX" sz="2000" b="1" dirty="0"/>
          </a:p>
          <a:p>
            <a:r>
              <a:rPr lang="es-MX" sz="2000" b="1" dirty="0"/>
              <a:t>Búsqueda:</a:t>
            </a:r>
            <a:r>
              <a:rPr lang="es-MX" sz="2000" dirty="0"/>
              <a:t> Localice un artículo científico usando PubMed o herramientas de IA.</a:t>
            </a:r>
          </a:p>
          <a:p>
            <a:endParaRPr lang="es-MX" sz="2000" b="1" dirty="0"/>
          </a:p>
          <a:p>
            <a:r>
              <a:rPr lang="es-MX" sz="2000" b="1" dirty="0"/>
              <a:t>Lectura Crítica:</a:t>
            </a:r>
            <a:r>
              <a:rPr lang="es-MX" sz="2000" dirty="0"/>
              <a:t> Aplique el instrumento de </a:t>
            </a:r>
            <a:r>
              <a:rPr lang="es-MX" sz="2000" b="1" dirty="0" err="1"/>
              <a:t>RedCASPe</a:t>
            </a:r>
            <a:r>
              <a:rPr lang="es-MX" sz="2000" dirty="0"/>
              <a:t> correspondiente.</a:t>
            </a:r>
          </a:p>
          <a:p>
            <a:endParaRPr lang="es-MX" sz="2000" b="1" dirty="0"/>
          </a:p>
          <a:p>
            <a:r>
              <a:rPr lang="es-MX" sz="2000" b="1" dirty="0"/>
              <a:t>Discusión:</a:t>
            </a:r>
            <a:r>
              <a:rPr lang="es-MX" sz="2000" dirty="0"/>
              <a:t> Analice si los hallazgos del artículo refuerzan los estándares de la </a:t>
            </a:r>
            <a:r>
              <a:rPr lang="es-MX" sz="2000" b="1" dirty="0"/>
              <a:t>ISO 7101</a:t>
            </a:r>
            <a:r>
              <a:rPr lang="es-MX" sz="2000" dirty="0"/>
              <a:t> o la </a:t>
            </a:r>
            <a:r>
              <a:rPr lang="es-MX" sz="2000" b="1" dirty="0"/>
              <a:t>JCI</a:t>
            </a:r>
            <a:r>
              <a:rPr lang="es-MX" sz="2000" dirty="0"/>
              <a:t> en su hospital.</a:t>
            </a:r>
          </a:p>
          <a:p>
            <a:endParaRPr lang="es-MX" sz="2000" dirty="0"/>
          </a:p>
          <a:p>
            <a:r>
              <a:rPr lang="es-MX" sz="2000" b="1" dirty="0"/>
              <a:t>Implementar en la Línea de Frente:</a:t>
            </a:r>
            <a:r>
              <a:rPr lang="es-MX" sz="2000" dirty="0"/>
              <a:t> Asegurar que el hallazgo se traduzca en una práctica segura bajo estándares </a:t>
            </a:r>
            <a:r>
              <a:rPr lang="es-MX" sz="2000" b="1" dirty="0"/>
              <a:t>JCI</a:t>
            </a:r>
            <a:r>
              <a:rPr lang="es-MX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7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103644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242516" y="1158731"/>
            <a:ext cx="3773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/>
              <a:t>Escenario:</a:t>
            </a:r>
            <a:r>
              <a:rPr lang="es-MX" sz="1800" dirty="0"/>
              <a:t> Evaluar un artículo sobre la efectividad de la "Doble Verificación Independiente" en la administración de potasio intravenoso.</a:t>
            </a:r>
          </a:p>
          <a:p>
            <a:endParaRPr lang="es-MX" sz="1800" dirty="0"/>
          </a:p>
          <a:p>
            <a:pPr marL="342900" indent="-342900">
              <a:buAutoNum type="arabicPeriod"/>
            </a:pPr>
            <a:r>
              <a:rPr lang="es-MX" sz="1800" b="1" dirty="0"/>
              <a:t>Hallazgo de la Evidencia (vía </a:t>
            </a:r>
            <a:r>
              <a:rPr lang="es-MX" sz="1800" b="1" dirty="0" err="1"/>
              <a:t>CASPe</a:t>
            </a:r>
            <a:r>
              <a:rPr lang="es-MX" sz="1800" b="1" dirty="0"/>
              <a:t>)</a:t>
            </a:r>
          </a:p>
          <a:p>
            <a:pPr marL="342900" indent="-342900">
              <a:buAutoNum type="arabicPeriod"/>
            </a:pPr>
            <a:endParaRPr lang="es-MX" sz="1800" b="1" dirty="0"/>
          </a:p>
          <a:p>
            <a:r>
              <a:rPr lang="es-MX" sz="1800" dirty="0"/>
              <a:t>Tras aplicar la parrilla de </a:t>
            </a:r>
            <a:r>
              <a:rPr lang="es-MX" sz="1800" dirty="0" err="1"/>
              <a:t>RedCASPe</a:t>
            </a:r>
            <a:r>
              <a:rPr lang="es-MX" sz="1800" dirty="0"/>
              <a:t>, se determina que el estudio tiene una validez interna alta y demuestra que la doble verificación reduce los errores de dosificación en un </a:t>
            </a:r>
            <a:r>
              <a:rPr lang="es-MX" sz="1800" b="1" dirty="0"/>
              <a:t>40%</a:t>
            </a:r>
            <a:r>
              <a:rPr lang="es-MX" sz="1800" dirty="0"/>
              <a:t>. Sin embargo, el estudio señala que la carga laboral excesiva es la principal barrera para su cumplimiento.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3F3F61-0A3D-47C5-85DE-EB0B4D66756E}"/>
              </a:ext>
            </a:extLst>
          </p:cNvPr>
          <p:cNvSpPr/>
          <p:nvPr/>
        </p:nvSpPr>
        <p:spPr>
          <a:xfrm>
            <a:off x="4209348" y="1426300"/>
            <a:ext cx="3773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/>
              <a:t>2. Conexión con JCI (El "Qué" clínico)</a:t>
            </a:r>
          </a:p>
          <a:p>
            <a:endParaRPr lang="es-MX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800" b="1" dirty="0"/>
              <a:t>Estándar:</a:t>
            </a:r>
            <a:r>
              <a:rPr lang="es-MX" sz="1800" dirty="0"/>
              <a:t> Metas Internacionales de Seguridad del Paciente (IPSG 3: Mejorar la seguridad de los medicamentos de alerta alta).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800" b="1" dirty="0"/>
              <a:t>Discusión:</a:t>
            </a:r>
            <a:r>
              <a:rPr lang="es-MX" sz="1800" dirty="0"/>
              <a:t> La evidencia científica respalda directamente el estándar de la </a:t>
            </a:r>
            <a:r>
              <a:rPr lang="es-MX" sz="1800" b="1" dirty="0"/>
              <a:t>JCI</a:t>
            </a:r>
            <a:r>
              <a:rPr lang="es-MX" sz="1800" dirty="0"/>
              <a:t>, que exige protocolos específicos para electrolitos concentrados. No basta con tener el medicamento bajo llave; la evidencia sugiere que el proceso de "doble chequeo" es la barrera crítica de seguridad en la línea de frente.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2E15BF-F160-4821-90AB-E004683DCC63}"/>
              </a:ext>
            </a:extLst>
          </p:cNvPr>
          <p:cNvSpPr/>
          <p:nvPr/>
        </p:nvSpPr>
        <p:spPr>
          <a:xfrm>
            <a:off x="8142909" y="625315"/>
            <a:ext cx="40202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/>
              <a:t>3. Conexión con ISO 7101 (El "Cómo" sistémico)</a:t>
            </a:r>
          </a:p>
          <a:p>
            <a:endParaRPr lang="es-MX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800" b="1" dirty="0"/>
              <a:t>Estándar:</a:t>
            </a:r>
            <a:r>
              <a:rPr lang="es-MX" sz="1800" dirty="0"/>
              <a:t> Gestión de riesgos, liderazgo y bienestar de la fuerza laboral.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800" b="1" dirty="0"/>
              <a:t>Discusión:</a:t>
            </a:r>
            <a:r>
              <a:rPr lang="es-MX" sz="1800" dirty="0"/>
              <a:t> Aquí es donde la </a:t>
            </a:r>
            <a:r>
              <a:rPr lang="es-MX" sz="1800" b="1" dirty="0"/>
              <a:t>ISO 7101</a:t>
            </a:r>
            <a:r>
              <a:rPr lang="es-MX" sz="1800" dirty="0"/>
              <a:t> complementa al hallazgo. Si la evidencia dice que la "carga laboral" impide la seguridad, la organización debe actuar desde la </a:t>
            </a:r>
            <a:r>
              <a:rPr lang="es-MX" sz="1800" b="1" dirty="0"/>
              <a:t>Gobernanza</a:t>
            </a:r>
            <a:r>
              <a:rPr lang="es-MX" sz="1800" dirty="0"/>
              <a:t>. No se debe culpar al personal; el sistema (ISO) debe rediseñar los turnos o los procesos de trabajo para que el profesional tenga el tiempo necesario para realizar la doble verificación sin interrupciones. La ISO 7101 proporciona la </a:t>
            </a:r>
            <a:r>
              <a:rPr lang="es-MX" sz="1800" b="1" dirty="0"/>
              <a:t>infraestructura de calidad</a:t>
            </a:r>
            <a:r>
              <a:rPr lang="es-MX" sz="1800" dirty="0"/>
              <a:t> para que la evidencia clínica sea aplicable en la realidad.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7B360DB-B82E-48BF-A0B7-0A0DA29BA1F6}"/>
              </a:ext>
            </a:extLst>
          </p:cNvPr>
          <p:cNvSpPr/>
          <p:nvPr/>
        </p:nvSpPr>
        <p:spPr>
          <a:xfrm>
            <a:off x="457451" y="683654"/>
            <a:ext cx="4036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Tarea: GCS2_M7_TAREA1</a:t>
            </a:r>
          </a:p>
        </p:txBody>
      </p:sp>
    </p:spTree>
    <p:extLst>
      <p:ext uri="{BB962C8B-B14F-4D97-AF65-F5344CB8AC3E}">
        <p14:creationId xmlns:p14="http://schemas.microsoft.com/office/powerpoint/2010/main" val="37883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i="1" dirty="0"/>
              <a:t>"La </a:t>
            </a:r>
            <a:r>
              <a:rPr lang="es-MX" sz="2000" b="1" i="1" dirty="0"/>
              <a:t>JCI</a:t>
            </a:r>
            <a:r>
              <a:rPr lang="es-MX" sz="2000" i="1" dirty="0"/>
              <a:t> nos dice </a:t>
            </a:r>
            <a:r>
              <a:rPr lang="es-MX" sz="2000" b="1" i="1" dirty="0"/>
              <a:t>qué</a:t>
            </a:r>
            <a:r>
              <a:rPr lang="es-MX" sz="2000" i="1" dirty="0"/>
              <a:t> hacer en el paciente (ej. lavar las manos), pero la </a:t>
            </a:r>
            <a:r>
              <a:rPr lang="es-MX" sz="2000" b="1" i="1" dirty="0"/>
              <a:t>ISO 7101</a:t>
            </a:r>
            <a:r>
              <a:rPr lang="es-MX" sz="2000" i="1" dirty="0"/>
              <a:t> asegura que el hospital tenga el </a:t>
            </a:r>
            <a:r>
              <a:rPr lang="es-MX" sz="2000" b="1" i="1" dirty="0"/>
              <a:t>liderazgo y los recursos</a:t>
            </a:r>
            <a:r>
              <a:rPr lang="es-MX" sz="2000" i="1" dirty="0"/>
              <a:t> para que siempre haya jabón y una cultura que no castigue al que reporta un fallo“</a:t>
            </a:r>
          </a:p>
          <a:p>
            <a:endParaRPr lang="es-MX" sz="2000" i="1" dirty="0"/>
          </a:p>
          <a:p>
            <a:r>
              <a:rPr lang="es-MX" sz="2000" dirty="0"/>
              <a:t>Al revisar el artículo científico, preguntarse: </a:t>
            </a:r>
          </a:p>
          <a:p>
            <a:endParaRPr lang="es-MX" sz="2000" i="1" dirty="0"/>
          </a:p>
          <a:p>
            <a:r>
              <a:rPr lang="es-MX" sz="2000" b="1" dirty="0"/>
              <a:t>- Según JCI:</a:t>
            </a:r>
            <a:r>
              <a:rPr lang="es-MX" sz="2000" dirty="0"/>
              <a:t> ¿Este artículo propone un cambio en el protocolo clínico directo? </a:t>
            </a:r>
          </a:p>
          <a:p>
            <a:endParaRPr lang="es-MX" sz="2000" b="1" dirty="0"/>
          </a:p>
          <a:p>
            <a:r>
              <a:rPr lang="es-MX" sz="2000" b="1" dirty="0"/>
              <a:t>- Según ISO 7101:</a:t>
            </a:r>
            <a:r>
              <a:rPr lang="es-MX" sz="2000" dirty="0"/>
              <a:t> ¿Qué cambios de liderazgo o gestión de riesgos se requieren para que este artículo se vuelva una realidad en mi hospital? 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9506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De la pregunta Clínica a la búsqueda inteligente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930111" y="2602559"/>
            <a:ext cx="103317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Objetivo: </a:t>
            </a:r>
          </a:p>
          <a:p>
            <a:pPr algn="ctr"/>
            <a:endParaRPr lang="es-MX" sz="2800" b="1" dirty="0"/>
          </a:p>
          <a:p>
            <a:pPr algn="ctr"/>
            <a:r>
              <a:rPr lang="es-MX" sz="2800" dirty="0"/>
              <a:t>Aprender a transformar un problema de gestión o clínico en una búsqueda de información eficiente en la era de la IA.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1867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¿Cómo integrar la IA en este proceso?</a:t>
            </a:r>
          </a:p>
          <a:p>
            <a:endParaRPr lang="es-MX" sz="2000" b="1" dirty="0"/>
          </a:p>
          <a:p>
            <a:r>
              <a:rPr lang="es-MX" sz="2000" b="1" dirty="0"/>
              <a:t>En qué usar la IA:</a:t>
            </a:r>
            <a:r>
              <a:rPr lang="es-MX" sz="2000" dirty="0"/>
              <a:t> "Resume los sesgos potenciales de este ensayo clínico" o "Traduce estos términos estadísticos de PubMed al lenguaje clínico".</a:t>
            </a:r>
          </a:p>
          <a:p>
            <a:endParaRPr lang="es-MX" sz="2000" b="1" dirty="0"/>
          </a:p>
          <a:p>
            <a:r>
              <a:rPr lang="es-MX" sz="2000" b="1" dirty="0"/>
              <a:t>En qué esforzarse (Humano):</a:t>
            </a:r>
            <a:r>
              <a:rPr lang="es-MX" sz="2000" dirty="0"/>
              <a:t> En la </a:t>
            </a:r>
            <a:r>
              <a:rPr lang="es-MX" sz="2000" b="1" dirty="0"/>
              <a:t>discusión</a:t>
            </a:r>
            <a:r>
              <a:rPr lang="es-MX" sz="2000" dirty="0"/>
              <a:t>. La IA puede decir qué dice el artículo, pero solo el profesional puede decir: </a:t>
            </a:r>
            <a:r>
              <a:rPr lang="es-MX" sz="2000" i="1" dirty="0"/>
              <a:t>"En mi hospital, este resultado no se cumple porque no tenemos suficientes bombas de infusión (Falla de ISO 7101)"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741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2013993"/>
            <a:ext cx="11141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1. Para refinar la Pregunta de Investigación (Estrategia PICOT)</a:t>
            </a:r>
            <a:endParaRPr lang="es-MX" sz="2000" b="1" dirty="0"/>
          </a:p>
          <a:p>
            <a:endParaRPr lang="es-MX" sz="2000" b="1" dirty="0"/>
          </a:p>
          <a:p>
            <a:r>
              <a:rPr lang="es-MX" sz="2000" b="1" dirty="0" err="1"/>
              <a:t>Prompt</a:t>
            </a:r>
            <a:r>
              <a:rPr lang="es-MX" sz="2000" b="1" dirty="0"/>
              <a:t>:</a:t>
            </a:r>
            <a:r>
              <a:rPr lang="es-MX" sz="2000" dirty="0"/>
              <a:t> </a:t>
            </a:r>
            <a:r>
              <a:rPr lang="es-MX" sz="2000" i="1" dirty="0"/>
              <a:t>"Actúa como un experto en metodología de investigación. Ayúdame a estructurar la siguiente duda clínica en una pregunta de investigación utilizando la estrategia PICOT: [Describir aquí el problema o idea]. Asegúrate de definir claramente la Población, Intervención, Comparación, Resultado (</a:t>
            </a:r>
            <a:r>
              <a:rPr lang="es-MX" sz="2000" i="1" dirty="0" err="1"/>
              <a:t>Outcome</a:t>
            </a:r>
            <a:r>
              <a:rPr lang="es-MX" sz="2000" i="1" dirty="0"/>
              <a:t>) y Tiempo."</a:t>
            </a:r>
            <a:r>
              <a:rPr lang="es-MX" sz="2000" dirty="0"/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F5DA87-AB25-4DA0-90E7-3F0B1213E664}"/>
              </a:ext>
            </a:extLst>
          </p:cNvPr>
          <p:cNvSpPr/>
          <p:nvPr/>
        </p:nvSpPr>
        <p:spPr>
          <a:xfrm>
            <a:off x="594778" y="1125570"/>
            <a:ext cx="7276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Guía de </a:t>
            </a:r>
            <a:r>
              <a:rPr lang="es-MX" sz="2400" b="1" dirty="0" err="1"/>
              <a:t>Prompts</a:t>
            </a:r>
            <a:r>
              <a:rPr lang="es-MX" sz="2400" b="1" dirty="0"/>
              <a:t> para Interrogar a la IA en Salud</a:t>
            </a:r>
            <a:endParaRPr lang="es-CO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589704-CA82-4606-8D27-E164BF09229A}"/>
              </a:ext>
            </a:extLst>
          </p:cNvPr>
          <p:cNvSpPr txBox="1"/>
          <p:nvPr/>
        </p:nvSpPr>
        <p:spPr>
          <a:xfrm>
            <a:off x="517462" y="4466533"/>
            <a:ext cx="111413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2. Para asistir en la Búsqueda Avanzada (PubMed)</a:t>
            </a:r>
          </a:p>
          <a:p>
            <a:endParaRPr lang="es-MX" sz="2000" b="1" dirty="0"/>
          </a:p>
          <a:p>
            <a:r>
              <a:rPr lang="es-MX" sz="2000" b="1" dirty="0" err="1"/>
              <a:t>Prompt</a:t>
            </a:r>
            <a:r>
              <a:rPr lang="es-MX" sz="2000" b="1" dirty="0"/>
              <a:t>:</a:t>
            </a:r>
            <a:r>
              <a:rPr lang="es-MX" sz="2000" dirty="0"/>
              <a:t> </a:t>
            </a:r>
            <a:r>
              <a:rPr lang="es-MX" sz="2000" i="1" dirty="0"/>
              <a:t>"Basándote en mi pregunta PICOT: [Insertar pregunta], genera una lista de términos </a:t>
            </a:r>
            <a:r>
              <a:rPr lang="es-MX" sz="2000" i="1" dirty="0" err="1"/>
              <a:t>MeSH</a:t>
            </a:r>
            <a:r>
              <a:rPr lang="es-MX" sz="2000" i="1" dirty="0"/>
              <a:t> (Medical </a:t>
            </a:r>
            <a:r>
              <a:rPr lang="es-MX" sz="2000" i="1" dirty="0" err="1"/>
              <a:t>Subject</a:t>
            </a:r>
            <a:r>
              <a:rPr lang="es-MX" sz="2000" i="1" dirty="0"/>
              <a:t> </a:t>
            </a:r>
            <a:r>
              <a:rPr lang="es-MX" sz="2000" i="1" dirty="0" err="1"/>
              <a:t>Headings</a:t>
            </a:r>
            <a:r>
              <a:rPr lang="es-MX" sz="2000" i="1" dirty="0"/>
              <a:t>) y una cadena de búsqueda con operadores booleanos (AND, OR) para utilizar en el buscador avanzado de PubMed."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3062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141353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354115"/>
            <a:ext cx="11141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3. Para la Lectura Crítica (Apoyo al Instrumento </a:t>
            </a:r>
            <a:r>
              <a:rPr lang="es-MX" sz="2000" dirty="0" err="1"/>
              <a:t>CASPe</a:t>
            </a:r>
            <a:r>
              <a:rPr lang="es-MX" sz="2000" dirty="0"/>
              <a:t>)</a:t>
            </a:r>
          </a:p>
          <a:p>
            <a:endParaRPr lang="es-MX" sz="2000" b="1" dirty="0"/>
          </a:p>
          <a:p>
            <a:r>
              <a:rPr lang="es-MX" sz="2000" b="1" dirty="0" err="1"/>
              <a:t>Prompt</a:t>
            </a:r>
            <a:r>
              <a:rPr lang="es-MX" sz="2000" b="1" dirty="0"/>
              <a:t> 1 (Validez):</a:t>
            </a:r>
            <a:r>
              <a:rPr lang="es-MX" sz="2000" dirty="0"/>
              <a:t> </a:t>
            </a:r>
            <a:r>
              <a:rPr lang="es-MX" sz="2000" i="1" dirty="0"/>
              <a:t>"Analiza la sección de metodología de este artículo. ¿Identificas algún sesgo de selección o de medición? Explícame cómo se realizó el proceso de aleatorización si es un ensayo clínico.“</a:t>
            </a:r>
          </a:p>
          <a:p>
            <a:endParaRPr lang="es-MX" sz="2000" i="1" dirty="0"/>
          </a:p>
          <a:p>
            <a:r>
              <a:rPr lang="es-MX" sz="2000" b="1" dirty="0" err="1"/>
              <a:t>Prompt</a:t>
            </a:r>
            <a:r>
              <a:rPr lang="es-MX" sz="2000" b="1" dirty="0"/>
              <a:t> 2 (Resultados):</a:t>
            </a:r>
            <a:r>
              <a:rPr lang="es-MX" sz="2000" dirty="0"/>
              <a:t> </a:t>
            </a:r>
            <a:r>
              <a:rPr lang="es-MX" sz="2000" i="1" dirty="0"/>
              <a:t>"Extrae los resultados principales del estudio. Explícame el significado del Intervalo de Confianza y el valor p reportado en la Tabla [X] como si fueras un tutor de bioestadística."</a:t>
            </a:r>
            <a:r>
              <a:rPr lang="es-MX" sz="2000" dirty="0"/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F5DA87-AB25-4DA0-90E7-3F0B1213E664}"/>
              </a:ext>
            </a:extLst>
          </p:cNvPr>
          <p:cNvSpPr/>
          <p:nvPr/>
        </p:nvSpPr>
        <p:spPr>
          <a:xfrm>
            <a:off x="594778" y="814480"/>
            <a:ext cx="7276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/>
              <a:t>Guía de </a:t>
            </a:r>
            <a:r>
              <a:rPr lang="es-MX" sz="2400" b="1" dirty="0" err="1"/>
              <a:t>Prompts</a:t>
            </a:r>
            <a:r>
              <a:rPr lang="es-MX" sz="2400" b="1" dirty="0"/>
              <a:t> para Interrogar a la IA en Salud</a:t>
            </a:r>
            <a:endParaRPr lang="es-CO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589704-CA82-4606-8D27-E164BF09229A}"/>
              </a:ext>
            </a:extLst>
          </p:cNvPr>
          <p:cNvSpPr txBox="1"/>
          <p:nvPr/>
        </p:nvSpPr>
        <p:spPr>
          <a:xfrm>
            <a:off x="517462" y="4589081"/>
            <a:ext cx="11141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4. Para la Discusión: El puente hacia ISO 7101 y JCI</a:t>
            </a:r>
            <a:endParaRPr lang="es-MX" sz="2000" b="1" dirty="0"/>
          </a:p>
          <a:p>
            <a:endParaRPr lang="es-MX" sz="2000" b="1" dirty="0"/>
          </a:p>
          <a:p>
            <a:r>
              <a:rPr lang="es-MX" sz="2000" b="1" dirty="0" err="1"/>
              <a:t>Prompt</a:t>
            </a:r>
            <a:r>
              <a:rPr lang="es-MX" sz="2000" b="1" dirty="0"/>
              <a:t>:</a:t>
            </a:r>
            <a:r>
              <a:rPr lang="es-MX" sz="2000" dirty="0"/>
              <a:t> </a:t>
            </a:r>
            <a:r>
              <a:rPr lang="es-MX" sz="2000" i="1" dirty="0"/>
              <a:t>"Este artículo científico concluye que [Insertar hallazgo]. Ahora, actúa como un gestor de calidad hospitalaria. ¿Cómo se relaciona este hallazgo con los estándares de seguridad de la JCI (procesos clínicos) y con la gobernanza de la ISO 7101 (sistemas y cultura)? ¿Qué barreras organizacionales podrían impedir su aplicación?"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185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Reflexión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dirty="0"/>
              <a:t>Vinculación de la </a:t>
            </a:r>
            <a:r>
              <a:rPr lang="es-MX" sz="2000" b="1" dirty="0"/>
              <a:t>Lectura Crítica (</a:t>
            </a:r>
            <a:r>
              <a:rPr lang="es-MX" sz="2000" b="1" dirty="0" err="1"/>
              <a:t>CASPe</a:t>
            </a:r>
            <a:r>
              <a:rPr lang="es-MX" sz="2000" b="1" dirty="0"/>
              <a:t>)</a:t>
            </a:r>
            <a:r>
              <a:rPr lang="es-MX" sz="2000" dirty="0"/>
              <a:t>, la </a:t>
            </a:r>
            <a:r>
              <a:rPr lang="es-MX" sz="2000" b="1" dirty="0"/>
              <a:t>Gestión (ISO/JCI)</a:t>
            </a:r>
            <a:r>
              <a:rPr lang="es-MX" sz="2000" dirty="0"/>
              <a:t> y el fenómeno de la </a:t>
            </a:r>
            <a:r>
              <a:rPr lang="es-MX" sz="2000" b="1" dirty="0"/>
              <a:t>Infoxicación/Intoxicación informativa</a:t>
            </a:r>
            <a:r>
              <a:rPr lang="es-MX" sz="2000" dirty="0"/>
              <a:t>:</a:t>
            </a:r>
          </a:p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r>
              <a:rPr lang="es-MX" sz="2000" b="1" dirty="0"/>
              <a:t>Sobre la Validación:</a:t>
            </a:r>
            <a:r>
              <a:rPr lang="es-MX" sz="2000" dirty="0"/>
              <a:t> 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Si un video en redes sociales contradice la evidencia científica que encontraste en PubMed, ¿qué criterios de la </a:t>
            </a:r>
            <a:r>
              <a:rPr lang="es-MX" sz="2000" b="1" dirty="0"/>
              <a:t>JCI</a:t>
            </a:r>
            <a:r>
              <a:rPr lang="es-MX" sz="2000" dirty="0"/>
              <a:t> o </a:t>
            </a:r>
            <a:r>
              <a:rPr lang="es-MX" sz="2000" b="1" dirty="0"/>
              <a:t>ISO 7101</a:t>
            </a:r>
            <a:r>
              <a:rPr lang="es-MX" sz="2000" dirty="0"/>
              <a:t> usarías para proteger la seguridad de tu paciente?.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2483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Reflexión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dirty="0"/>
              <a:t>Vinculación de la </a:t>
            </a:r>
            <a:r>
              <a:rPr lang="es-MX" sz="2000" b="1" dirty="0"/>
              <a:t>Lectura Crítica (</a:t>
            </a:r>
            <a:r>
              <a:rPr lang="es-MX" sz="2000" b="1" dirty="0" err="1"/>
              <a:t>CASPe</a:t>
            </a:r>
            <a:r>
              <a:rPr lang="es-MX" sz="2000" b="1" dirty="0"/>
              <a:t>)</a:t>
            </a:r>
            <a:r>
              <a:rPr lang="es-MX" sz="2000" dirty="0"/>
              <a:t>, la </a:t>
            </a:r>
            <a:r>
              <a:rPr lang="es-MX" sz="2000" b="1" dirty="0"/>
              <a:t>Gestión (ISO/JCI)</a:t>
            </a:r>
            <a:r>
              <a:rPr lang="es-MX" sz="2000" dirty="0"/>
              <a:t> y el fenómeno de la </a:t>
            </a:r>
            <a:r>
              <a:rPr lang="es-MX" sz="2000" b="1" dirty="0"/>
              <a:t>Infoxicación/Intoxicación informativa</a:t>
            </a:r>
            <a:r>
              <a:rPr lang="es-MX" sz="2000" dirty="0"/>
              <a:t>:</a:t>
            </a:r>
          </a:p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r>
              <a:rPr lang="es-MX" sz="2000" b="1" dirty="0"/>
              <a:t>Sobre la Aplicación:</a:t>
            </a:r>
            <a:r>
              <a:rPr lang="es-MX" sz="2000" dirty="0"/>
              <a:t> </a:t>
            </a:r>
          </a:p>
          <a:p>
            <a:endParaRPr lang="es-MX" sz="2000" dirty="0"/>
          </a:p>
          <a:p>
            <a:r>
              <a:rPr lang="es-MX" sz="2000" dirty="0"/>
              <a:t>El instrumento </a:t>
            </a:r>
            <a:r>
              <a:rPr lang="es-MX" sz="2000" b="1" dirty="0" err="1"/>
              <a:t>CASPe</a:t>
            </a:r>
            <a:r>
              <a:rPr lang="es-MX" sz="2000" dirty="0"/>
              <a:t> dice si un artículo es válido. Si el artículo es excelente pero su hospital no tiene la cultura de seguridad de la </a:t>
            </a:r>
            <a:r>
              <a:rPr lang="es-MX" sz="2000" b="1" dirty="0"/>
              <a:t>ISO 7101</a:t>
            </a:r>
            <a:r>
              <a:rPr lang="es-MX" sz="2000" dirty="0"/>
              <a:t>, ¿es ético intentar aplicar esa nueva evidencia?.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7759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Reflexión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dirty="0"/>
              <a:t>Vinculación de la </a:t>
            </a:r>
            <a:r>
              <a:rPr lang="es-MX" sz="2000" b="1" dirty="0"/>
              <a:t>Lectura Crítica (</a:t>
            </a:r>
            <a:r>
              <a:rPr lang="es-MX" sz="2000" b="1" dirty="0" err="1"/>
              <a:t>CASPe</a:t>
            </a:r>
            <a:r>
              <a:rPr lang="es-MX" sz="2000" b="1" dirty="0"/>
              <a:t>)</a:t>
            </a:r>
            <a:r>
              <a:rPr lang="es-MX" sz="2000" dirty="0"/>
              <a:t>, la </a:t>
            </a:r>
            <a:r>
              <a:rPr lang="es-MX" sz="2000" b="1" dirty="0"/>
              <a:t>Gestión (ISO/JCI)</a:t>
            </a:r>
            <a:r>
              <a:rPr lang="es-MX" sz="2000" dirty="0"/>
              <a:t> y el fenómeno de la </a:t>
            </a:r>
            <a:r>
              <a:rPr lang="es-MX" sz="2000" b="1" dirty="0"/>
              <a:t>Infoxicación/Intoxicación informativa</a:t>
            </a:r>
            <a:r>
              <a:rPr lang="es-MX" sz="2000" dirty="0"/>
              <a:t>:</a:t>
            </a:r>
          </a:p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r>
              <a:rPr lang="es-MX" sz="2000" b="1" dirty="0"/>
              <a:t>Sobre la Intoxicación Informativa:</a:t>
            </a:r>
            <a:r>
              <a:rPr lang="es-MX" sz="2000" dirty="0"/>
              <a:t> </a:t>
            </a:r>
          </a:p>
          <a:p>
            <a:endParaRPr lang="es-MX" sz="2000" dirty="0"/>
          </a:p>
          <a:p>
            <a:r>
              <a:rPr lang="es-MX" sz="2000" dirty="0"/>
              <a:t>¿Cómo afecta la sobrecarga de información (infoxicación) la relación médico-paciente cuando el paciente llega a consulta con datos no verificados de Internet?.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201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Reflexión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dirty="0"/>
              <a:t>Vinculación de la </a:t>
            </a:r>
            <a:r>
              <a:rPr lang="es-MX" sz="2000" b="1" dirty="0"/>
              <a:t>Lectura Crítica (</a:t>
            </a:r>
            <a:r>
              <a:rPr lang="es-MX" sz="2000" b="1" dirty="0" err="1"/>
              <a:t>CASPe</a:t>
            </a:r>
            <a:r>
              <a:rPr lang="es-MX" sz="2000" b="1" dirty="0"/>
              <a:t>)</a:t>
            </a:r>
            <a:r>
              <a:rPr lang="es-MX" sz="2000" dirty="0"/>
              <a:t>, la </a:t>
            </a:r>
            <a:r>
              <a:rPr lang="es-MX" sz="2000" b="1" dirty="0"/>
              <a:t>Gestión (ISO/JCI)</a:t>
            </a:r>
            <a:r>
              <a:rPr lang="es-MX" sz="2000" dirty="0"/>
              <a:t> y el fenómeno de la </a:t>
            </a:r>
            <a:r>
              <a:rPr lang="es-MX" sz="2000" b="1" dirty="0"/>
              <a:t>Infoxicación/Intoxicación informativa</a:t>
            </a:r>
            <a:r>
              <a:rPr lang="es-MX" sz="2000" dirty="0"/>
              <a:t>:</a:t>
            </a:r>
          </a:p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r>
              <a:rPr lang="es-MX" sz="2000" b="1" dirty="0"/>
              <a:t>Sobre el Rol Institucional:</a:t>
            </a:r>
            <a:r>
              <a:rPr lang="es-MX" sz="2000" dirty="0"/>
              <a:t> </a:t>
            </a:r>
          </a:p>
          <a:p>
            <a:endParaRPr lang="es-MX" sz="2000" dirty="0"/>
          </a:p>
          <a:p>
            <a:r>
              <a:rPr lang="es-MX" sz="2000" dirty="0"/>
              <a:t>¿Cuál debería ser el papel de los hospitales (bajo estándares </a:t>
            </a:r>
            <a:r>
              <a:rPr lang="es-MX" sz="2000" b="1" dirty="0"/>
              <a:t>ISO</a:t>
            </a:r>
            <a:r>
              <a:rPr lang="es-MX" sz="2000" dirty="0"/>
              <a:t>) para filtrar la información no verificada que circula entre su personal y sus pacientes?.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6065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680871"/>
            <a:ext cx="111413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La </a:t>
            </a:r>
            <a:r>
              <a:rPr lang="es-MX" sz="2800" b="1" dirty="0"/>
              <a:t>Pregunta PICOT</a:t>
            </a:r>
            <a:r>
              <a:rPr lang="es-MX" sz="2800" dirty="0"/>
              <a:t> nos da el norte. </a:t>
            </a:r>
          </a:p>
          <a:p>
            <a:pPr algn="ctr"/>
            <a:endParaRPr lang="es-MX" sz="2800" dirty="0"/>
          </a:p>
          <a:p>
            <a:pPr algn="ctr"/>
            <a:r>
              <a:rPr lang="es-MX" sz="2800" dirty="0"/>
              <a:t>La </a:t>
            </a:r>
            <a:r>
              <a:rPr lang="es-MX" sz="2800" b="1" dirty="0"/>
              <a:t>Búsqueda en PubMed</a:t>
            </a:r>
            <a:r>
              <a:rPr lang="es-MX" sz="2800" dirty="0"/>
              <a:t> nos da la materia prima. </a:t>
            </a:r>
          </a:p>
          <a:p>
            <a:pPr algn="ctr"/>
            <a:endParaRPr lang="es-MX" sz="2800" dirty="0"/>
          </a:p>
          <a:p>
            <a:pPr algn="ctr"/>
            <a:r>
              <a:rPr lang="es-MX" sz="2800" dirty="0"/>
              <a:t>La </a:t>
            </a:r>
            <a:r>
              <a:rPr lang="es-MX" sz="2800" b="1" dirty="0"/>
              <a:t>Lectura Crítica (</a:t>
            </a:r>
            <a:r>
              <a:rPr lang="es-MX" sz="2800" b="1" dirty="0" err="1"/>
              <a:t>CASPe</a:t>
            </a:r>
            <a:r>
              <a:rPr lang="es-MX" sz="2800" b="1" dirty="0"/>
              <a:t>)</a:t>
            </a:r>
            <a:r>
              <a:rPr lang="es-MX" sz="2800" dirty="0"/>
              <a:t> filtra la calidad. </a:t>
            </a:r>
          </a:p>
          <a:p>
            <a:pPr algn="ctr"/>
            <a:endParaRPr lang="es-MX" sz="2800" dirty="0"/>
          </a:p>
          <a:p>
            <a:pPr algn="ctr"/>
            <a:r>
              <a:rPr lang="es-MX" sz="2800" dirty="0"/>
              <a:t>Y finalmente, la </a:t>
            </a:r>
            <a:r>
              <a:rPr lang="es-MX" sz="2800" b="1" dirty="0"/>
              <a:t>ISO 7101</a:t>
            </a:r>
            <a:r>
              <a:rPr lang="es-MX" sz="2800" dirty="0"/>
              <a:t> y la </a:t>
            </a:r>
            <a:r>
              <a:rPr lang="es-MX" sz="2800" b="1" dirty="0"/>
              <a:t>JCI</a:t>
            </a:r>
            <a:r>
              <a:rPr lang="es-MX" sz="2800" dirty="0"/>
              <a:t> nos dan la estructura y los procesos para que esa ciencia se convierta en una atención segura en la línea de frente.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3949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De la pregunta Clínica a la búsqueda inteligente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387928" y="1181259"/>
            <a:ext cx="107639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1.1 El Origen de la Evidencia: La Pregunta PICOT</a:t>
            </a:r>
          </a:p>
          <a:p>
            <a:endParaRPr lang="es-MX" sz="2000" b="1" dirty="0"/>
          </a:p>
          <a:p>
            <a:r>
              <a:rPr lang="es-MX" sz="2000" b="1" dirty="0"/>
              <a:t>Fundamento:</a:t>
            </a:r>
            <a:r>
              <a:rPr lang="es-MX" sz="2000" dirty="0"/>
              <a:t> Un problema en la atención de salud genera una pregunta de investigación que dicta el diseño del estudio y los resultados esperados.</a:t>
            </a:r>
          </a:p>
          <a:p>
            <a:endParaRPr lang="es-MX" sz="2000" b="1" dirty="0"/>
          </a:p>
          <a:p>
            <a:r>
              <a:rPr lang="es-MX" sz="2000" b="1" dirty="0"/>
              <a:t>Estructura PICOT:</a:t>
            </a:r>
            <a:r>
              <a:rPr lang="es-MX" sz="2000" dirty="0"/>
              <a:t> Es fundamental definir cada componente: </a:t>
            </a:r>
          </a:p>
          <a:p>
            <a:r>
              <a:rPr lang="es-MX" sz="2000" b="1" dirty="0"/>
              <a:t>P</a:t>
            </a:r>
            <a:r>
              <a:rPr lang="es-MX" sz="2000" dirty="0"/>
              <a:t>aciente</a:t>
            </a:r>
          </a:p>
          <a:p>
            <a:r>
              <a:rPr lang="es-MX" sz="2000" b="1" dirty="0"/>
              <a:t>I</a:t>
            </a:r>
            <a:r>
              <a:rPr lang="es-MX" sz="2000" dirty="0"/>
              <a:t>ntervención</a:t>
            </a:r>
          </a:p>
          <a:p>
            <a:r>
              <a:rPr lang="es-MX" sz="2000" b="1" dirty="0"/>
              <a:t>C</a:t>
            </a:r>
            <a:r>
              <a:rPr lang="es-MX" sz="2000" dirty="0"/>
              <a:t>omparación</a:t>
            </a:r>
          </a:p>
          <a:p>
            <a:r>
              <a:rPr lang="es-MX" sz="2000" b="1" dirty="0" err="1"/>
              <a:t>O</a:t>
            </a:r>
            <a:r>
              <a:rPr lang="es-MX" sz="2000" dirty="0" err="1"/>
              <a:t>utcome</a:t>
            </a:r>
            <a:r>
              <a:rPr lang="es-MX" sz="2000" dirty="0"/>
              <a:t> (Resultado) </a:t>
            </a:r>
          </a:p>
          <a:p>
            <a:r>
              <a:rPr lang="es-MX" sz="2000" b="1" dirty="0"/>
              <a:t>T</a:t>
            </a:r>
            <a:r>
              <a:rPr lang="es-MX" sz="2000" dirty="0"/>
              <a:t>iempo.</a:t>
            </a:r>
          </a:p>
          <a:p>
            <a:endParaRPr lang="es-MX" sz="2000" b="1" dirty="0"/>
          </a:p>
          <a:p>
            <a:r>
              <a:rPr lang="es-MX" sz="2000" b="1" dirty="0"/>
              <a:t>Aplicación Práctica (ISO/JCI):</a:t>
            </a:r>
            <a:r>
              <a:rPr lang="es-MX" sz="2000" dirty="0"/>
              <a:t> * </a:t>
            </a:r>
            <a:r>
              <a:rPr lang="es-MX" sz="2000" i="1" dirty="0"/>
              <a:t>Ejemplo:</a:t>
            </a:r>
            <a:r>
              <a:rPr lang="es-MX" sz="2000" dirty="0"/>
              <a:t> "¿Reduce el </a:t>
            </a:r>
            <a:r>
              <a:rPr lang="es-MX" sz="2000" dirty="0" err="1"/>
              <a:t>check-list</a:t>
            </a:r>
            <a:r>
              <a:rPr lang="es-MX" sz="2000" dirty="0"/>
              <a:t> de cirugía segura (I) la tasa de infecciones (O) en comparación con el proceso estándar (C) en hospitales de tercer nivel (P) durante un año (T)?".</a:t>
            </a:r>
          </a:p>
        </p:txBody>
      </p:sp>
    </p:spTree>
    <p:extLst>
      <p:ext uri="{BB962C8B-B14F-4D97-AF65-F5344CB8AC3E}">
        <p14:creationId xmlns:p14="http://schemas.microsoft.com/office/powerpoint/2010/main" val="418465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De la pregunta Clínica a la búsqueda inteligente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00740" y="1536174"/>
            <a:ext cx="10763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1.2 Estrategias de Búsqueda y el Reto de la IA</a:t>
            </a:r>
          </a:p>
          <a:p>
            <a:endParaRPr lang="es-MX" sz="2000" b="1" dirty="0"/>
          </a:p>
          <a:p>
            <a:r>
              <a:rPr lang="es-MX" sz="2000" b="1" dirty="0"/>
              <a:t>Búsqueda Avanzada:</a:t>
            </a:r>
            <a:r>
              <a:rPr lang="es-MX" sz="2000" dirty="0"/>
              <a:t> Uso de PubMed, términos </a:t>
            </a:r>
            <a:r>
              <a:rPr lang="es-MX" sz="2000" dirty="0" err="1"/>
              <a:t>MeSH</a:t>
            </a:r>
            <a:r>
              <a:rPr lang="es-MX" sz="2000" dirty="0"/>
              <a:t> y filtros específicos para estudiantes e investigadores.</a:t>
            </a:r>
          </a:p>
          <a:p>
            <a:endParaRPr lang="es-MX" sz="2000" b="1" dirty="0"/>
          </a:p>
          <a:p>
            <a:r>
              <a:rPr lang="es-MX" sz="2000" b="1" dirty="0"/>
              <a:t>IA e Intoxicación:</a:t>
            </a:r>
            <a:r>
              <a:rPr lang="es-MX" sz="2000" dirty="0"/>
              <a:t> La sobrecarga de información en la web ("infoxicación") genera el riesgo de que lo importante se vuelva invisible.</a:t>
            </a:r>
          </a:p>
          <a:p>
            <a:endParaRPr lang="es-MX" sz="2000" dirty="0"/>
          </a:p>
          <a:p>
            <a:r>
              <a:rPr lang="es-MX" sz="2000" b="1" dirty="0"/>
              <a:t>Criterios de Validación Digital:</a:t>
            </a:r>
            <a:endParaRPr lang="es-MX" sz="2000" dirty="0"/>
          </a:p>
          <a:p>
            <a:pPr lvl="1"/>
            <a:endParaRPr lang="es-MX" sz="2000" dirty="0"/>
          </a:p>
          <a:p>
            <a:pPr lvl="1"/>
            <a:r>
              <a:rPr lang="es-MX" sz="2000" dirty="0"/>
              <a:t>- Diferenciar evidencia confiable de desinformación en redes sociales.</a:t>
            </a:r>
          </a:p>
          <a:p>
            <a:pPr lvl="1"/>
            <a:r>
              <a:rPr lang="es-MX" sz="2000" dirty="0"/>
              <a:t>- Aplicar alfabetización digital para validar fuentes clínicas en el entorno digital</a:t>
            </a:r>
          </a:p>
        </p:txBody>
      </p:sp>
    </p:spTree>
    <p:extLst>
      <p:ext uri="{BB962C8B-B14F-4D97-AF65-F5344CB8AC3E}">
        <p14:creationId xmlns:p14="http://schemas.microsoft.com/office/powerpoint/2010/main" val="17998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00740" y="2521059"/>
            <a:ext cx="10763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Objetivo:</a:t>
            </a:r>
            <a:r>
              <a:rPr lang="es-MX" sz="2800" dirty="0"/>
              <a:t> </a:t>
            </a:r>
          </a:p>
          <a:p>
            <a:pPr algn="ctr"/>
            <a:endParaRPr lang="es-MX" sz="2800" dirty="0"/>
          </a:p>
          <a:p>
            <a:pPr algn="ctr"/>
            <a:r>
              <a:rPr lang="es-MX" sz="2800" dirty="0"/>
              <a:t>Evaluar la calidad de lo hallado y aplicarlo mediante estándares internacionales (ISO/JCI).</a:t>
            </a:r>
          </a:p>
        </p:txBody>
      </p:sp>
    </p:spTree>
    <p:extLst>
      <p:ext uri="{BB962C8B-B14F-4D97-AF65-F5344CB8AC3E}">
        <p14:creationId xmlns:p14="http://schemas.microsoft.com/office/powerpoint/2010/main" val="5979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2.1 Lectura Crítica con </a:t>
            </a:r>
            <a:r>
              <a:rPr lang="es-MX" sz="2000" b="1" dirty="0" err="1"/>
              <a:t>RedCASPe</a:t>
            </a:r>
            <a:endParaRPr lang="es-MX" sz="2000" b="1" dirty="0"/>
          </a:p>
          <a:p>
            <a:endParaRPr lang="es-MX" sz="2000" b="1" dirty="0"/>
          </a:p>
          <a:p>
            <a:r>
              <a:rPr lang="es-MX" sz="2000" b="1" dirty="0"/>
              <a:t>¿Qué es </a:t>
            </a:r>
            <a:r>
              <a:rPr lang="es-MX" sz="2000" b="1" dirty="0" err="1"/>
              <a:t>CASPe</a:t>
            </a:r>
            <a:r>
              <a:rPr lang="es-MX" sz="2000" b="1" dirty="0"/>
              <a:t>?:</a:t>
            </a:r>
            <a:r>
              <a:rPr lang="es-MX" sz="2000" dirty="0"/>
              <a:t> Organización sin ánimo de lucro asociada a CASP International que ofrece herramientas para evaluar la validez y utilidad de la literatura científica.</a:t>
            </a:r>
          </a:p>
          <a:p>
            <a:endParaRPr lang="es-MX" sz="2000" b="1" dirty="0"/>
          </a:p>
          <a:p>
            <a:r>
              <a:rPr lang="es-MX" sz="2000" b="1" dirty="0"/>
              <a:t>El Instrumento:</a:t>
            </a:r>
            <a:r>
              <a:rPr lang="es-MX" sz="2000" dirty="0"/>
              <a:t> Se debe identificar la plantilla específica (ensayos, cohortes, revisiones) según el artículo asignado.</a:t>
            </a:r>
          </a:p>
          <a:p>
            <a:endParaRPr lang="es-MX" sz="2000" b="1" dirty="0"/>
          </a:p>
          <a:p>
            <a:r>
              <a:rPr lang="es-MX" sz="2000" b="1" dirty="0"/>
              <a:t>Evaluación:</a:t>
            </a:r>
            <a:r>
              <a:rPr lang="es-MX" sz="2000" dirty="0"/>
              <a:t> Responder si los resultados son válidos, cuáles son y si son aplicables al entorno local.</a:t>
            </a:r>
          </a:p>
        </p:txBody>
      </p:sp>
    </p:spTree>
    <p:extLst>
      <p:ext uri="{BB962C8B-B14F-4D97-AF65-F5344CB8AC3E}">
        <p14:creationId xmlns:p14="http://schemas.microsoft.com/office/powerpoint/2010/main" val="38916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109896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525318" y="1843950"/>
            <a:ext cx="11141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2.1 Lectura Crítica con </a:t>
            </a:r>
            <a:r>
              <a:rPr lang="es-MX" sz="2000" b="1" dirty="0" err="1"/>
              <a:t>RedCASPe</a:t>
            </a:r>
            <a:endParaRPr lang="es-MX" sz="2000" b="1" dirty="0"/>
          </a:p>
          <a:p>
            <a:endParaRPr lang="es-MX" sz="2000" b="1" dirty="0"/>
          </a:p>
        </p:txBody>
      </p:sp>
      <p:pic>
        <p:nvPicPr>
          <p:cNvPr id="2" name="Imagen 1">
            <a:hlinkClick r:id="rId4" action="ppaction://hlinkfile"/>
            <a:extLst>
              <a:ext uri="{FF2B5EF4-FFF2-40B4-BE49-F238E27FC236}">
                <a16:creationId xmlns:a16="http://schemas.microsoft.com/office/drawing/2014/main" id="{A9730740-E68D-4CA8-A987-DEC0D3AED7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56" t="33265" r="23995" b="43780"/>
          <a:stretch/>
        </p:blipFill>
        <p:spPr>
          <a:xfrm>
            <a:off x="387928" y="3019241"/>
            <a:ext cx="5429840" cy="157427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36CB52F-5DBC-4246-A0FB-3FD0F0D405A8}"/>
              </a:ext>
            </a:extLst>
          </p:cNvPr>
          <p:cNvSpPr/>
          <p:nvPr/>
        </p:nvSpPr>
        <p:spPr>
          <a:xfrm>
            <a:off x="1211203" y="6162141"/>
            <a:ext cx="10242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Juan B Cabello por </a:t>
            </a:r>
            <a:r>
              <a:rPr lang="es-MX" dirty="0" err="1"/>
              <a:t>CASPe</a:t>
            </a:r>
            <a:r>
              <a:rPr lang="es-MX" dirty="0"/>
              <a:t>. Lectura crítica de la evidencia clínica. Barcelona: Elsevier; 2015. (ISBN 978-84-9022-447-2)</a:t>
            </a:r>
            <a:endParaRPr lang="es-CO" dirty="0"/>
          </a:p>
        </p:txBody>
      </p:sp>
      <p:pic>
        <p:nvPicPr>
          <p:cNvPr id="4" name="Imagen 3">
            <a:hlinkClick r:id="rId6" action="ppaction://hlinkfile"/>
            <a:extLst>
              <a:ext uri="{FF2B5EF4-FFF2-40B4-BE49-F238E27FC236}">
                <a16:creationId xmlns:a16="http://schemas.microsoft.com/office/drawing/2014/main" id="{8828B2AE-DC7C-4354-A5D9-F0F4B308CC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278" t="30515" r="24072" b="46530"/>
          <a:stretch/>
        </p:blipFill>
        <p:spPr>
          <a:xfrm>
            <a:off x="6236841" y="2991314"/>
            <a:ext cx="5429840" cy="15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227669" y="311036"/>
            <a:ext cx="623911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457337" y="1857022"/>
            <a:ext cx="4781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2.1 Lectura Crítica con </a:t>
            </a:r>
            <a:r>
              <a:rPr lang="es-MX" sz="2000" b="1" dirty="0" err="1"/>
              <a:t>RedCASPe</a:t>
            </a:r>
            <a:endParaRPr lang="es-MX" sz="2000" b="1" dirty="0"/>
          </a:p>
        </p:txBody>
      </p:sp>
      <p:pic>
        <p:nvPicPr>
          <p:cNvPr id="2" name="Imagen 1">
            <a:hlinkClick r:id="rId4" action="ppaction://hlinkfile"/>
            <a:extLst>
              <a:ext uri="{FF2B5EF4-FFF2-40B4-BE49-F238E27FC236}">
                <a16:creationId xmlns:a16="http://schemas.microsoft.com/office/drawing/2014/main" id="{A9730740-E68D-4CA8-A987-DEC0D3AED7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56" t="33265" r="23995" b="43780"/>
          <a:stretch/>
        </p:blipFill>
        <p:spPr>
          <a:xfrm>
            <a:off x="310944" y="2803210"/>
            <a:ext cx="5429840" cy="157427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36CB52F-5DBC-4246-A0FB-3FD0F0D405A8}"/>
              </a:ext>
            </a:extLst>
          </p:cNvPr>
          <p:cNvSpPr/>
          <p:nvPr/>
        </p:nvSpPr>
        <p:spPr>
          <a:xfrm>
            <a:off x="1211203" y="6162141"/>
            <a:ext cx="10242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Juan B Cabello por </a:t>
            </a:r>
            <a:r>
              <a:rPr lang="es-MX" dirty="0" err="1"/>
              <a:t>CASPe</a:t>
            </a:r>
            <a:r>
              <a:rPr lang="es-MX" dirty="0"/>
              <a:t>. Lectura crítica de la evidencia clínica. Barcelona: Elsevier; 2015. (ISBN 978-84-9022-447-2)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F3CECE-1A8E-4C7C-93B5-F4FE8D35AF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979" t="18447" r="28403" b="5659"/>
          <a:stretch/>
        </p:blipFill>
        <p:spPr>
          <a:xfrm>
            <a:off x="6242257" y="287973"/>
            <a:ext cx="5857188" cy="58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8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104667-7C99-A35A-DF53-F7B782057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C35445AF-093B-A286-0D02-54F28E583877}"/>
              </a:ext>
            </a:extLst>
          </p:cNvPr>
          <p:cNvSpPr txBox="1"/>
          <p:nvPr/>
        </p:nvSpPr>
        <p:spPr>
          <a:xfrm>
            <a:off x="387928" y="311036"/>
            <a:ext cx="57080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00A7B4"/>
                </a:solidFill>
                <a:sym typeface="Signika"/>
              </a:rPr>
              <a:t>Lectura crítica y aplicación en la Línea de frente</a:t>
            </a:r>
            <a:endParaRPr lang="es-ES" sz="2800" b="1" dirty="0">
              <a:solidFill>
                <a:srgbClr val="00A7B4"/>
              </a:solidFill>
            </a:endParaRPr>
          </a:p>
        </p:txBody>
      </p:sp>
      <p:pic>
        <p:nvPicPr>
          <p:cNvPr id="107" name="Google Shape;107;p3">
            <a:extLst>
              <a:ext uri="{FF2B5EF4-FFF2-40B4-BE49-F238E27FC236}">
                <a16:creationId xmlns:a16="http://schemas.microsoft.com/office/drawing/2014/main" id="{B3C4D7A4-95C5-8F4C-43FA-9F42E69BF4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7844"/>
            <a:ext cx="12192000" cy="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98BC3E-A4D5-4E0F-8852-35F3DD2C2D92}"/>
              </a:ext>
            </a:extLst>
          </p:cNvPr>
          <p:cNvSpPr txBox="1"/>
          <p:nvPr/>
        </p:nvSpPr>
        <p:spPr>
          <a:xfrm>
            <a:off x="481326" y="1971256"/>
            <a:ext cx="507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2.1 Lectura Crítica con </a:t>
            </a:r>
            <a:r>
              <a:rPr lang="es-MX" sz="2000" b="1" dirty="0" err="1"/>
              <a:t>RedCASPe</a:t>
            </a:r>
            <a:endParaRPr lang="es-MX" sz="20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36CB52F-5DBC-4246-A0FB-3FD0F0D405A8}"/>
              </a:ext>
            </a:extLst>
          </p:cNvPr>
          <p:cNvSpPr/>
          <p:nvPr/>
        </p:nvSpPr>
        <p:spPr>
          <a:xfrm>
            <a:off x="1211203" y="6162141"/>
            <a:ext cx="10242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Juan B Cabello por </a:t>
            </a:r>
            <a:r>
              <a:rPr lang="es-MX" dirty="0" err="1"/>
              <a:t>CASPe</a:t>
            </a:r>
            <a:r>
              <a:rPr lang="es-MX" dirty="0"/>
              <a:t>. Lectura crítica de la evidencia clínica. Barcelona: Elsevier; 2015. (ISBN 978-84-9022-447-2)</a:t>
            </a:r>
            <a:endParaRPr lang="es-CO" dirty="0"/>
          </a:p>
        </p:txBody>
      </p:sp>
      <p:pic>
        <p:nvPicPr>
          <p:cNvPr id="4" name="Imagen 3">
            <a:hlinkClick r:id="rId4" action="ppaction://hlinkfile"/>
            <a:extLst>
              <a:ext uri="{FF2B5EF4-FFF2-40B4-BE49-F238E27FC236}">
                <a16:creationId xmlns:a16="http://schemas.microsoft.com/office/drawing/2014/main" id="{8828B2AE-DC7C-4354-A5D9-F0F4B308CC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78" t="30515" r="24072" b="46530"/>
          <a:stretch/>
        </p:blipFill>
        <p:spPr>
          <a:xfrm>
            <a:off x="301937" y="3094334"/>
            <a:ext cx="5429840" cy="15742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2EFCB8-A2EB-48E7-9196-F66E1F2556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87" t="18969" r="33505" b="10147"/>
          <a:stretch/>
        </p:blipFill>
        <p:spPr>
          <a:xfrm>
            <a:off x="6374232" y="23723"/>
            <a:ext cx="5429840" cy="629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6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68331</TotalTime>
  <Words>2536</Words>
  <Application>Microsoft Office PowerPoint</Application>
  <PresentationFormat>Panorámica</PresentationFormat>
  <Paragraphs>220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Signika</vt:lpstr>
      <vt:lpstr>Arial</vt:lpstr>
      <vt:lpstr>Calibri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Alta Complejidad</dc:creator>
  <cp:lastModifiedBy>Aitza Vivian Castañeda Solano</cp:lastModifiedBy>
  <cp:revision>171</cp:revision>
  <dcterms:modified xsi:type="dcterms:W3CDTF">2026-03-04T02:32:08Z</dcterms:modified>
</cp:coreProperties>
</file>