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5" r:id="rId4"/>
    <p:sldId id="279" r:id="rId5"/>
    <p:sldId id="351" r:id="rId6"/>
    <p:sldId id="378" r:id="rId7"/>
    <p:sldId id="409" r:id="rId8"/>
    <p:sldId id="412" r:id="rId9"/>
    <p:sldId id="413" r:id="rId10"/>
    <p:sldId id="414" r:id="rId11"/>
    <p:sldId id="410" r:id="rId12"/>
    <p:sldId id="415" r:id="rId13"/>
    <p:sldId id="416" r:id="rId14"/>
    <p:sldId id="411" r:id="rId15"/>
    <p:sldId id="417" r:id="rId16"/>
    <p:sldId id="418" r:id="rId17"/>
    <p:sldId id="419" r:id="rId18"/>
    <p:sldId id="420" r:id="rId19"/>
    <p:sldId id="421" r:id="rId20"/>
    <p:sldId id="276" r:id="rId21"/>
    <p:sldId id="301" r:id="rId22"/>
    <p:sldId id="299" r:id="rId23"/>
    <p:sldId id="302" r:id="rId24"/>
    <p:sldId id="303" r:id="rId25"/>
    <p:sldId id="263" r:id="rId26"/>
    <p:sldId id="260" r:id="rId27"/>
  </p:sldIdLst>
  <p:sldSz cx="12192000" cy="6858000"/>
  <p:notesSz cx="6858000" cy="9144000"/>
  <p:defaultTextStyle>
    <a:defPPr>
      <a:defRPr lang="es-EC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3478" autoAdjust="0"/>
  </p:normalViewPr>
  <p:slideViewPr>
    <p:cSldViewPr snapToGrid="0" snapToObjects="1" showGuides="1">
      <p:cViewPr varScale="1">
        <p:scale>
          <a:sx n="66" d="100"/>
          <a:sy n="66" d="100"/>
        </p:scale>
        <p:origin x="6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Gamboa" userId="21e22752-c8e3-4f58-ab59-1717ec616fd1" providerId="ADAL" clId="{6CAC7DA5-7306-4D32-B5E3-17DC9C1C32E6}"/>
    <pc:docChg chg="modSld">
      <pc:chgData name="Fernando Gamboa" userId="21e22752-c8e3-4f58-ab59-1717ec616fd1" providerId="ADAL" clId="{6CAC7DA5-7306-4D32-B5E3-17DC9C1C32E6}" dt="2025-01-17T01:25:49.196" v="0" actId="1036"/>
      <pc:docMkLst>
        <pc:docMk/>
      </pc:docMkLst>
      <pc:sldChg chg="modSp mod">
        <pc:chgData name="Fernando Gamboa" userId="21e22752-c8e3-4f58-ab59-1717ec616fd1" providerId="ADAL" clId="{6CAC7DA5-7306-4D32-B5E3-17DC9C1C32E6}" dt="2025-01-17T01:25:49.196" v="0" actId="1036"/>
        <pc:sldMkLst>
          <pc:docMk/>
          <pc:sldMk cId="67807325" sldId="276"/>
        </pc:sldMkLst>
        <pc:picChg chg="mod">
          <ac:chgData name="Fernando Gamboa" userId="21e22752-c8e3-4f58-ab59-1717ec616fd1" providerId="ADAL" clId="{6CAC7DA5-7306-4D32-B5E3-17DC9C1C32E6}" dt="2025-01-17T01:25:49.196" v="0" actId="1036"/>
          <ac:picMkLst>
            <pc:docMk/>
            <pc:sldMk cId="67807325" sldId="276"/>
            <ac:picMk id="4" creationId="{00000000-0000-0000-0000-000000000000}"/>
          </ac:picMkLst>
        </pc:picChg>
      </pc:sldChg>
    </pc:docChg>
  </pc:docChgLst>
  <pc:docChgLst>
    <pc:chgData name="Fernando Gamboa" userId="21e22752-c8e3-4f58-ab59-1717ec616fd1" providerId="ADAL" clId="{55F5B84D-EEBA-437C-9C13-94871839DAA3}"/>
    <pc:docChg chg="undo custSel addSld delSld modSld">
      <pc:chgData name="Fernando Gamboa" userId="21e22752-c8e3-4f58-ab59-1717ec616fd1" providerId="ADAL" clId="{55F5B84D-EEBA-437C-9C13-94871839DAA3}" dt="2023-03-07T06:45:05.679" v="127" actId="20577"/>
      <pc:docMkLst>
        <pc:docMk/>
      </pc:docMkLst>
      <pc:sldChg chg="modSp mod">
        <pc:chgData name="Fernando Gamboa" userId="21e22752-c8e3-4f58-ab59-1717ec616fd1" providerId="ADAL" clId="{55F5B84D-EEBA-437C-9C13-94871839DAA3}" dt="2023-03-07T06:44:53.773" v="125" actId="20577"/>
        <pc:sldMkLst>
          <pc:docMk/>
          <pc:sldMk cId="0" sldId="258"/>
        </pc:sldMkLst>
      </pc:sldChg>
      <pc:sldChg chg="modSp mod">
        <pc:chgData name="Fernando Gamboa" userId="21e22752-c8e3-4f58-ab59-1717ec616fd1" providerId="ADAL" clId="{55F5B84D-EEBA-437C-9C13-94871839DAA3}" dt="2023-03-07T06:45:05.679" v="127" actId="20577"/>
        <pc:sldMkLst>
          <pc:docMk/>
          <pc:sldMk cId="1514372681" sldId="265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67807325" sldId="276"/>
        </pc:sldMkLst>
      </pc:sldChg>
      <pc:sldChg chg="modSp mod">
        <pc:chgData name="Fernando Gamboa" userId="21e22752-c8e3-4f58-ab59-1717ec616fd1" providerId="ADAL" clId="{55F5B84D-EEBA-437C-9C13-94871839DAA3}" dt="2023-03-07T06:44:34.291" v="123" actId="20577"/>
        <pc:sldMkLst>
          <pc:docMk/>
          <pc:sldMk cId="3828179500" sldId="279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628195475" sldId="299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1883149021" sldId="301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936729130" sldId="302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2023512572" sldId="303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4209077873" sldId="358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169059166" sldId="359"/>
        </pc:sldMkLst>
      </pc:sldChg>
      <pc:sldChg chg="addSp delSp mod">
        <pc:chgData name="Fernando Gamboa" userId="21e22752-c8e3-4f58-ab59-1717ec616fd1" providerId="ADAL" clId="{55F5B84D-EEBA-437C-9C13-94871839DAA3}" dt="2023-03-07T06:43:46.613" v="102" actId="22"/>
        <pc:sldMkLst>
          <pc:docMk/>
          <pc:sldMk cId="3035950803" sldId="378"/>
        </pc:sldMkLst>
      </pc:sldChg>
      <pc:sldChg chg="addSp delSp del mod">
        <pc:chgData name="Fernando Gamboa" userId="21e22752-c8e3-4f58-ab59-1717ec616fd1" providerId="ADAL" clId="{55F5B84D-EEBA-437C-9C13-94871839DAA3}" dt="2023-03-07T06:43:37.083" v="100" actId="47"/>
        <pc:sldMkLst>
          <pc:docMk/>
          <pc:sldMk cId="1765756890" sldId="379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670343641" sldId="380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885086285" sldId="383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864923642" sldId="384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96343053" sldId="385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727758123" sldId="391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47127788" sldId="392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089324770" sldId="393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172199572" sldId="394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541732095" sldId="395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699884423" sldId="396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601574132" sldId="397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54703162" sldId="398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150087285" sldId="399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545259695" sldId="400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295617233" sldId="401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381171439" sldId="402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024831284" sldId="404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245983629" sldId="405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491918043" sldId="406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2810265440" sldId="409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799589455" sldId="410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220120487" sldId="411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4265477130" sldId="412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785035380" sldId="413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1113453793" sldId="414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3215021903" sldId="415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990259585" sldId="415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2836858730" sldId="416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4181509541" sldId="416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2111144431" sldId="417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079549040" sldId="417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51856858" sldId="418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494674445" sldId="418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6898856" sldId="419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032355836" sldId="419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146952693" sldId="420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111888807" sldId="420"/>
        </pc:sldMkLst>
      </pc:sldChg>
      <pc:sldChg chg="add">
        <pc:chgData name="Fernando Gamboa" userId="21e22752-c8e3-4f58-ab59-1717ec616fd1" providerId="ADAL" clId="{55F5B84D-EEBA-437C-9C13-94871839DAA3}" dt="2023-03-07T06:44:00.269" v="103"/>
        <pc:sldMkLst>
          <pc:docMk/>
          <pc:sldMk cId="1485694040" sldId="421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354388018" sldId="421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432058715" sldId="422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577949920" sldId="423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123233040" sldId="424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823698646" sldId="425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225799876" sldId="426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154707987" sldId="427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4223575864" sldId="428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791467297" sldId="429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3132291935" sldId="430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13782766" sldId="431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299194554" sldId="432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514938241" sldId="433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837219425" sldId="434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2434545385" sldId="435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877553912" sldId="436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731967674" sldId="437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1195229564" sldId="438"/>
        </pc:sldMkLst>
      </pc:sldChg>
      <pc:sldChg chg="del">
        <pc:chgData name="Fernando Gamboa" userId="21e22752-c8e3-4f58-ab59-1717ec616fd1" providerId="ADAL" clId="{55F5B84D-EEBA-437C-9C13-94871839DAA3}" dt="2023-03-07T06:43:37.083" v="100" actId="47"/>
        <pc:sldMkLst>
          <pc:docMk/>
          <pc:sldMk cId="430671117" sldId="439"/>
        </pc:sldMkLst>
      </pc:sldChg>
    </pc:docChg>
  </pc:docChgLst>
  <pc:docChgLst>
    <pc:chgData name="Fernando Gamboa" userId="21e22752-c8e3-4f58-ab59-1717ec616fd1" providerId="ADAL" clId="{07D419F0-A839-43EE-B8F8-21ABE7B9B016}"/>
    <pc:docChg chg="modSld">
      <pc:chgData name="Fernando Gamboa" userId="21e22752-c8e3-4f58-ab59-1717ec616fd1" providerId="ADAL" clId="{07D419F0-A839-43EE-B8F8-21ABE7B9B016}" dt="2024-06-28T02:05:25.981" v="2" actId="14734"/>
      <pc:docMkLst>
        <pc:docMk/>
      </pc:docMkLst>
      <pc:sldChg chg="modSp">
        <pc:chgData name="Fernando Gamboa" userId="21e22752-c8e3-4f58-ab59-1717ec616fd1" providerId="ADAL" clId="{07D419F0-A839-43EE-B8F8-21ABE7B9B016}" dt="2024-06-21T02:52:25.621" v="1" actId="113"/>
        <pc:sldMkLst>
          <pc:docMk/>
          <pc:sldMk cId="628195475" sldId="299"/>
        </pc:sldMkLst>
      </pc:sldChg>
      <pc:sldChg chg="modSp mod">
        <pc:chgData name="Fernando Gamboa" userId="21e22752-c8e3-4f58-ab59-1717ec616fd1" providerId="ADAL" clId="{07D419F0-A839-43EE-B8F8-21ABE7B9B016}" dt="2024-06-28T02:05:25.981" v="2" actId="14734"/>
        <pc:sldMkLst>
          <pc:docMk/>
          <pc:sldMk cId="936729130" sldId="30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FC8B9-4FD4-4D61-AE81-72D7217111A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DF7B76F-41A0-4668-A281-FF1F84C9397D}">
      <dgm:prSet phldrT="[Texto]"/>
      <dgm:spPr/>
      <dgm:t>
        <a:bodyPr/>
        <a:lstStyle/>
        <a:p>
          <a:r>
            <a:rPr lang="es-ES" dirty="0"/>
            <a:t>Estados Financieros</a:t>
          </a:r>
        </a:p>
      </dgm:t>
    </dgm:pt>
    <dgm:pt modelId="{540E396E-8025-410C-AC37-4BA47210E1E8}" type="parTrans" cxnId="{114B4B51-A2CC-473B-9D2A-3068E6360AAD}">
      <dgm:prSet/>
      <dgm:spPr/>
      <dgm:t>
        <a:bodyPr/>
        <a:lstStyle/>
        <a:p>
          <a:endParaRPr lang="es-EC"/>
        </a:p>
      </dgm:t>
    </dgm:pt>
    <dgm:pt modelId="{03537472-B0A5-46EA-AB95-FF375CA59943}" type="sibTrans" cxnId="{114B4B51-A2CC-473B-9D2A-3068E6360AAD}">
      <dgm:prSet/>
      <dgm:spPr/>
      <dgm:t>
        <a:bodyPr/>
        <a:lstStyle/>
        <a:p>
          <a:endParaRPr lang="es-EC"/>
        </a:p>
      </dgm:t>
    </dgm:pt>
    <dgm:pt modelId="{D8960658-E882-4EDE-9885-17A2177BB984}">
      <dgm:prSet phldrT="[Texto]"/>
      <dgm:spPr/>
      <dgm:t>
        <a:bodyPr/>
        <a:lstStyle/>
        <a:p>
          <a:r>
            <a:rPr lang="es-ES" dirty="0"/>
            <a:t>Análisis Horizontal</a:t>
          </a:r>
          <a:endParaRPr lang="es-EC" dirty="0"/>
        </a:p>
      </dgm:t>
    </dgm:pt>
    <dgm:pt modelId="{18675B54-DFBA-45D4-AD04-0F4F0F46F67B}" type="parTrans" cxnId="{7F728EFF-566B-4E2F-BF80-A912287E09D6}">
      <dgm:prSet/>
      <dgm:spPr/>
      <dgm:t>
        <a:bodyPr/>
        <a:lstStyle/>
        <a:p>
          <a:endParaRPr lang="es-EC"/>
        </a:p>
      </dgm:t>
    </dgm:pt>
    <dgm:pt modelId="{B3E6E541-F298-4378-B91C-7A136B94289D}" type="sibTrans" cxnId="{7F728EFF-566B-4E2F-BF80-A912287E09D6}">
      <dgm:prSet/>
      <dgm:spPr/>
      <dgm:t>
        <a:bodyPr/>
        <a:lstStyle/>
        <a:p>
          <a:endParaRPr lang="es-EC"/>
        </a:p>
      </dgm:t>
    </dgm:pt>
    <dgm:pt modelId="{7A8F07EC-7BA9-4C1B-9927-A8BB48290353}">
      <dgm:prSet phldrT="[Texto]"/>
      <dgm:spPr/>
      <dgm:t>
        <a:bodyPr/>
        <a:lstStyle/>
        <a:p>
          <a:r>
            <a:rPr lang="es-ES" dirty="0"/>
            <a:t>Índices Financieros, ratios o razones</a:t>
          </a:r>
          <a:endParaRPr lang="es-EC" dirty="0"/>
        </a:p>
      </dgm:t>
    </dgm:pt>
    <dgm:pt modelId="{938AA4CF-4DE9-4D04-8C87-2F1EB426BD06}" type="parTrans" cxnId="{E5FE984B-50DD-4F74-B815-E7008D6C235B}">
      <dgm:prSet/>
      <dgm:spPr/>
      <dgm:t>
        <a:bodyPr/>
        <a:lstStyle/>
        <a:p>
          <a:endParaRPr lang="es-EC"/>
        </a:p>
      </dgm:t>
    </dgm:pt>
    <dgm:pt modelId="{D935DB41-5E33-4C00-A98F-5E94C257F1EA}" type="sibTrans" cxnId="{E5FE984B-50DD-4F74-B815-E7008D6C235B}">
      <dgm:prSet/>
      <dgm:spPr/>
      <dgm:t>
        <a:bodyPr/>
        <a:lstStyle/>
        <a:p>
          <a:endParaRPr lang="es-EC"/>
        </a:p>
      </dgm:t>
    </dgm:pt>
    <dgm:pt modelId="{BEED68F0-E4D3-492F-B6EC-12C9EE7725B8}">
      <dgm:prSet phldrT="[Texto]"/>
      <dgm:spPr/>
      <dgm:t>
        <a:bodyPr/>
        <a:lstStyle/>
        <a:p>
          <a:r>
            <a:rPr lang="es-ES" dirty="0"/>
            <a:t>Análisis Vertical</a:t>
          </a:r>
          <a:endParaRPr lang="es-EC" dirty="0"/>
        </a:p>
      </dgm:t>
    </dgm:pt>
    <dgm:pt modelId="{29470A45-FC9B-4BD2-9802-DF244B301B6A}" type="parTrans" cxnId="{75B67FB3-77FC-470D-A869-3BD7F9820DDC}">
      <dgm:prSet/>
      <dgm:spPr/>
      <dgm:t>
        <a:bodyPr/>
        <a:lstStyle/>
        <a:p>
          <a:endParaRPr lang="es-EC"/>
        </a:p>
      </dgm:t>
    </dgm:pt>
    <dgm:pt modelId="{0FC73A17-8C5C-49A8-BD1D-0A7D4920C1A7}" type="sibTrans" cxnId="{75B67FB3-77FC-470D-A869-3BD7F9820DDC}">
      <dgm:prSet/>
      <dgm:spPr/>
      <dgm:t>
        <a:bodyPr/>
        <a:lstStyle/>
        <a:p>
          <a:endParaRPr lang="es-EC"/>
        </a:p>
      </dgm:t>
    </dgm:pt>
    <dgm:pt modelId="{D7B70081-2FEF-4658-8F30-1E1D2C2E0BE5}" type="pres">
      <dgm:prSet presAssocID="{BC1FC8B9-4FD4-4D61-AE81-72D7217111AC}" presName="linearFlow" presStyleCnt="0">
        <dgm:presLayoutVars>
          <dgm:dir/>
          <dgm:animLvl val="lvl"/>
          <dgm:resizeHandles val="exact"/>
        </dgm:presLayoutVars>
      </dgm:prSet>
      <dgm:spPr/>
    </dgm:pt>
    <dgm:pt modelId="{D015492A-DAFE-4C6D-BEF9-6ECC536AEFE9}" type="pres">
      <dgm:prSet presAssocID="{8DF7B76F-41A0-4668-A281-FF1F84C9397D}" presName="composite" presStyleCnt="0"/>
      <dgm:spPr/>
    </dgm:pt>
    <dgm:pt modelId="{667246F8-E4BB-4CAD-981C-BA135FFEE645}" type="pres">
      <dgm:prSet presAssocID="{8DF7B76F-41A0-4668-A281-FF1F84C9397D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579C5013-F15B-4C84-A53E-38DF7B81C8FF}" type="pres">
      <dgm:prSet presAssocID="{8DF7B76F-41A0-4668-A281-FF1F84C9397D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0FA6DE35-5888-4078-830D-3072E61486E4}" type="presOf" srcId="{8DF7B76F-41A0-4668-A281-FF1F84C9397D}" destId="{667246F8-E4BB-4CAD-981C-BA135FFEE645}" srcOrd="0" destOrd="0" presId="urn:microsoft.com/office/officeart/2005/8/layout/chevron2"/>
    <dgm:cxn modelId="{E5FE984B-50DD-4F74-B815-E7008D6C235B}" srcId="{8DF7B76F-41A0-4668-A281-FF1F84C9397D}" destId="{7A8F07EC-7BA9-4C1B-9927-A8BB48290353}" srcOrd="2" destOrd="0" parTransId="{938AA4CF-4DE9-4D04-8C87-2F1EB426BD06}" sibTransId="{D935DB41-5E33-4C00-A98F-5E94C257F1EA}"/>
    <dgm:cxn modelId="{114B4B51-A2CC-473B-9D2A-3068E6360AAD}" srcId="{BC1FC8B9-4FD4-4D61-AE81-72D7217111AC}" destId="{8DF7B76F-41A0-4668-A281-FF1F84C9397D}" srcOrd="0" destOrd="0" parTransId="{540E396E-8025-410C-AC37-4BA47210E1E8}" sibTransId="{03537472-B0A5-46EA-AB95-FF375CA59943}"/>
    <dgm:cxn modelId="{66848AA6-E22B-4622-81FE-2B8FD89820AF}" type="presOf" srcId="{D8960658-E882-4EDE-9885-17A2177BB984}" destId="{579C5013-F15B-4C84-A53E-38DF7B81C8FF}" srcOrd="0" destOrd="0" presId="urn:microsoft.com/office/officeart/2005/8/layout/chevron2"/>
    <dgm:cxn modelId="{75B67FB3-77FC-470D-A869-3BD7F9820DDC}" srcId="{8DF7B76F-41A0-4668-A281-FF1F84C9397D}" destId="{BEED68F0-E4D3-492F-B6EC-12C9EE7725B8}" srcOrd="1" destOrd="0" parTransId="{29470A45-FC9B-4BD2-9802-DF244B301B6A}" sibTransId="{0FC73A17-8C5C-49A8-BD1D-0A7D4920C1A7}"/>
    <dgm:cxn modelId="{F342BEDE-8881-4C71-89CC-47B48B14A6D5}" type="presOf" srcId="{BEED68F0-E4D3-492F-B6EC-12C9EE7725B8}" destId="{579C5013-F15B-4C84-A53E-38DF7B81C8FF}" srcOrd="0" destOrd="1" presId="urn:microsoft.com/office/officeart/2005/8/layout/chevron2"/>
    <dgm:cxn modelId="{6757D3E6-F9C2-4C90-A38E-D026BC8958CC}" type="presOf" srcId="{BC1FC8B9-4FD4-4D61-AE81-72D7217111AC}" destId="{D7B70081-2FEF-4658-8F30-1E1D2C2E0BE5}" srcOrd="0" destOrd="0" presId="urn:microsoft.com/office/officeart/2005/8/layout/chevron2"/>
    <dgm:cxn modelId="{6306E4F5-D82C-4D8D-ABCA-C5648A66D7FA}" type="presOf" srcId="{7A8F07EC-7BA9-4C1B-9927-A8BB48290353}" destId="{579C5013-F15B-4C84-A53E-38DF7B81C8FF}" srcOrd="0" destOrd="2" presId="urn:microsoft.com/office/officeart/2005/8/layout/chevron2"/>
    <dgm:cxn modelId="{7F728EFF-566B-4E2F-BF80-A912287E09D6}" srcId="{8DF7B76F-41A0-4668-A281-FF1F84C9397D}" destId="{D8960658-E882-4EDE-9885-17A2177BB984}" srcOrd="0" destOrd="0" parTransId="{18675B54-DFBA-45D4-AD04-0F4F0F46F67B}" sibTransId="{B3E6E541-F298-4378-B91C-7A136B94289D}"/>
    <dgm:cxn modelId="{0E91B2F2-E199-43F4-AAB6-190957CA9FCD}" type="presParOf" srcId="{D7B70081-2FEF-4658-8F30-1E1D2C2E0BE5}" destId="{D015492A-DAFE-4C6D-BEF9-6ECC536AEFE9}" srcOrd="0" destOrd="0" presId="urn:microsoft.com/office/officeart/2005/8/layout/chevron2"/>
    <dgm:cxn modelId="{CB2B04A9-35FC-448E-8D54-21E099166AC2}" type="presParOf" srcId="{D015492A-DAFE-4C6D-BEF9-6ECC536AEFE9}" destId="{667246F8-E4BB-4CAD-981C-BA135FFEE645}" srcOrd="0" destOrd="0" presId="urn:microsoft.com/office/officeart/2005/8/layout/chevron2"/>
    <dgm:cxn modelId="{DE190436-C520-4C00-8DBA-156650827979}" type="presParOf" srcId="{D015492A-DAFE-4C6D-BEF9-6ECC536AEFE9}" destId="{579C5013-F15B-4C84-A53E-38DF7B81C8F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246F8-E4BB-4CAD-981C-BA135FFEE645}">
      <dsp:nvSpPr>
        <dsp:cNvPr id="0" name=""/>
        <dsp:cNvSpPr/>
      </dsp:nvSpPr>
      <dsp:spPr>
        <a:xfrm rot="5400000">
          <a:off x="-737776" y="737776"/>
          <a:ext cx="4918508" cy="34429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Estados Financieros</a:t>
          </a:r>
        </a:p>
      </dsp:txBody>
      <dsp:txXfrm rot="-5400000">
        <a:off x="1" y="1721478"/>
        <a:ext cx="3442955" cy="1475553"/>
      </dsp:txXfrm>
    </dsp:sp>
    <dsp:sp modelId="{579C5013-F15B-4C84-A53E-38DF7B81C8FF}">
      <dsp:nvSpPr>
        <dsp:cNvPr id="0" name=""/>
        <dsp:cNvSpPr/>
      </dsp:nvSpPr>
      <dsp:spPr>
        <a:xfrm rot="5400000">
          <a:off x="5195074" y="-1752119"/>
          <a:ext cx="3197030" cy="67012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29210" rIns="29210" bIns="2921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600" kern="1200" dirty="0"/>
            <a:t>Análisis Horizontal</a:t>
          </a:r>
          <a:endParaRPr lang="es-EC" sz="4600" kern="1200" dirty="0"/>
        </a:p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600" kern="1200" dirty="0"/>
            <a:t>Análisis Vertical</a:t>
          </a:r>
          <a:endParaRPr lang="es-EC" sz="4600" kern="1200" dirty="0"/>
        </a:p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600" kern="1200" dirty="0"/>
            <a:t>Índices Financieros, ratios o razones</a:t>
          </a:r>
          <a:endParaRPr lang="es-EC" sz="4600" kern="1200" dirty="0"/>
        </a:p>
      </dsp:txBody>
      <dsp:txXfrm rot="-5400000">
        <a:off x="3442955" y="156066"/>
        <a:ext cx="6545202" cy="2884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7D067-F81A-4E08-BBCA-E31D7830737F}" type="datetimeFigureOut">
              <a:rPr lang="es-EC" smtClean="0"/>
              <a:t>16/1/2025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C6FA3-8573-48B3-8725-9DBB91FC87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093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C6FA3-8573-48B3-8725-9DBB91FC872E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019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595EF-174B-8CA3-43D6-0DD66E0A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0E34-4ECF-4FFE-BE0B-7278FA1D0CAB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302DA-DBDA-4D45-398D-9AB69629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915BA-B5BE-386C-905D-DC35E661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0AA6C-F65E-48B2-B013-19288352793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632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265CE5-6AD6-53F8-7B5C-37597F5C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9A04-503F-424E-BC00-3C28F01118D5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73D95-55A6-BCA8-64A6-608B08A6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D1D927-DEFD-80F6-1910-5FF5C70A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F9F76-E43A-48E8-AA32-BEB393AD921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42246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CE57D6-5FBD-F867-CD36-D54775B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A047-A160-4013-A38E-B2517BB7F6EC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FB85F2-AA54-4DB7-B7A8-1CC7BE6D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4A952-0FB9-8D80-6494-037A3CA1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45A70-9692-4114-B506-71838D7B9C5D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92752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9C271-42EC-7E77-8FCD-833B7932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68DC-AF42-43CC-920E-11C9AB784D37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3354F-FD50-C1CA-CDC6-20D0D563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F3A52-1D11-B7E5-1F38-36EA432D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6DB3D-5261-4C98-9D0A-5DF2F95C279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97906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02DA-89EB-2EF0-8AD9-5444E45C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61C1-CC2C-4F39-9D09-D1764BD65BE6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C166BC-3EFC-92FC-B059-91DB1835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E0778A-6652-69B2-2C77-8274949F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265A-7634-411F-9CC3-B754BD03A11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97407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52C6855-E63E-7ADD-CE05-4CB1A4B6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EAC4-2EAC-4EB0-BCEC-84D416CBC7AD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F00734B-73D6-AED8-A532-32B27794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CC4436C-E8A1-5471-4555-BB658339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E46C5-7224-4F9D-91D8-3FD237F662F3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21273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91619F19-6C7D-54F2-3CF1-9615AD7D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103E-F183-4CB3-8F1E-C64B02A2B02F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BD9D272-A7F0-9603-6396-815A1B33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513F2B2E-0FF8-9BBA-8BE6-093E804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368AA-5DF9-4C35-AA45-45B1EE78C5C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7753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45AE50F-4C3A-51F8-6BD8-CFAD18FB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DBDE9-7683-4617-9C7D-24D8AEC23975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BD4E6DA8-C3A0-3388-1F1F-BC137FD8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3C39F8F-B9DB-6436-CD38-06BA16FB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4B34-2877-4D02-AECB-A77F76B2249C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8521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BF6D3FD-076C-F445-48FA-46D4CFA1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33B1-B38B-49CF-9E99-8951908A54EB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B0F3BD58-76DB-236D-A434-F412580C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4E77E91-3247-7385-4B7D-0CFA142D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D175-56AF-44D9-BDDB-1302068AD76A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188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2117D23-910D-75F5-CA97-8742010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07FD-5DD0-4D7B-BC8A-BE6F6F97737F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F85C0C1-B919-F510-FED5-8087CBFF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69EDF4D-3052-DAF1-2DE1-8D1A64F0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F7329-EC57-4067-9FDF-3D470C065D2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048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8AE8CDC-B223-3BE8-BC3A-CF754C5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EE63-A515-44B8-A864-66E8B9C4D044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CA3CB21-83CA-607F-0876-0281480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9C9CDB7-E466-B30E-8E89-09F41F9C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E3C40-9139-4950-B8E0-ADF38129FF8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12665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8F394347-35CF-3CCF-E390-01115242F4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el estilo de título del patrón</a:t>
            </a:r>
            <a:endParaRPr lang="es-EC" altLang="es-VE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9CE65C1A-23E5-D185-A179-9B6B75C76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los estilos de texto del patrón</a:t>
            </a:r>
          </a:p>
          <a:p>
            <a:pPr lvl="1"/>
            <a:r>
              <a:rPr lang="es-ES" altLang="es-VE"/>
              <a:t>Segundo nivel</a:t>
            </a:r>
          </a:p>
          <a:p>
            <a:pPr lvl="2"/>
            <a:r>
              <a:rPr lang="es-ES" altLang="es-VE"/>
              <a:t>Tercer nivel</a:t>
            </a:r>
          </a:p>
          <a:p>
            <a:pPr lvl="3"/>
            <a:r>
              <a:rPr lang="es-ES" altLang="es-VE"/>
              <a:t>Cuarto nivel</a:t>
            </a:r>
          </a:p>
          <a:p>
            <a:pPr lvl="4"/>
            <a:r>
              <a:rPr lang="es-ES" altLang="es-VE"/>
              <a:t>Quinto nivel</a:t>
            </a:r>
            <a:endParaRPr lang="es-EC" alt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C2B1A1-82DF-DF86-F108-9A61BE4AE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AF8801-057A-4A24-84CC-9A3F62D6E91A}" type="datetimeFigureOut">
              <a:rPr lang="es-EC"/>
              <a:pPr>
                <a:defRPr/>
              </a:pPr>
              <a:t>16/1/2025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6836F-C350-CD6F-FCED-58695E6A3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B6AA5-2D03-7BBE-74CF-24DDB15FC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FC6BB4E-6CAC-4651-B7DA-1C022B3103AA}" type="slidenum">
              <a:rPr lang="es-EC" altLang="es-VE"/>
              <a:pPr/>
              <a:t>‹Nº›</a:t>
            </a:fld>
            <a:endParaRPr lang="es-EC" alt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es.audioblocks.com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FB22C-81E9-E0E3-1F69-3A72BEDD8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13" y="193675"/>
            <a:ext cx="6997700" cy="74771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C" sz="3600" b="1" dirty="0">
                <a:solidFill>
                  <a:schemeClr val="bg1"/>
                </a:solidFill>
                <a:latin typeface="+mn-lt"/>
              </a:rPr>
              <a:t>Recursos educativos multimedia</a:t>
            </a:r>
          </a:p>
        </p:txBody>
      </p:sp>
      <p:sp>
        <p:nvSpPr>
          <p:cNvPr id="2051" name="Subtítulo 2">
            <a:extLst>
              <a:ext uri="{FF2B5EF4-FFF2-40B4-BE49-F238E27FC236}">
                <a16:creationId xmlns:a16="http://schemas.microsoft.com/office/drawing/2014/main" id="{C94E75C4-6140-ADF8-D0C8-BD829C1A6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13" y="912813"/>
            <a:ext cx="4954587" cy="385762"/>
          </a:xfrm>
        </p:spPr>
        <p:txBody>
          <a:bodyPr/>
          <a:lstStyle/>
          <a:p>
            <a:pPr algn="l" eaLnBrk="1" hangingPunct="1"/>
            <a:r>
              <a:rPr lang="es-EC" altLang="es-VE" sz="2000">
                <a:solidFill>
                  <a:schemeClr val="bg1"/>
                </a:solidFill>
              </a:rPr>
              <a:t>Formato de entrega de contenido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823595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Evolución – Análisis Horizontal.- </a:t>
            </a:r>
            <a:r>
              <a:rPr lang="es-ES" dirty="0"/>
              <a:t>variaciones de un periodo a otro, también real versus presupuesto; y en ambos casos, mensuales y acumulados. (Ver archivo de EXCEL)</a:t>
            </a:r>
          </a:p>
          <a:p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E06556-D809-85C8-1E4D-505A99BD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2657395"/>
            <a:ext cx="11382150" cy="408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823595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Estructura Financiera – Análisis Vertical.- </a:t>
            </a:r>
            <a:r>
              <a:rPr lang="es-ES" dirty="0"/>
              <a:t>composición de los estados financieros. (Ver archivo de EXCEL)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BD707-99ED-3D85-1A1A-341D71C1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2107870"/>
            <a:ext cx="11127180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823595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Estructura Financiera – Análisis Vertical.- </a:t>
            </a:r>
            <a:r>
              <a:rPr lang="es-ES" dirty="0"/>
              <a:t>composición de los estados financieros. (Ver archivo de EXCEL)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F4D03C-7279-5407-95B7-96AB0D217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2277035"/>
            <a:ext cx="11127180" cy="44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608442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Estructura Financiera – Análisis Vertical.- </a:t>
            </a:r>
            <a:r>
              <a:rPr lang="es-ES" dirty="0"/>
              <a:t>composición de los estados financieros. (Ver archivo de EXCEL)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9D3DE2-9CFB-03A2-29D2-2A804444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58" y="1864659"/>
            <a:ext cx="10897123" cy="49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9898" y="581548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Desempeño – Índices Financieros.- </a:t>
            </a:r>
            <a:r>
              <a:rPr lang="es-ES" dirty="0"/>
              <a:t>Liquidez, rentabilidad, actividad, apalancamiento – endeudamiento, cobertura, análisis </a:t>
            </a:r>
            <a:r>
              <a:rPr lang="es-ES" dirty="0" err="1"/>
              <a:t>dupont</a:t>
            </a:r>
            <a:r>
              <a:rPr lang="es-ES" dirty="0"/>
              <a:t> EVA. (Ver archivo de EXCEL)</a:t>
            </a:r>
          </a:p>
          <a:p>
            <a:endParaRPr lang="es-ES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960421-FD64-43BF-8CE6-683A3E4C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5" y="2241177"/>
            <a:ext cx="12048565" cy="45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626371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Desempeño – Índices Financieros.- </a:t>
            </a:r>
            <a:r>
              <a:rPr lang="es-ES" dirty="0"/>
              <a:t>Liquidez, rentabilidad, actividad, apalancamiento – endeudamiento, cobertura, análisis </a:t>
            </a:r>
            <a:r>
              <a:rPr lang="es-ES" dirty="0" err="1"/>
              <a:t>dupont</a:t>
            </a:r>
            <a:r>
              <a:rPr lang="es-ES" dirty="0"/>
              <a:t>, EVA. (Ver archivo de EXCEL)</a:t>
            </a:r>
          </a:p>
          <a:p>
            <a:endParaRPr lang="es-ES" dirty="0"/>
          </a:p>
          <a:p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F22680-16F5-0905-4755-EC01C433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312894"/>
            <a:ext cx="11639550" cy="44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626371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Desempeño – Índices Financieros.- </a:t>
            </a:r>
            <a:r>
              <a:rPr lang="es-ES" dirty="0"/>
              <a:t>Liquidez, rentabilidad, actividad, apalancamiento – endeudamiento, cobertura, análisis </a:t>
            </a:r>
            <a:r>
              <a:rPr lang="es-ES" dirty="0" err="1"/>
              <a:t>dupont</a:t>
            </a:r>
            <a:r>
              <a:rPr lang="es-ES" dirty="0"/>
              <a:t>, EVA. (Ver archivo de EXCEL)</a:t>
            </a:r>
          </a:p>
          <a:p>
            <a:endParaRPr lang="es-ES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D6F926-7850-B877-CB2F-7AB94FA5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2348752"/>
            <a:ext cx="11591925" cy="44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626371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Desempeño – Índices Financieros.- </a:t>
            </a:r>
            <a:r>
              <a:rPr lang="es-ES" dirty="0"/>
              <a:t>Liquidez, rentabilidad, actividad, apalancamiento – endeudamiento, cobertura, análisis </a:t>
            </a:r>
            <a:r>
              <a:rPr lang="es-ES" dirty="0" err="1"/>
              <a:t>dupont</a:t>
            </a:r>
            <a:r>
              <a:rPr lang="es-ES" dirty="0"/>
              <a:t>, EVA. (Ver archivo de EXCEL)</a:t>
            </a:r>
          </a:p>
          <a:p>
            <a:endParaRPr lang="es-ES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E03694-60BF-936F-A2E8-DD9908563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2268071"/>
            <a:ext cx="11525250" cy="453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626371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Desempeño – Índices Financieros.- </a:t>
            </a:r>
            <a:r>
              <a:rPr lang="es-ES" dirty="0"/>
              <a:t>Liquidez, rentabilidad, actividad, apalancamiento – endeudamiento, cobertura, análisis </a:t>
            </a:r>
            <a:r>
              <a:rPr lang="es-ES" dirty="0" err="1"/>
              <a:t>dupont</a:t>
            </a:r>
            <a:r>
              <a:rPr lang="es-ES" dirty="0"/>
              <a:t>, EVA. (Ver archivo de EXCEL)</a:t>
            </a:r>
          </a:p>
          <a:p>
            <a:endParaRPr lang="es-ES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3F19E8-F7BE-C15B-B1E4-50413A1D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39787"/>
            <a:ext cx="11582400" cy="45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626371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Desempeño – Índices Financieros.- </a:t>
            </a:r>
            <a:r>
              <a:rPr lang="es-ES" dirty="0"/>
              <a:t>Liquidez, rentabilidad, actividad, apalancamiento – endeudamiento, cobertura, análisis </a:t>
            </a:r>
            <a:r>
              <a:rPr lang="es-ES" dirty="0" err="1"/>
              <a:t>dupont</a:t>
            </a:r>
            <a:r>
              <a:rPr lang="es-ES" dirty="0"/>
              <a:t>, EVA. (Ver archivo de EXCEL)</a:t>
            </a:r>
          </a:p>
          <a:p>
            <a:endParaRPr lang="es-ES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E02F21-C4BF-208A-FA3F-D10386CF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2277034"/>
            <a:ext cx="11572875" cy="44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E77B9F51-DD2C-5B82-3E4D-70885B57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38" y="898525"/>
            <a:ext cx="3932237" cy="1028700"/>
          </a:xfrm>
        </p:spPr>
        <p:txBody>
          <a:bodyPr/>
          <a:lstStyle/>
          <a:p>
            <a:pPr algn="ctr" eaLnBrk="1" hangingPunct="1"/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Maestría en Finanzas con mención en Dirección Financiera</a:t>
            </a:r>
            <a:endParaRPr lang="es-EC" altLang="es-VE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DC2F-2672-A4AC-4F68-1F519B5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14400"/>
            <a:ext cx="6172200" cy="4606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Este formato nos ayudará en la creación de los recursos educativos multimedia de su materia.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2400" b="1" dirty="0"/>
              <a:t>Indicaciones generales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800" dirty="0"/>
              <a:t>Existen varios tipos de recursos multimedia, por favor especifique una sugerencia del tipo de recurso desea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Genial.ly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Powtoon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Podcast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Video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900" dirty="0"/>
              <a:t>Cada imagen, gráfico o texto debe estar correctamente citado y referenciado en APA 7 Edición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</p:txBody>
      </p:sp>
      <p:pic>
        <p:nvPicPr>
          <p:cNvPr id="3076" name="Imagen 4">
            <a:extLst>
              <a:ext uri="{FF2B5EF4-FFF2-40B4-BE49-F238E27FC236}">
                <a16:creationId xmlns:a16="http://schemas.microsoft.com/office/drawing/2014/main" id="{F1DB67E3-6178-AFDA-8BA3-04D358A7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138613"/>
            <a:ext cx="30194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3DBEF0-1EBE-E778-1EDA-83B2CD5C2E24}"/>
              </a:ext>
            </a:extLst>
          </p:cNvPr>
          <p:cNvSpPr txBox="1"/>
          <p:nvPr/>
        </p:nvSpPr>
        <p:spPr>
          <a:xfrm>
            <a:off x="839788" y="2046288"/>
            <a:ext cx="3741737" cy="64633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Contabilidad de Gestión y análisis Financiero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32BE17-E275-B439-0E95-019562B51BBE}"/>
              </a:ext>
            </a:extLst>
          </p:cNvPr>
          <p:cNvSpPr txBox="1"/>
          <p:nvPr/>
        </p:nvSpPr>
        <p:spPr>
          <a:xfrm>
            <a:off x="839788" y="3249613"/>
            <a:ext cx="3736975" cy="3698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ppt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0FEF7C-5063-9E09-9765-A18393B5B1C1}"/>
              </a:ext>
            </a:extLst>
          </p:cNvPr>
          <p:cNvSpPr txBox="1"/>
          <p:nvPr/>
        </p:nvSpPr>
        <p:spPr>
          <a:xfrm>
            <a:off x="839788" y="2647950"/>
            <a:ext cx="3736975" cy="36988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Módulo 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3627D8-EB95-9F76-C954-47730AF664D7}"/>
              </a:ext>
            </a:extLst>
          </p:cNvPr>
          <p:cNvSpPr txBox="1"/>
          <p:nvPr/>
        </p:nvSpPr>
        <p:spPr>
          <a:xfrm>
            <a:off x="5154613" y="5449888"/>
            <a:ext cx="6197600" cy="7381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 desea musicalización de fondo, especifique aquí el estilo o algún ejemplo de música deseada, la biblioteca musical disponible en web es 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https://es.audioblocks.com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4333"/>
          </a:xfrm>
        </p:spPr>
        <p:txBody>
          <a:bodyPr/>
          <a:lstStyle/>
          <a:p>
            <a:pPr algn="ctr"/>
            <a:r>
              <a:rPr lang="es-ES" sz="4400" b="1" dirty="0"/>
              <a:t>FUNDAMENTOS TEÓRICOS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699558"/>
            <a:ext cx="10515600" cy="4351338"/>
          </a:xfrm>
        </p:spPr>
        <p:txBody>
          <a:bodyPr/>
          <a:lstStyle/>
          <a:p>
            <a:pPr marL="971550" lvl="1" indent="-514350">
              <a:buFont typeface="+mj-lt"/>
              <a:buAutoNum type="alphaLcParenR"/>
            </a:pPr>
            <a:r>
              <a:rPr lang="es-EC" dirty="0"/>
              <a:t>Análisis Dupont</a:t>
            </a:r>
          </a:p>
          <a:p>
            <a:pPr marL="971550" lvl="1" indent="-514350">
              <a:buFont typeface="+mj-lt"/>
              <a:buAutoNum type="alphaLcParenR"/>
            </a:pP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8143"/>
            <a:ext cx="11140545" cy="55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4333"/>
          </a:xfrm>
        </p:spPr>
        <p:txBody>
          <a:bodyPr/>
          <a:lstStyle/>
          <a:p>
            <a:pPr algn="ctr"/>
            <a:r>
              <a:rPr lang="es-ES" sz="4400" b="1" dirty="0"/>
              <a:t>FUNDAMENTOS TEÓRICOS - DUPONT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699558"/>
            <a:ext cx="10515600" cy="4351338"/>
          </a:xfrm>
        </p:spPr>
        <p:txBody>
          <a:bodyPr/>
          <a:lstStyle/>
          <a:p>
            <a:pPr marL="971550" lvl="1" indent="-514350">
              <a:buFont typeface="+mj-lt"/>
              <a:buAutoNum type="alphaLcParenR"/>
            </a:pPr>
            <a:r>
              <a:rPr lang="es-EC" dirty="0"/>
              <a:t>Dupont</a:t>
            </a:r>
          </a:p>
          <a:p>
            <a:pPr marL="457200" lvl="1" indent="0">
              <a:buNone/>
            </a:pPr>
            <a:r>
              <a:rPr lang="es-EC" dirty="0"/>
              <a:t>Ejemplo:</a:t>
            </a:r>
          </a:p>
          <a:p>
            <a:pPr marL="971550" lvl="1" indent="-514350">
              <a:buFont typeface="+mj-lt"/>
              <a:buAutoNum type="alphaLcParenR"/>
            </a:pP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3530600" y="1955800"/>
          <a:ext cx="298026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AÑO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AÑO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Activos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145,000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Pasivos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Patrimonio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60,000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95,000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Ingresos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400,000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410,000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Gastos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375,000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380,000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Utilidad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/>
                        <a:t>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14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b="1" dirty="0"/>
              <a:t>FUNDAMENTOS TEÓRICOS</a:t>
            </a:r>
            <a:r>
              <a:rPr lang="es-EC" dirty="0"/>
              <a:t>-  EVA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37732"/>
            <a:ext cx="10515600" cy="51138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514350" indent="-514350">
              <a:buFont typeface="+mj-lt"/>
              <a:buAutoNum type="arabicPeriod" startAt="3"/>
            </a:pPr>
            <a:r>
              <a:rPr lang="es-EC" dirty="0"/>
              <a:t>Índices Financieros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EC" dirty="0"/>
              <a:t>EVA</a:t>
            </a:r>
          </a:p>
          <a:p>
            <a:pPr marL="457200" lvl="1" indent="0">
              <a:buNone/>
            </a:pPr>
            <a:r>
              <a:rPr lang="es-EC" dirty="0" err="1"/>
              <a:t>Economic</a:t>
            </a:r>
            <a:r>
              <a:rPr lang="es-EC" dirty="0"/>
              <a:t> </a:t>
            </a:r>
            <a:r>
              <a:rPr lang="es-EC" dirty="0" err="1"/>
              <a:t>Value</a:t>
            </a:r>
            <a:r>
              <a:rPr lang="es-EC" dirty="0"/>
              <a:t> </a:t>
            </a:r>
            <a:r>
              <a:rPr lang="es-EC" dirty="0" err="1"/>
              <a:t>Added</a:t>
            </a:r>
            <a:endParaRPr lang="es-EC" dirty="0"/>
          </a:p>
          <a:p>
            <a:pPr marL="457200" lvl="1" indent="0">
              <a:buNone/>
            </a:pPr>
            <a:r>
              <a:rPr lang="es-EC" dirty="0"/>
              <a:t>Valor Económico Agregado.- Es el valor que queda luego de restar de los ingresos </a:t>
            </a:r>
            <a:r>
              <a:rPr lang="es-EC" b="1" u="sng" dirty="0"/>
              <a:t>todos</a:t>
            </a:r>
            <a:r>
              <a:rPr lang="es-EC" dirty="0"/>
              <a:t> los gastos, incluyendo el costo de oportunidad del capital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EVA= </a:t>
            </a:r>
            <a:r>
              <a:rPr lang="es-EC" dirty="0" err="1"/>
              <a:t>UAIDI</a:t>
            </a:r>
            <a:r>
              <a:rPr lang="es-EC" dirty="0"/>
              <a:t> - Activo Neto * </a:t>
            </a:r>
            <a:r>
              <a:rPr lang="es-EC" dirty="0" err="1"/>
              <a:t>CPPC</a:t>
            </a:r>
            <a:endParaRPr lang="es-EC" dirty="0"/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 err="1"/>
              <a:t>UAIDI</a:t>
            </a:r>
            <a:r>
              <a:rPr lang="es-EC" dirty="0"/>
              <a:t>.- Utilidad Antes de Intereses y Después de Impuestos</a:t>
            </a:r>
          </a:p>
          <a:p>
            <a:pPr marL="457200" lvl="1" indent="0">
              <a:buNone/>
            </a:pPr>
            <a:r>
              <a:rPr lang="es-EC" dirty="0"/>
              <a:t>Activo Neto = Activo Total – Financiamiento sin costo</a:t>
            </a:r>
          </a:p>
          <a:p>
            <a:pPr marL="457200" lvl="1" indent="0">
              <a:buNone/>
            </a:pPr>
            <a:r>
              <a:rPr lang="es-EC" dirty="0" err="1"/>
              <a:t>CPPC</a:t>
            </a:r>
            <a:r>
              <a:rPr lang="es-EC" dirty="0"/>
              <a:t>.- Costo Promedio Ponderado del Capital</a:t>
            </a:r>
          </a:p>
          <a:p>
            <a:pPr marL="457200" lvl="1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281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S" sz="4400" b="1" dirty="0"/>
              <a:t>FUNDAMENTOS TEÓRICOS</a:t>
            </a:r>
            <a:r>
              <a:rPr lang="es-EC" dirty="0"/>
              <a:t>-  EVA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9667" y="936625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s-EC" dirty="0"/>
              <a:t>Ejemplo.- con lo siguientes datos calcular el EVA</a:t>
            </a:r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349238" y="1456266"/>
          <a:ext cx="2959100" cy="5307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3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ESTADOS DE RESULTADOS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Ventas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584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Costo de Ventas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486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Utilidad Bruta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  98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Gastos de venta y Administrativos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  17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Utilidad Operacional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  81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Gastos Financieros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    5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Utilidad antes de Impuestos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  76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Impuesto a la renta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  19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Utilidad Neta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                       57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922338"/>
              </p:ext>
            </p:extLst>
          </p:nvPr>
        </p:nvGraphicFramePr>
        <p:xfrm>
          <a:off x="5703359" y="1254125"/>
          <a:ext cx="3652308" cy="54731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4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300" u="none" strike="noStrike" dirty="0">
                          <a:effectLst/>
                        </a:rPr>
                        <a:t>BALANCE GENERAL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u="none" strike="noStrike">
                          <a:effectLst/>
                        </a:rPr>
                        <a:t>Costo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 err="1">
                          <a:effectLst/>
                        </a:rPr>
                        <a:t>PPE</a:t>
                      </a:r>
                      <a:r>
                        <a:rPr lang="es-EC" sz="1300" u="none" strike="noStrike" dirty="0">
                          <a:effectLst/>
                        </a:rPr>
                        <a:t> neto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160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Clientes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39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Inventarios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30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Caja Bancos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10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Total Activos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239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Capital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32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Resultados acumulados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27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Utilidad del Ejercicio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57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 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Total Patrimonio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116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15%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Préstamos Bancarios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50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10%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Proveedores y Empleados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  73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0%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Total Pasivos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123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42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</a:rPr>
                        <a:t>Total Pasivos + Patrimonio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300" u="none" strike="noStrike" dirty="0">
                          <a:effectLst/>
                        </a:rPr>
                        <a:t>                     239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1" marR="8851" marT="8851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67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S" sz="4400" b="1" dirty="0"/>
              <a:t>FUNDAMENTOS TEÓRICOS</a:t>
            </a:r>
            <a:r>
              <a:rPr lang="es-EC" dirty="0"/>
              <a:t>-  EVA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9667" y="936625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s-EC" dirty="0"/>
              <a:t>Ejemplo.- con lo siguientes datos calcular el EVA</a:t>
            </a:r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501638" y="2000250"/>
          <a:ext cx="2959100" cy="3996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3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err="1">
                          <a:effectLst/>
                        </a:rPr>
                        <a:t>UAIDI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Utilidad Neta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  57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Gastos Financieros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    5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UAIDI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  62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ACTIVO NETO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Activo Total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239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Financiamiento sin costo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  73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Activo Neto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166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5564715" y="2000250"/>
          <a:ext cx="6126194" cy="3996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err="1">
                          <a:effectLst/>
                        </a:rPr>
                        <a:t>CPPC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%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Costo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Ponderado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Patrimonio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116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69,88%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15,00%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10,48%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Préstamos Bancarios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  50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30,12%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7,50%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2,26%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Total deuda con costo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>
                          <a:effectLst/>
                        </a:rPr>
                        <a:t>                     166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100,00%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 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>
                          <a:effectLst/>
                        </a:rPr>
                        <a:t>12,74%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EVA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UAIDI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                 62,00 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AN*CPPC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                 21,15 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EVA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                 40,85 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5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E096F93E-20F3-7C3D-DED6-23D5EE636ECA}"/>
              </a:ext>
            </a:extLst>
          </p:cNvPr>
          <p:cNvSpPr txBox="1">
            <a:spLocks/>
          </p:cNvSpPr>
          <p:nvPr/>
        </p:nvSpPr>
        <p:spPr>
          <a:xfrm>
            <a:off x="4824156" y="2344738"/>
            <a:ext cx="5267325" cy="2119312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Font typeface="Arial" charset="0"/>
              <a:buNone/>
              <a:defRPr/>
            </a:pPr>
            <a:r>
              <a:rPr lang="es-VE" sz="1600" dirty="0">
                <a:latin typeface="+mn-lt"/>
                <a:cs typeface="+mn-cs"/>
              </a:rPr>
              <a:t>Rodrigo Estupiñán Gaitán (2020). Análisis Financiero y de Gestión.</a:t>
            </a: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  <a:p>
            <a:r>
              <a:rPr lang="es-ES" sz="1600" i="1" dirty="0" err="1">
                <a:solidFill>
                  <a:srgbClr val="333333"/>
                </a:solidFill>
                <a:latin typeface="HelveticaNeueW01-45Ligh"/>
              </a:rPr>
              <a:t>IFRS</a:t>
            </a:r>
            <a:r>
              <a:rPr lang="es-ES" sz="1600" i="1" dirty="0">
                <a:solidFill>
                  <a:srgbClr val="333333"/>
                </a:solidFill>
                <a:latin typeface="HelveticaNeueW01-45Ligh"/>
              </a:rPr>
              <a:t> (2022), Norma Internacional De Contabilidad 1 Presentación De Estados Financieros,  </a:t>
            </a:r>
            <a:r>
              <a:rPr lang="es-ES" sz="1600" i="1" dirty="0" err="1">
                <a:solidFill>
                  <a:srgbClr val="333333"/>
                </a:solidFill>
                <a:latin typeface="HelveticaNeueW01-45Ligh"/>
              </a:rPr>
              <a:t>ifrs</a:t>
            </a:r>
            <a:r>
              <a:rPr lang="es-ES" sz="1600" i="1" dirty="0">
                <a:solidFill>
                  <a:srgbClr val="333333"/>
                </a:solidFill>
                <a:effectLst/>
                <a:latin typeface="HelveticaNeueW01-45Ligh"/>
              </a:rPr>
              <a:t> .</a:t>
            </a:r>
            <a:r>
              <a:rPr lang="es-ES" sz="1600" i="1" dirty="0" err="1">
                <a:solidFill>
                  <a:srgbClr val="333333"/>
                </a:solidFill>
                <a:effectLst/>
                <a:latin typeface="HelveticaNeueW01-45Ligh"/>
              </a:rPr>
              <a:t>org</a:t>
            </a:r>
            <a:endParaRPr lang="es-VE" sz="1600" i="1" dirty="0">
              <a:solidFill>
                <a:srgbClr val="333333"/>
              </a:solidFill>
              <a:latin typeface="HelveticaNeueW01-45Ligh"/>
            </a:endParaRPr>
          </a:p>
          <a:p>
            <a:endParaRPr lang="es-EC" sz="1600" dirty="0">
              <a:latin typeface="+mn-lt"/>
              <a:cs typeface="+mn-cs"/>
            </a:endParaRPr>
          </a:p>
          <a:p>
            <a:r>
              <a:rPr lang="es-EC" sz="1600" dirty="0">
                <a:latin typeface="+mn-lt"/>
                <a:cs typeface="+mn-cs"/>
              </a:rPr>
              <a:t>Besley y Brigham (2016). </a:t>
            </a:r>
            <a:r>
              <a:rPr lang="es-EC" sz="1600" dirty="0" err="1">
                <a:latin typeface="+mn-lt"/>
                <a:cs typeface="+mn-cs"/>
              </a:rPr>
              <a:t>FINC</a:t>
            </a:r>
            <a:r>
              <a:rPr lang="es-EC" sz="1600" dirty="0">
                <a:latin typeface="+mn-lt"/>
                <a:cs typeface="+mn-cs"/>
              </a:rPr>
              <a:t> Finanzas Corporativas</a:t>
            </a:r>
          </a:p>
          <a:p>
            <a:endParaRPr lang="es-EC" sz="1600" dirty="0">
              <a:latin typeface="+mn-lt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255EE5-5409-D590-1079-3685C52EBF0C}"/>
              </a:ext>
            </a:extLst>
          </p:cNvPr>
          <p:cNvSpPr txBox="1">
            <a:spLocks/>
          </p:cNvSpPr>
          <p:nvPr/>
        </p:nvSpPr>
        <p:spPr>
          <a:xfrm>
            <a:off x="4162425" y="1365250"/>
            <a:ext cx="3808413" cy="72231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VE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Referencias</a:t>
            </a:r>
            <a:endParaRPr lang="es-EC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6" name="Picture 2" descr="d:\Documents and Settings\ARENASAC\Mis documentos\Varios\Diseño Instruccional Materiales de Apoyo\Actividades y Recursos a Consignar\Imágenes para Infografías\Sistemas.PNG">
            <a:extLst>
              <a:ext uri="{FF2B5EF4-FFF2-40B4-BE49-F238E27FC236}">
                <a16:creationId xmlns:a16="http://schemas.microsoft.com/office/drawing/2014/main" id="{F43D943A-86C1-8C26-09C0-B63ACD55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344738"/>
            <a:ext cx="251777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ídeo 4" descr="Un hombre sentado en una silla en la mano&#10;&#10;Descripción generada automáticamente con confianza baja">
            <a:extLst>
              <a:ext uri="{FF2B5EF4-FFF2-40B4-BE49-F238E27FC236}">
                <a16:creationId xmlns:a16="http://schemas.microsoft.com/office/drawing/2014/main" id="{80E7FD6C-CBE1-2FC6-9B1E-1262F8DC9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F1D9E4-CF5A-442C-E74C-2BA300D5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4148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 b="1" dirty="0">
                <a:solidFill>
                  <a:srgbClr val="FFFFFF"/>
                </a:solidFill>
              </a:rPr>
              <a:t>Contabilidad de Gestión y Análisis Financiero</a:t>
            </a:r>
            <a:br>
              <a:rPr lang="es-ES" sz="5200" b="1" dirty="0">
                <a:solidFill>
                  <a:srgbClr val="FFFFFF"/>
                </a:solidFill>
              </a:rPr>
            </a:br>
            <a:r>
              <a:rPr lang="es-ES" sz="5200" b="1" dirty="0">
                <a:solidFill>
                  <a:srgbClr val="FFFFFF"/>
                </a:solidFill>
              </a:rPr>
              <a:t>MÓDULO 6</a:t>
            </a:r>
            <a:endParaRPr lang="es-EC" sz="5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95CE3-0B90-87F7-1230-1A5D4989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pPr algn="ctr"/>
            <a:r>
              <a:rPr lang="es-ES" sz="4800" b="1" dirty="0"/>
              <a:t>Análisis Financiero</a:t>
            </a:r>
            <a:endParaRPr lang="es-EC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7D0D7-FA11-E868-7395-534DD0FBF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3200" b="1" dirty="0"/>
              <a:t>FUNDAMENTOS TEÓRICOS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ANÁLISIS HORIZONTAL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ANÁLISIS VERTICAL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ÍNDICES FINANCIEROS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ANÁLISIS DUPONT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EVA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82817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 algn="ctr">
              <a:buFont typeface="+mj-lt"/>
              <a:buAutoNum type="arabicPeriod"/>
            </a:pPr>
            <a:r>
              <a:rPr lang="es-ES" dirty="0"/>
              <a:t>Fundamentos teóricos</a:t>
            </a:r>
            <a:br>
              <a:rPr lang="es-ES" dirty="0"/>
            </a:br>
            <a:r>
              <a:rPr lang="es-ES" sz="4400" b="1" u="sng" dirty="0"/>
              <a:t>Análisis Financiero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5003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r>
              <a:rPr lang="es-ES" dirty="0"/>
              <a:t>Consiste en la aplicación de cálculos matemáticos a las cifras financieras de una empresa, así como la evaluación de los resultados de dichos cálculos, con el fin de </a:t>
            </a:r>
            <a:r>
              <a:rPr lang="es-ES" u="sng" dirty="0"/>
              <a:t>conocer si la evolución financiera de la empresa está dentro de los niveles esperados</a:t>
            </a:r>
            <a:r>
              <a:rPr lang="es-ES" dirty="0"/>
              <a:t> y normales.</a:t>
            </a:r>
          </a:p>
          <a:p>
            <a:endParaRPr lang="es-ES" dirty="0"/>
          </a:p>
          <a:p>
            <a:r>
              <a:rPr lang="es-ES" dirty="0"/>
              <a:t>El Análisis Financiero se efectúa sobre las cifras históricas, de los periodos anteriores, y sirve de base para la Planeación Financiera que incluye la elaboración de Presupuestos.</a:t>
            </a:r>
          </a:p>
        </p:txBody>
      </p:sp>
    </p:spTree>
    <p:extLst>
      <p:ext uri="{BB962C8B-B14F-4D97-AF65-F5344CB8AC3E}">
        <p14:creationId xmlns:p14="http://schemas.microsoft.com/office/powerpoint/2010/main" val="125192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 algn="ctr">
              <a:buFont typeface="+mj-lt"/>
              <a:buAutoNum type="arabicPeriod"/>
            </a:pPr>
            <a:r>
              <a:rPr lang="es-ES" dirty="0"/>
              <a:t>Fundamentos teóricos</a:t>
            </a:r>
            <a:br>
              <a:rPr lang="es-ES" dirty="0"/>
            </a:br>
            <a:r>
              <a:rPr lang="es-ES" b="1" dirty="0"/>
              <a:t>Esquema general del Análisis Financiero</a:t>
            </a:r>
            <a:endParaRPr lang="es-EC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CDE63A4-658B-A8B5-1DB8-70AB78EA06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654362"/>
              </p:ext>
            </p:extLst>
          </p:nvPr>
        </p:nvGraphicFramePr>
        <p:xfrm>
          <a:off x="838201" y="1799927"/>
          <a:ext cx="10144224" cy="491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595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823595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Evolución – Análisis Horizontal.- </a:t>
            </a:r>
            <a:r>
              <a:rPr lang="es-ES" dirty="0"/>
              <a:t>variaciones de un periodo a otro, también real versus presupuesto; y en ambos casos, mensuales y acumulados. (Ver archivo de EXCEL)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15D2CF-639E-A92E-BA3D-23C2F74D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2537012"/>
            <a:ext cx="11289476" cy="4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823595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Evolución – Análisis Horizontal.- </a:t>
            </a:r>
            <a:r>
              <a:rPr lang="es-ES" dirty="0"/>
              <a:t>variaciones de un periodo a otro, con respecto a un año base. (Ver archivo de EXCEL)</a:t>
            </a:r>
          </a:p>
          <a:p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6F727F6-16F9-03DE-8332-4EC7F7CB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2177137"/>
            <a:ext cx="11355256" cy="46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3595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FUNDAMENTOS TEÓRICOS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262" y="823595"/>
            <a:ext cx="11127180" cy="5921589"/>
          </a:xfrm>
        </p:spPr>
        <p:txBody>
          <a:bodyPr>
            <a:normAutofit/>
          </a:bodyPr>
          <a:lstStyle/>
          <a:p>
            <a:r>
              <a:rPr lang="es-ES" b="1" dirty="0"/>
              <a:t>ANÁLISIS FINANCIERO – EJERCICIO</a:t>
            </a:r>
          </a:p>
          <a:p>
            <a:r>
              <a:rPr lang="es-ES" b="1" dirty="0"/>
              <a:t>Evolución – Análisis Horizontal.- </a:t>
            </a:r>
            <a:r>
              <a:rPr lang="es-ES" dirty="0"/>
              <a:t>variaciones de un periodo a otro, también real versus presupuesto; y en ambos casos, mensuales y acumulados. (Ver archivo de EXCEL)</a:t>
            </a:r>
          </a:p>
          <a:p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C17EFC-A3D3-BF58-C88B-7020E801C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2507434"/>
            <a:ext cx="11127180" cy="423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3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8" id="{5BD7E0B3-237A-7B4B-B5AE-A43126349B0B}" vid="{B9FF8F74-11C8-0147-846F-7A18729AE4A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3574</TotalTime>
  <Words>1011</Words>
  <Application>Microsoft Office PowerPoint</Application>
  <PresentationFormat>Panorámica</PresentationFormat>
  <Paragraphs>216</Paragraphs>
  <Slides>26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HelveticaNeueW01-45Ligh</vt:lpstr>
      <vt:lpstr>Times New Roman</vt:lpstr>
      <vt:lpstr>Wingdings</vt:lpstr>
      <vt:lpstr>Tema de Office</vt:lpstr>
      <vt:lpstr>Recursos educativos multimedia</vt:lpstr>
      <vt:lpstr>Maestría en Finanzas con mención en Dirección Financiera</vt:lpstr>
      <vt:lpstr>Contabilidad de Gestión y Análisis Financiero MÓDULO 6</vt:lpstr>
      <vt:lpstr>Análisis Financiero</vt:lpstr>
      <vt:lpstr>Fundamentos teóricos Análisis Financiero</vt:lpstr>
      <vt:lpstr>Fundamentos teóricos Esquema general del Análisis Financiero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 - DUPONT</vt:lpstr>
      <vt:lpstr>FUNDAMENTOS TEÓRICOS-  EVA</vt:lpstr>
      <vt:lpstr>FUNDAMENTOS TEÓRICOS-  EVA</vt:lpstr>
      <vt:lpstr>FUNDAMENTOS TEÓRICOS-  EVA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educativos multimedia</dc:title>
  <dc:creator>URBINA CALDERON DIEGO ALEXANDER</dc:creator>
  <cp:lastModifiedBy>Fernando Gamboa</cp:lastModifiedBy>
  <cp:revision>97</cp:revision>
  <dcterms:created xsi:type="dcterms:W3CDTF">2019-11-29T13:27:11Z</dcterms:created>
  <dcterms:modified xsi:type="dcterms:W3CDTF">2025-01-17T01:25:59Z</dcterms:modified>
</cp:coreProperties>
</file>