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8" r:id="rId2"/>
    <p:sldId id="319" r:id="rId3"/>
    <p:sldId id="355" r:id="rId4"/>
    <p:sldId id="358" r:id="rId5"/>
    <p:sldId id="354" r:id="rId6"/>
    <p:sldId id="300" r:id="rId7"/>
    <p:sldId id="268" r:id="rId8"/>
    <p:sldId id="264" r:id="rId9"/>
    <p:sldId id="352" r:id="rId10"/>
    <p:sldId id="315" r:id="rId11"/>
    <p:sldId id="359" r:id="rId12"/>
    <p:sldId id="312" r:id="rId13"/>
    <p:sldId id="294" r:id="rId14"/>
    <p:sldId id="295" r:id="rId15"/>
    <p:sldId id="265" r:id="rId16"/>
    <p:sldId id="273" r:id="rId17"/>
    <p:sldId id="279" r:id="rId18"/>
    <p:sldId id="347" r:id="rId1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9900"/>
    <a:srgbClr val="0000CC"/>
    <a:srgbClr val="FF9900"/>
    <a:srgbClr val="CC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3" autoAdjust="0"/>
    <p:restoredTop sz="94624" autoAdjust="0"/>
  </p:normalViewPr>
  <p:slideViewPr>
    <p:cSldViewPr>
      <p:cViewPr varScale="1">
        <p:scale>
          <a:sx n="65" d="100"/>
          <a:sy n="65" d="100"/>
        </p:scale>
        <p:origin x="145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102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712574122679107E-2"/>
          <c:y val="3.0831228624714806E-2"/>
          <c:w val="0.93313927772917316"/>
          <c:h val="0.84317326500459711"/>
        </c:manualLayout>
      </c:layout>
      <c:stockChart>
        <c:ser>
          <c:idx val="0"/>
          <c:order val="0"/>
          <c:tx>
            <c:strRef>
              <c:f>'Hoja1'!$B$1</c:f>
              <c:strCache>
                <c:ptCount val="1"/>
                <c:pt idx="0">
                  <c:v>Alto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strRef>
              <c:f>'Hoja1'!$A$2:$A$8</c:f>
              <c:strCache>
                <c:ptCount val="7"/>
                <c:pt idx="0">
                  <c:v>Vejiga</c:v>
                </c:pt>
                <c:pt idx="1">
                  <c:v>Esófago</c:v>
                </c:pt>
                <c:pt idx="2">
                  <c:v>Laringe</c:v>
                </c:pt>
                <c:pt idx="3">
                  <c:v>Pulmón</c:v>
                </c:pt>
                <c:pt idx="5">
                  <c:v>Vejiga</c:v>
                </c:pt>
                <c:pt idx="6">
                  <c:v>Esófago</c:v>
                </c:pt>
              </c:strCache>
            </c:strRef>
          </c:cat>
          <c:val>
            <c:numRef>
              <c:f>'Hoja1'!$B$2:$B$8</c:f>
              <c:numCache>
                <c:formatCode>General</c:formatCode>
                <c:ptCount val="7"/>
                <c:pt idx="0">
                  <c:v>1.7900000000000003</c:v>
                </c:pt>
                <c:pt idx="1">
                  <c:v>1.62</c:v>
                </c:pt>
                <c:pt idx="2">
                  <c:v>3.69</c:v>
                </c:pt>
                <c:pt idx="3">
                  <c:v>4.8199999999999976</c:v>
                </c:pt>
                <c:pt idx="5">
                  <c:v>1.7400000000000002</c:v>
                </c:pt>
                <c:pt idx="6">
                  <c:v>2.54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70-4E36-B5FF-65FB064705E5}"/>
            </c:ext>
          </c:extLst>
        </c:ser>
        <c:ser>
          <c:idx val="1"/>
          <c:order val="1"/>
          <c:tx>
            <c:strRef>
              <c:f>'Hoja1'!$C$1</c:f>
              <c:strCache>
                <c:ptCount val="1"/>
                <c:pt idx="0">
                  <c:v>Bajo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strRef>
              <c:f>'Hoja1'!$A$2:$A$8</c:f>
              <c:strCache>
                <c:ptCount val="7"/>
                <c:pt idx="0">
                  <c:v>Vejiga</c:v>
                </c:pt>
                <c:pt idx="1">
                  <c:v>Esófago</c:v>
                </c:pt>
                <c:pt idx="2">
                  <c:v>Laringe</c:v>
                </c:pt>
                <c:pt idx="3">
                  <c:v>Pulmón</c:v>
                </c:pt>
                <c:pt idx="5">
                  <c:v>Vejiga</c:v>
                </c:pt>
                <c:pt idx="6">
                  <c:v>Esófago</c:v>
                </c:pt>
              </c:strCache>
            </c:strRef>
          </c:cat>
          <c:val>
            <c:numRef>
              <c:f>'Hoja1'!$C$2:$C$8</c:f>
              <c:numCache>
                <c:formatCode>General</c:formatCode>
                <c:ptCount val="7"/>
                <c:pt idx="0">
                  <c:v>2.8899999999999997</c:v>
                </c:pt>
                <c:pt idx="1">
                  <c:v>3.4899999999999998</c:v>
                </c:pt>
                <c:pt idx="2">
                  <c:v>5.53</c:v>
                </c:pt>
                <c:pt idx="3">
                  <c:v>6.1099999999999985</c:v>
                </c:pt>
                <c:pt idx="5">
                  <c:v>2.34</c:v>
                </c:pt>
                <c:pt idx="6">
                  <c:v>3.8099999999999987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70-4E36-B5FF-65FB064705E5}"/>
            </c:ext>
          </c:extLst>
        </c:ser>
        <c:ser>
          <c:idx val="2"/>
          <c:order val="2"/>
          <c:tx>
            <c:strRef>
              <c:f>'Hoja1'!$D$1</c:f>
              <c:strCache>
                <c:ptCount val="1"/>
                <c:pt idx="0">
                  <c:v>Cerrar</c:v>
                </c:pt>
              </c:strCache>
            </c:strRef>
          </c:tx>
          <c:spPr>
            <a:ln w="28575">
              <a:noFill/>
            </a:ln>
          </c:spPr>
          <c:marker>
            <c:symbol val="dot"/>
            <c:size val="24"/>
            <c:spPr>
              <a:solidFill>
                <a:srgbClr val="FF0000"/>
              </a:solidFill>
            </c:spPr>
          </c:marker>
          <c:dPt>
            <c:idx val="0"/>
            <c:marker>
              <c:symbol val="square"/>
              <c:size val="12"/>
            </c:marker>
            <c:bubble3D val="0"/>
            <c:extLst>
              <c:ext xmlns:c16="http://schemas.microsoft.com/office/drawing/2014/chart" uri="{C3380CC4-5D6E-409C-BE32-E72D297353CC}">
                <c16:uniqueId val="{00000002-FD70-4E36-B5FF-65FB064705E5}"/>
              </c:ext>
            </c:extLst>
          </c:dPt>
          <c:dPt>
            <c:idx val="1"/>
            <c:marker>
              <c:symbol val="square"/>
              <c:size val="6"/>
            </c:marker>
            <c:bubble3D val="0"/>
            <c:extLst>
              <c:ext xmlns:c16="http://schemas.microsoft.com/office/drawing/2014/chart" uri="{C3380CC4-5D6E-409C-BE32-E72D297353CC}">
                <c16:uniqueId val="{00000003-FD70-4E36-B5FF-65FB064705E5}"/>
              </c:ext>
            </c:extLst>
          </c:dPt>
          <c:dPt>
            <c:idx val="2"/>
            <c:marker>
              <c:symbol val="square"/>
              <c:size val="24"/>
            </c:marker>
            <c:bubble3D val="0"/>
            <c:extLst>
              <c:ext xmlns:c16="http://schemas.microsoft.com/office/drawing/2014/chart" uri="{C3380CC4-5D6E-409C-BE32-E72D297353CC}">
                <c16:uniqueId val="{00000004-FD70-4E36-B5FF-65FB064705E5}"/>
              </c:ext>
            </c:extLst>
          </c:dPt>
          <c:dPt>
            <c:idx val="3"/>
            <c:marker>
              <c:symbol val="square"/>
              <c:size val="32"/>
            </c:marker>
            <c:bubble3D val="0"/>
            <c:extLst>
              <c:ext xmlns:c16="http://schemas.microsoft.com/office/drawing/2014/chart" uri="{C3380CC4-5D6E-409C-BE32-E72D297353CC}">
                <c16:uniqueId val="{00000005-FD70-4E36-B5FF-65FB064705E5}"/>
              </c:ext>
            </c:extLst>
          </c:dPt>
          <c:dPt>
            <c:idx val="5"/>
            <c:marker>
              <c:symbol val="dash"/>
              <c:size val="26"/>
              <c:spPr>
                <a:solidFill>
                  <a:schemeClr val="accent1"/>
                </a:solidFill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FD70-4E36-B5FF-65FB064705E5}"/>
              </c:ext>
            </c:extLst>
          </c:dPt>
          <c:dPt>
            <c:idx val="6"/>
            <c:marker>
              <c:spPr>
                <a:solidFill>
                  <a:schemeClr val="accent1"/>
                </a:solidFill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FD70-4E36-B5FF-65FB064705E5}"/>
              </c:ext>
            </c:extLst>
          </c:dPt>
          <c:cat>
            <c:strRef>
              <c:f>'Hoja1'!$A$2:$A$8</c:f>
              <c:strCache>
                <c:ptCount val="7"/>
                <c:pt idx="0">
                  <c:v>Vejiga</c:v>
                </c:pt>
                <c:pt idx="1">
                  <c:v>Esófago</c:v>
                </c:pt>
                <c:pt idx="2">
                  <c:v>Laringe</c:v>
                </c:pt>
                <c:pt idx="3">
                  <c:v>Pulmón</c:v>
                </c:pt>
                <c:pt idx="5">
                  <c:v>Vejiga</c:v>
                </c:pt>
                <c:pt idx="6">
                  <c:v>Esófago</c:v>
                </c:pt>
              </c:strCache>
            </c:strRef>
          </c:cat>
          <c:val>
            <c:numRef>
              <c:f>'Hoja1'!$D$2:$D$8</c:f>
              <c:numCache>
                <c:formatCode>General</c:formatCode>
                <c:ptCount val="7"/>
                <c:pt idx="0">
                  <c:v>2.2800000000000002</c:v>
                </c:pt>
                <c:pt idx="1">
                  <c:v>2.38</c:v>
                </c:pt>
                <c:pt idx="2">
                  <c:v>4.5199999999999996</c:v>
                </c:pt>
                <c:pt idx="3">
                  <c:v>5.4300000000000024</c:v>
                </c:pt>
                <c:pt idx="5">
                  <c:v>2.02</c:v>
                </c:pt>
                <c:pt idx="6">
                  <c:v>3.11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D70-4E36-B5FF-65FB06470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/>
        <c:axId val="35480320"/>
        <c:axId val="35481856"/>
      </c:stockChart>
      <c:catAx>
        <c:axId val="35480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5481856"/>
        <c:crosses val="autoZero"/>
        <c:auto val="1"/>
        <c:lblAlgn val="ctr"/>
        <c:lblOffset val="100"/>
        <c:noMultiLvlLbl val="0"/>
      </c:catAx>
      <c:valAx>
        <c:axId val="35481856"/>
        <c:scaling>
          <c:orientation val="minMax"/>
          <c:max val="8"/>
          <c:min val="1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5480320"/>
        <c:crosses val="autoZero"/>
        <c:crossBetween val="between"/>
        <c:majorUnit val="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0.86624</cdr:x>
      <cdr:y>0</cdr:y>
    </cdr:from>
    <cdr:to>
      <cdr:x>0.91874</cdr:x>
      <cdr:y>0.03182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7128792" y="-72008"/>
          <a:ext cx="432048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CL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D8217E-966C-4818-9A34-2968F6F0F95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83F4-1300-4C65-83D5-FFBF842519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C353D5-EA9A-460B-8B81-981C4EEEFA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30D58D-82A7-41FB-AE76-595B86112A5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FD204C-9E36-4286-9B8C-B3827535E2F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CA705AD-6D38-4E56-B256-E4C9D9A7964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06AF5F-77DE-4CF0-A0FE-7735F7F60B7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A8DBA3-F3B4-4898-9AA9-426AD576146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F1F215-7E00-4F48-98C9-20597D41D1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DCC654-D62F-44AD-B226-112EA2F8E50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9DA86DF-8E94-4221-B593-1766C328BED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F4C1775-05A6-45B7-8B43-E4F5BDAC36C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7.jpeg"/><Relationship Id="rId7" Type="http://schemas.openxmlformats.org/officeDocument/2006/relationships/image" Target="../media/image10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hyperlink" Target="http://images.google.com/imgres?imgurl=http://weblogs.madrimasd.org/images/weblogs_madrimasd_org/salud_publica/770/o_Susser.jpg&amp;imgrefurl=http://weblogs.madrimasd.org/salud_publica/archive/2007/10/25/77365.aspx&amp;usg=__PpdAH80Gtw6WKrx5c72VZyIbznE=&amp;h=180&amp;w=150&amp;sz=6&amp;hl=es&amp;start=1&amp;um=1&amp;tbnid=dQU5k5dgxiQc0M:&amp;tbnh=101&amp;tbnw=84&amp;prev=/images?q=Mervin+Susser&amp;hl=es&amp;rls=com.microsoft:es-cl:IE-SearchBox&amp;rlz=1I7SKPB_es&amp;sa=N&amp;um=1" TargetMode="External"/><Relationship Id="rId10" Type="http://schemas.openxmlformats.org/officeDocument/2006/relationships/image" Target="../media/image13.jpeg"/><Relationship Id="rId4" Type="http://schemas.openxmlformats.org/officeDocument/2006/relationships/image" Target="../media/image8.jpeg"/><Relationship Id="rId9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2461027" y="260648"/>
            <a:ext cx="35028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dirty="0" smtClean="0">
                <a:solidFill>
                  <a:srgbClr val="00B0F0"/>
                </a:solidFill>
                <a:latin typeface="Segoe Print" pitchFamily="2" charset="0"/>
              </a:rPr>
              <a:t>Causalidad</a:t>
            </a:r>
            <a:endParaRPr lang="es-CL" sz="4800" dirty="0">
              <a:solidFill>
                <a:srgbClr val="00B0F0"/>
              </a:solidFill>
              <a:latin typeface="Segoe Print" pitchFamily="2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22711" y="1758373"/>
            <a:ext cx="81369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La </a:t>
            </a:r>
            <a:r>
              <a:rPr lang="en-US" sz="2400" dirty="0" err="1" smtClean="0"/>
              <a:t>identificación</a:t>
            </a:r>
            <a:r>
              <a:rPr lang="en-US" sz="2400" dirty="0" smtClean="0"/>
              <a:t> y </a:t>
            </a:r>
            <a:r>
              <a:rPr lang="en-US" sz="2400" dirty="0" err="1" smtClean="0"/>
              <a:t>comprensión</a:t>
            </a:r>
            <a:r>
              <a:rPr lang="en-US" sz="2400" dirty="0" smtClean="0"/>
              <a:t> de </a:t>
            </a:r>
            <a:r>
              <a:rPr lang="en-US" sz="2400" dirty="0" err="1" smtClean="0"/>
              <a:t>las</a:t>
            </a:r>
            <a:r>
              <a:rPr lang="en-US" sz="2400" dirty="0" smtClean="0"/>
              <a:t> </a:t>
            </a:r>
            <a:r>
              <a:rPr lang="en-US" sz="2400" dirty="0" err="1" smtClean="0"/>
              <a:t>causas</a:t>
            </a:r>
            <a:r>
              <a:rPr lang="en-US" sz="2400" dirty="0" smtClean="0"/>
              <a:t> de </a:t>
            </a:r>
            <a:r>
              <a:rPr lang="en-US" sz="2400" dirty="0" err="1" smtClean="0"/>
              <a:t>las</a:t>
            </a:r>
            <a:r>
              <a:rPr lang="en-US" sz="2400" dirty="0" smtClean="0"/>
              <a:t> </a:t>
            </a:r>
            <a:r>
              <a:rPr lang="en-US" sz="2400" dirty="0" err="1" smtClean="0"/>
              <a:t>enfermedades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el </a:t>
            </a:r>
            <a:r>
              <a:rPr lang="en-US" sz="2400" dirty="0" err="1" smtClean="0"/>
              <a:t>objetivo</a:t>
            </a:r>
            <a:r>
              <a:rPr lang="en-US" sz="2400" dirty="0" smtClean="0"/>
              <a:t> central de la </a:t>
            </a:r>
            <a:r>
              <a:rPr lang="en-US" sz="2400" dirty="0" err="1" smtClean="0"/>
              <a:t>Epidemiología</a:t>
            </a:r>
            <a:r>
              <a:rPr lang="en-US" sz="2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Gran </a:t>
            </a:r>
            <a:r>
              <a:rPr lang="en-US" sz="2400" dirty="0" err="1" smtClean="0"/>
              <a:t>evolución</a:t>
            </a:r>
            <a:r>
              <a:rPr lang="en-US" sz="2400" dirty="0" smtClean="0"/>
              <a:t> </a:t>
            </a:r>
            <a:r>
              <a:rPr lang="en-US" sz="2400" dirty="0" err="1" smtClean="0"/>
              <a:t>últimos</a:t>
            </a:r>
            <a:r>
              <a:rPr lang="en-US" sz="2400" dirty="0" smtClean="0"/>
              <a:t> 60 </a:t>
            </a:r>
            <a:r>
              <a:rPr lang="en-US" sz="2400" dirty="0" err="1" smtClean="0"/>
              <a:t>años</a:t>
            </a:r>
            <a:r>
              <a:rPr lang="en-US" sz="2400" dirty="0" smtClean="0"/>
              <a:t>; </a:t>
            </a:r>
            <a:r>
              <a:rPr lang="en-US" sz="2400" dirty="0" err="1" smtClean="0"/>
              <a:t>pero</a:t>
            </a:r>
            <a:r>
              <a:rPr lang="en-US" sz="2400" dirty="0" smtClean="0"/>
              <a:t> no hay un </a:t>
            </a:r>
            <a:r>
              <a:rPr lang="en-US" sz="2400" dirty="0" err="1" smtClean="0"/>
              <a:t>concepto</a:t>
            </a:r>
            <a:r>
              <a:rPr lang="en-US" sz="2400" dirty="0" smtClean="0"/>
              <a:t> </a:t>
            </a:r>
            <a:r>
              <a:rPr lang="en-US" sz="2400" dirty="0" err="1" smtClean="0"/>
              <a:t>compartido</a:t>
            </a:r>
            <a:r>
              <a:rPr lang="en-US" sz="2400" dirty="0" smtClean="0"/>
              <a:t> </a:t>
            </a:r>
            <a:r>
              <a:rPr lang="en-US" sz="2400" dirty="0" err="1" smtClean="0"/>
              <a:t>respecto</a:t>
            </a:r>
            <a:r>
              <a:rPr lang="en-US" sz="2400" dirty="0" smtClean="0"/>
              <a:t> a la </a:t>
            </a:r>
            <a:r>
              <a:rPr lang="en-US" sz="2400" dirty="0" err="1" smtClean="0"/>
              <a:t>causalidad</a:t>
            </a:r>
            <a:r>
              <a:rPr lang="en-US" sz="2400" dirty="0" smtClean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Para </a:t>
            </a:r>
            <a:r>
              <a:rPr lang="en-US" sz="2400" dirty="0" err="1" smtClean="0"/>
              <a:t>algunos</a:t>
            </a:r>
            <a:r>
              <a:rPr lang="en-US" sz="2400" dirty="0" smtClean="0"/>
              <a:t> el </a:t>
            </a:r>
            <a:r>
              <a:rPr lang="en-US" sz="2400" dirty="0" err="1" smtClean="0"/>
              <a:t>propio</a:t>
            </a:r>
            <a:r>
              <a:rPr lang="en-US" sz="2400" dirty="0" smtClean="0"/>
              <a:t> </a:t>
            </a:r>
            <a:r>
              <a:rPr lang="en-US" sz="2400" dirty="0" err="1" smtClean="0"/>
              <a:t>concepto</a:t>
            </a:r>
            <a:r>
              <a:rPr lang="en-US" sz="2400" dirty="0" smtClean="0"/>
              <a:t> de causa </a:t>
            </a:r>
            <a:r>
              <a:rPr lang="en-US" sz="2400" dirty="0" err="1" smtClean="0"/>
              <a:t>resulta</a:t>
            </a:r>
            <a:r>
              <a:rPr lang="en-US" sz="2400" dirty="0" smtClean="0"/>
              <a:t> </a:t>
            </a:r>
            <a:r>
              <a:rPr lang="en-US" sz="2400" dirty="0" err="1" smtClean="0"/>
              <a:t>incómodo</a:t>
            </a:r>
            <a:r>
              <a:rPr lang="en-US" sz="2400" dirty="0" smtClean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La </a:t>
            </a:r>
            <a:r>
              <a:rPr lang="en-US" sz="2400" dirty="0" err="1" smtClean="0"/>
              <a:t>relación</a:t>
            </a:r>
            <a:r>
              <a:rPr lang="en-US" sz="2400" dirty="0" smtClean="0"/>
              <a:t> </a:t>
            </a:r>
            <a:r>
              <a:rPr lang="en-US" sz="2400" dirty="0" err="1" smtClean="0"/>
              <a:t>cigarrillo</a:t>
            </a:r>
            <a:r>
              <a:rPr lang="en-US" sz="2400" dirty="0" smtClean="0"/>
              <a:t> </a:t>
            </a:r>
            <a:r>
              <a:rPr lang="en-US" sz="2400" dirty="0" smtClean="0"/>
              <a:t>–</a:t>
            </a:r>
            <a:r>
              <a:rPr lang="en-US" sz="2400" dirty="0" err="1" smtClean="0"/>
              <a:t>c</a:t>
            </a:r>
            <a:r>
              <a:rPr lang="en-US" sz="2400" dirty="0" err="1" smtClean="0"/>
              <a:t>áncer</a:t>
            </a:r>
            <a:r>
              <a:rPr lang="en-US" sz="2400" dirty="0" smtClean="0"/>
              <a:t> </a:t>
            </a:r>
            <a:r>
              <a:rPr lang="en-US" sz="2400" dirty="0" err="1" smtClean="0"/>
              <a:t>pulmonar</a:t>
            </a:r>
            <a:r>
              <a:rPr lang="en-US" sz="2400" dirty="0" smtClean="0"/>
              <a:t> ha </a:t>
            </a:r>
            <a:r>
              <a:rPr lang="en-US" sz="2400" dirty="0" err="1" smtClean="0"/>
              <a:t>sido</a:t>
            </a:r>
            <a:r>
              <a:rPr lang="en-US" sz="2400" dirty="0" smtClean="0"/>
              <a:t> un </a:t>
            </a:r>
            <a:r>
              <a:rPr lang="en-US" sz="2400" dirty="0" err="1" smtClean="0"/>
              <a:t>foco</a:t>
            </a:r>
            <a:r>
              <a:rPr lang="en-US" sz="2400" dirty="0" smtClean="0"/>
              <a:t> central en el debate causal.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 smtClean="0"/>
              <a:t>Factores</a:t>
            </a:r>
            <a:r>
              <a:rPr lang="en-US" sz="2400" dirty="0" smtClean="0"/>
              <a:t> de </a:t>
            </a:r>
            <a:r>
              <a:rPr lang="en-US" sz="2400" dirty="0" err="1" smtClean="0"/>
              <a:t>riesgo</a:t>
            </a:r>
            <a:r>
              <a:rPr lang="en-US" sz="2400" dirty="0" smtClean="0"/>
              <a:t> </a:t>
            </a:r>
            <a:r>
              <a:rPr lang="en-US" sz="2400" dirty="0" err="1" smtClean="0"/>
              <a:t>probabilísticos</a:t>
            </a:r>
            <a:r>
              <a:rPr lang="en-US" sz="2400" dirty="0" smtClean="0"/>
              <a:t> vs. </a:t>
            </a:r>
            <a:r>
              <a:rPr lang="en-US" sz="2400" dirty="0" err="1" smtClean="0"/>
              <a:t>mecanismos</a:t>
            </a:r>
            <a:r>
              <a:rPr lang="en-US" sz="2400" dirty="0" smtClean="0"/>
              <a:t> </a:t>
            </a:r>
            <a:r>
              <a:rPr lang="en-US" sz="2400" dirty="0" err="1" smtClean="0"/>
              <a:t>determiníaticos</a:t>
            </a:r>
            <a:r>
              <a:rPr lang="en-US" sz="2400" dirty="0" smtClean="0"/>
              <a:t>: un </a:t>
            </a:r>
            <a:r>
              <a:rPr lang="en-US" sz="2400" dirty="0" err="1" smtClean="0"/>
              <a:t>dilema</a:t>
            </a:r>
            <a:r>
              <a:rPr lang="en-US" sz="2400" dirty="0" smtClean="0"/>
              <a:t> no </a:t>
            </a:r>
            <a:r>
              <a:rPr lang="en-US" sz="2400" dirty="0" err="1" smtClean="0"/>
              <a:t>resuelto</a:t>
            </a:r>
            <a:r>
              <a:rPr lang="en-US" sz="2400" dirty="0" smtClean="0"/>
              <a:t>.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0" y="6211669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PARASCANDOLA, M. 2011. Causes, risks, and probabilities: probabilistic concepts of causation in chronic disease epidemiology. Preventive medicine, 53</a:t>
            </a:r>
            <a:r>
              <a:rPr lang="en-US" b="1" i="1" dirty="0" smtClean="0"/>
              <a:t>, 232-4.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875" y="1196975"/>
            <a:ext cx="4610100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2411760" y="476672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 smtClean="0">
                <a:solidFill>
                  <a:schemeClr val="accent1">
                    <a:lumMod val="75000"/>
                  </a:schemeClr>
                </a:solidFill>
                <a:latin typeface="Segoe Print" pitchFamily="2" charset="0"/>
              </a:rPr>
              <a:t>Estudio Epidemiológico…</a:t>
            </a:r>
            <a:endParaRPr lang="es-CL" sz="2800" b="1" dirty="0">
              <a:solidFill>
                <a:schemeClr val="accent1">
                  <a:lumMod val="75000"/>
                </a:schemeClr>
              </a:solidFill>
              <a:latin typeface="Segoe Pri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66CC"/>
                </a:solidFill>
              </a:rPr>
              <a:t>Refining causal </a:t>
            </a:r>
            <a:r>
              <a:rPr lang="en-US" b="1" dirty="0" smtClean="0">
                <a:solidFill>
                  <a:srgbClr val="0066CC"/>
                </a:solidFill>
              </a:rPr>
              <a:t>questions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Miguel </a:t>
            </a:r>
            <a:r>
              <a:rPr lang="en-US" dirty="0" err="1" smtClean="0">
                <a:solidFill>
                  <a:schemeClr val="tx1"/>
                </a:solidFill>
              </a:rPr>
              <a:t>Hernán</a:t>
            </a:r>
            <a:endParaRPr lang="es-EC" dirty="0">
              <a:solidFill>
                <a:schemeClr val="tx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512" y="1628800"/>
            <a:ext cx="88569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The </a:t>
            </a:r>
            <a:r>
              <a:rPr lang="en-US" b="1" u="sng" dirty="0">
                <a:solidFill>
                  <a:srgbClr val="00B050"/>
                </a:solidFill>
              </a:rPr>
              <a:t>question </a:t>
            </a:r>
            <a:r>
              <a:rPr lang="en-US" dirty="0">
                <a:solidFill>
                  <a:srgbClr val="00B050"/>
                </a:solidFill>
              </a:rPr>
              <a:t>“Does obesity have a causal effect on mortality?” is more ill-defined than the question “Does low-fat diet have a causal effect on mortality?” 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“</a:t>
            </a:r>
            <a:r>
              <a:rPr lang="en-US" dirty="0">
                <a:solidFill>
                  <a:srgbClr val="00B050"/>
                </a:solidFill>
              </a:rPr>
              <a:t>Does exercise have a causal effect on mortality?” </a:t>
            </a:r>
            <a:r>
              <a:rPr lang="en-US" dirty="0" smtClean="0">
                <a:solidFill>
                  <a:srgbClr val="00B050"/>
                </a:solidFill>
              </a:rPr>
              <a:t>is </a:t>
            </a:r>
            <a:r>
              <a:rPr lang="en-US" dirty="0">
                <a:solidFill>
                  <a:srgbClr val="00B050"/>
                </a:solidFill>
              </a:rPr>
              <a:t>more ill-defined than “Does 1 additional hour of daily strenuous exercise have a causal effect on mortality?” </a:t>
            </a:r>
          </a:p>
          <a:p>
            <a:r>
              <a:rPr lang="en-US" b="1" dirty="0">
                <a:solidFill>
                  <a:srgbClr val="00B050"/>
                </a:solidFill>
              </a:rPr>
              <a:t>Even this question is not perfectly defined </a:t>
            </a:r>
            <a:r>
              <a:rPr lang="en-US" dirty="0">
                <a:solidFill>
                  <a:srgbClr val="00B050"/>
                </a:solidFill>
              </a:rPr>
              <a:t>because the effect of the intervention </a:t>
            </a:r>
            <a:r>
              <a:rPr lang="en-US" u="sng" dirty="0">
                <a:solidFill>
                  <a:srgbClr val="00B050"/>
                </a:solidFill>
              </a:rPr>
              <a:t>will depend on how that hour would otherwise be spent</a:t>
            </a:r>
            <a:r>
              <a:rPr lang="en-US" dirty="0">
                <a:solidFill>
                  <a:srgbClr val="00B050"/>
                </a:solidFill>
              </a:rPr>
              <a:t>. Reducing time spent laughing with your friends, playing with your children, or rehearsing with your band may have a different effect on mortality than reducing time eating, watching television, or studying</a:t>
            </a:r>
            <a:r>
              <a:rPr lang="en-US" dirty="0" smtClean="0">
                <a:solidFill>
                  <a:srgbClr val="00B050"/>
                </a:solidFill>
              </a:rPr>
              <a:t>. No </a:t>
            </a:r>
            <a:r>
              <a:rPr lang="en-US" dirty="0">
                <a:solidFill>
                  <a:srgbClr val="00B050"/>
                </a:solidFill>
              </a:rPr>
              <a:t>matter how much refining of the causal question, </a:t>
            </a:r>
            <a:r>
              <a:rPr lang="en-US" u="sng" dirty="0">
                <a:solidFill>
                  <a:srgbClr val="00B050"/>
                </a:solidFill>
              </a:rPr>
              <a:t>all causal effects from observational data are inherently vague.</a:t>
            </a:r>
            <a:r>
              <a:rPr lang="en-US" dirty="0">
                <a:solidFill>
                  <a:srgbClr val="00B050"/>
                </a:solidFill>
              </a:rPr>
              <a:t> 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But </a:t>
            </a:r>
            <a:r>
              <a:rPr lang="en-US" dirty="0">
                <a:solidFill>
                  <a:srgbClr val="00B050"/>
                </a:solidFill>
              </a:rPr>
              <a:t>there is a </a:t>
            </a:r>
            <a:r>
              <a:rPr lang="en-US" b="1" dirty="0">
                <a:solidFill>
                  <a:srgbClr val="00B050"/>
                </a:solidFill>
              </a:rPr>
              <a:t>question of degree of vagueness</a:t>
            </a:r>
            <a:r>
              <a:rPr lang="en-US" dirty="0">
                <a:solidFill>
                  <a:srgbClr val="00B050"/>
                </a:solidFill>
              </a:rPr>
              <a:t>. The vagueness inherent in increased “exercise” is less serious than that in “obesity” and can be further reduced by a more detailed specification of the intervention on exercise. That some interventions sound technically unfeasible or plainly crazy simply indicates that the formulation of causal questions is not straightforward. </a:t>
            </a:r>
          </a:p>
          <a:p>
            <a:r>
              <a:rPr lang="en-US" dirty="0">
                <a:solidFill>
                  <a:srgbClr val="00B050"/>
                </a:solidFill>
              </a:rPr>
              <a:t>An </a:t>
            </a:r>
            <a:r>
              <a:rPr lang="en-US" b="1" dirty="0">
                <a:solidFill>
                  <a:srgbClr val="00B050"/>
                </a:solidFill>
              </a:rPr>
              <a:t>explicit (counterfactual) approach to causal inference </a:t>
            </a:r>
            <a:r>
              <a:rPr lang="en-US" dirty="0">
                <a:solidFill>
                  <a:srgbClr val="00B050"/>
                </a:solidFill>
              </a:rPr>
              <a:t>highlights the imprecision of ambiguous causal questions, and the need for a common understanding of the interventions involved.</a:t>
            </a:r>
            <a:endParaRPr lang="es-C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905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782"/>
            <a:ext cx="8382001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200" b="1" dirty="0" smtClean="0">
                <a:solidFill>
                  <a:srgbClr val="0070C0"/>
                </a:solidFill>
              </a:rPr>
              <a:t>Modelo conceptual de las “causas” de sibilancias </a:t>
            </a:r>
            <a:endParaRPr lang="es-ES_tradnl" sz="3200" b="1" dirty="0">
              <a:solidFill>
                <a:srgbClr val="0070C0"/>
              </a:solidFill>
            </a:endParaRPr>
          </a:p>
        </p:txBody>
      </p:sp>
      <p:cxnSp>
        <p:nvCxnSpPr>
          <p:cNvPr id="78851" name="AutoShape 3"/>
          <p:cNvCxnSpPr>
            <a:cxnSpLocks noChangeShapeType="1"/>
            <a:stCxn id="78909" idx="2"/>
            <a:endCxn id="78862" idx="2"/>
          </p:cNvCxnSpPr>
          <p:nvPr/>
        </p:nvCxnSpPr>
        <p:spPr bwMode="auto">
          <a:xfrm rot="16200000" flipH="1">
            <a:off x="5002213" y="3733800"/>
            <a:ext cx="1588" cy="2916237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prstDash val="lgDashDot"/>
            <a:miter lim="800000"/>
            <a:headEnd/>
            <a:tailEnd/>
          </a:ln>
          <a:effectLst/>
        </p:spPr>
      </p:cxnSp>
      <p:cxnSp>
        <p:nvCxnSpPr>
          <p:cNvPr id="78852" name="AutoShape 4"/>
          <p:cNvCxnSpPr>
            <a:cxnSpLocks noChangeShapeType="1"/>
          </p:cNvCxnSpPr>
          <p:nvPr/>
        </p:nvCxnSpPr>
        <p:spPr bwMode="auto">
          <a:xfrm>
            <a:off x="228600" y="4957763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78853" name="Group 5"/>
          <p:cNvGrpSpPr>
            <a:grpSpLocks/>
          </p:cNvGrpSpPr>
          <p:nvPr/>
        </p:nvGrpSpPr>
        <p:grpSpPr bwMode="auto">
          <a:xfrm>
            <a:off x="1692275" y="3971925"/>
            <a:ext cx="7116763" cy="2886075"/>
            <a:chOff x="1056" y="2508"/>
            <a:chExt cx="4483" cy="1818"/>
          </a:xfrm>
        </p:grpSpPr>
        <p:cxnSp>
          <p:nvCxnSpPr>
            <p:cNvPr id="78854" name="AutoShape 6"/>
            <p:cNvCxnSpPr>
              <a:cxnSpLocks noChangeShapeType="1"/>
              <a:stCxn id="78924" idx="2"/>
            </p:cNvCxnSpPr>
            <p:nvPr/>
          </p:nvCxnSpPr>
          <p:spPr bwMode="auto">
            <a:xfrm rot="5400000">
              <a:off x="4814" y="2949"/>
              <a:ext cx="1137" cy="255"/>
            </a:xfrm>
            <a:prstGeom prst="bentConnector3">
              <a:avLst>
                <a:gd name="adj1" fmla="val 4995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78855" name="AutoShape 7"/>
            <p:cNvCxnSpPr>
              <a:cxnSpLocks noChangeShapeType="1"/>
              <a:stCxn id="78864" idx="2"/>
              <a:endCxn id="78857" idx="0"/>
            </p:cNvCxnSpPr>
            <p:nvPr/>
          </p:nvCxnSpPr>
          <p:spPr bwMode="auto">
            <a:xfrm rot="16200000" flipH="1">
              <a:off x="4509" y="3118"/>
              <a:ext cx="761" cy="298"/>
            </a:xfrm>
            <a:prstGeom prst="bentConnector3">
              <a:avLst>
                <a:gd name="adj1" fmla="val 4993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sp>
          <p:nvSpPr>
            <p:cNvPr id="78856" name="Text Box 8"/>
            <p:cNvSpPr txBox="1">
              <a:spLocks noChangeArrowheads="1"/>
            </p:cNvSpPr>
            <p:nvPr/>
          </p:nvSpPr>
          <p:spPr bwMode="auto">
            <a:xfrm>
              <a:off x="2441" y="4108"/>
              <a:ext cx="1244" cy="21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600" b="1">
                  <a:solidFill>
                    <a:schemeClr val="bg2"/>
                  </a:solidFill>
                  <a:latin typeface="Arial Narrow" pitchFamily="34" charset="0"/>
                </a:rPr>
                <a:t>Socioeconomic Status</a:t>
              </a:r>
              <a:endParaRPr lang="es-ES_tradnl" sz="1600">
                <a:latin typeface="Times New Roman" pitchFamily="18" charset="0"/>
              </a:endParaRPr>
            </a:p>
          </p:txBody>
        </p:sp>
        <p:sp>
          <p:nvSpPr>
            <p:cNvPr id="78857" name="Text Box 9"/>
            <p:cNvSpPr txBox="1">
              <a:spLocks noChangeArrowheads="1"/>
            </p:cNvSpPr>
            <p:nvPr/>
          </p:nvSpPr>
          <p:spPr bwMode="auto">
            <a:xfrm>
              <a:off x="4545" y="3647"/>
              <a:ext cx="994" cy="21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600" b="1">
                  <a:solidFill>
                    <a:schemeClr val="bg2"/>
                  </a:solidFill>
                  <a:latin typeface="Arial Narrow" pitchFamily="34" charset="0"/>
                </a:rPr>
                <a:t>Mother education</a:t>
              </a:r>
              <a:endParaRPr lang="es-ES_tradnl" b="1" i="1">
                <a:latin typeface="Arial Narrow" pitchFamily="34" charset="0"/>
              </a:endParaRPr>
            </a:p>
          </p:txBody>
        </p:sp>
        <p:cxnSp>
          <p:nvCxnSpPr>
            <p:cNvPr id="78858" name="AutoShape 10"/>
            <p:cNvCxnSpPr>
              <a:cxnSpLocks noChangeShapeType="1"/>
            </p:cNvCxnSpPr>
            <p:nvPr/>
          </p:nvCxnSpPr>
          <p:spPr bwMode="auto">
            <a:xfrm rot="5400000">
              <a:off x="3920" y="2896"/>
              <a:ext cx="194" cy="198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78859" name="AutoShape 11"/>
            <p:cNvCxnSpPr>
              <a:cxnSpLocks noChangeShapeType="1"/>
              <a:stCxn id="78856" idx="0"/>
            </p:cNvCxnSpPr>
            <p:nvPr/>
          </p:nvCxnSpPr>
          <p:spPr bwMode="auto">
            <a:xfrm rot="5400000" flipH="1">
              <a:off x="2116" y="3164"/>
              <a:ext cx="124" cy="176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78860" name="AutoShape 12"/>
            <p:cNvCxnSpPr>
              <a:cxnSpLocks noChangeShapeType="1"/>
            </p:cNvCxnSpPr>
            <p:nvPr/>
          </p:nvCxnSpPr>
          <p:spPr bwMode="auto">
            <a:xfrm rot="5400000" flipH="1">
              <a:off x="960" y="3648"/>
              <a:ext cx="432" cy="24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</p:grpSp>
      <p:grpSp>
        <p:nvGrpSpPr>
          <p:cNvPr id="78861" name="Group 13"/>
          <p:cNvGrpSpPr>
            <a:grpSpLocks/>
          </p:cNvGrpSpPr>
          <p:nvPr/>
        </p:nvGrpSpPr>
        <p:grpSpPr bwMode="auto">
          <a:xfrm>
            <a:off x="5943600" y="3276600"/>
            <a:ext cx="1868488" cy="1914525"/>
            <a:chOff x="3744" y="2064"/>
            <a:chExt cx="1177" cy="1206"/>
          </a:xfrm>
        </p:grpSpPr>
        <p:sp>
          <p:nvSpPr>
            <p:cNvPr id="78862" name="Text Box 14"/>
            <p:cNvSpPr txBox="1">
              <a:spLocks noChangeArrowheads="1"/>
            </p:cNvSpPr>
            <p:nvPr/>
          </p:nvSpPr>
          <p:spPr bwMode="auto">
            <a:xfrm>
              <a:off x="3840" y="3072"/>
              <a:ext cx="459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1"/>
                  </a:solidFill>
                  <a:latin typeface="Arial Narrow" pitchFamily="34" charset="0"/>
                </a:rPr>
                <a:t>Heating</a:t>
              </a:r>
            </a:p>
          </p:txBody>
        </p:sp>
        <p:sp>
          <p:nvSpPr>
            <p:cNvPr id="78863" name="Text Box 15"/>
            <p:cNvSpPr txBox="1">
              <a:spLocks noChangeArrowheads="1"/>
            </p:cNvSpPr>
            <p:nvPr/>
          </p:nvSpPr>
          <p:spPr bwMode="auto">
            <a:xfrm>
              <a:off x="4032" y="2171"/>
              <a:ext cx="516" cy="30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s-ES_tradnl" sz="1400" b="1">
                  <a:solidFill>
                    <a:schemeClr val="bg1"/>
                  </a:solidFill>
                  <a:latin typeface="Arial Narrow" pitchFamily="34" charset="0"/>
                </a:rPr>
                <a:t>Outdoor </a:t>
              </a:r>
            </a:p>
            <a:p>
              <a:pPr eaLnBrk="0" hangingPunct="0">
                <a:lnSpc>
                  <a:spcPct val="90000"/>
                </a:lnSpc>
              </a:pPr>
              <a:r>
                <a:rPr lang="es-ES_tradnl" sz="1400" b="1">
                  <a:solidFill>
                    <a:schemeClr val="bg1"/>
                  </a:solidFill>
                  <a:latin typeface="Arial Narrow" pitchFamily="34" charset="0"/>
                </a:rPr>
                <a:t>Pollution</a:t>
              </a:r>
            </a:p>
          </p:txBody>
        </p:sp>
        <p:sp>
          <p:nvSpPr>
            <p:cNvPr id="78864" name="Text Box 16"/>
            <p:cNvSpPr txBox="1">
              <a:spLocks noChangeArrowheads="1"/>
            </p:cNvSpPr>
            <p:nvPr/>
          </p:nvSpPr>
          <p:spPr bwMode="auto">
            <a:xfrm>
              <a:off x="4560" y="2688"/>
              <a:ext cx="361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1"/>
                  </a:solidFill>
                  <a:latin typeface="Arial Narrow" pitchFamily="34" charset="0"/>
                </a:rPr>
                <a:t>ETSE</a:t>
              </a:r>
            </a:p>
          </p:txBody>
        </p:sp>
        <p:sp>
          <p:nvSpPr>
            <p:cNvPr id="78865" name="Line 17" descr="Diagonal hacia arriba ancha"/>
            <p:cNvSpPr>
              <a:spLocks noChangeShapeType="1"/>
            </p:cNvSpPr>
            <p:nvPr/>
          </p:nvSpPr>
          <p:spPr bwMode="auto">
            <a:xfrm>
              <a:off x="3994" y="2304"/>
              <a:ext cx="1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78866" name="Line 18" descr="Diagonal hacia arriba ancha"/>
            <p:cNvSpPr>
              <a:spLocks noChangeShapeType="1"/>
            </p:cNvSpPr>
            <p:nvPr/>
          </p:nvSpPr>
          <p:spPr bwMode="auto">
            <a:xfrm>
              <a:off x="3984" y="206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78867" name="Text Box 19"/>
            <p:cNvSpPr txBox="1">
              <a:spLocks noChangeArrowheads="1"/>
            </p:cNvSpPr>
            <p:nvPr/>
          </p:nvSpPr>
          <p:spPr bwMode="auto">
            <a:xfrm>
              <a:off x="3744" y="2603"/>
              <a:ext cx="511" cy="30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Indoor</a:t>
              </a:r>
            </a:p>
            <a:p>
              <a:pPr eaLnBrk="0" hangingPunct="0">
                <a:lnSpc>
                  <a:spcPct val="90000"/>
                </a:lnSpc>
              </a:pPr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pollution</a:t>
              </a:r>
              <a:endParaRPr lang="es-ES_tradnl" sz="1400" b="1">
                <a:latin typeface="Arial Narrow" pitchFamily="34" charset="0"/>
              </a:endParaRPr>
            </a:p>
          </p:txBody>
        </p:sp>
        <p:cxnSp>
          <p:nvCxnSpPr>
            <p:cNvPr id="78868" name="AutoShape 20"/>
            <p:cNvCxnSpPr>
              <a:cxnSpLocks noChangeShapeType="1"/>
              <a:stCxn id="78867" idx="2"/>
              <a:endCxn id="78862" idx="0"/>
            </p:cNvCxnSpPr>
            <p:nvPr/>
          </p:nvCxnSpPr>
          <p:spPr bwMode="auto">
            <a:xfrm rot="16200000" flipH="1">
              <a:off x="3949" y="2951"/>
              <a:ext cx="169" cy="73"/>
            </a:xfrm>
            <a:prstGeom prst="bentConnector3">
              <a:avLst>
                <a:gd name="adj1" fmla="val 4970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78869" name="AutoShape 21"/>
            <p:cNvCxnSpPr>
              <a:cxnSpLocks noChangeShapeType="1"/>
              <a:stCxn id="78867" idx="3"/>
              <a:endCxn id="78864" idx="1"/>
            </p:cNvCxnSpPr>
            <p:nvPr/>
          </p:nvCxnSpPr>
          <p:spPr bwMode="auto">
            <a:xfrm>
              <a:off x="4249" y="2753"/>
              <a:ext cx="311" cy="34"/>
            </a:xfrm>
            <a:prstGeom prst="bentConnector3">
              <a:avLst>
                <a:gd name="adj1" fmla="val 4983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</p:grpSp>
      <p:grpSp>
        <p:nvGrpSpPr>
          <p:cNvPr id="78870" name="Group 22"/>
          <p:cNvGrpSpPr>
            <a:grpSpLocks/>
          </p:cNvGrpSpPr>
          <p:nvPr/>
        </p:nvGrpSpPr>
        <p:grpSpPr bwMode="auto">
          <a:xfrm>
            <a:off x="3581400" y="3270250"/>
            <a:ext cx="2286000" cy="1920875"/>
            <a:chOff x="2256" y="2060"/>
            <a:chExt cx="1440" cy="1210"/>
          </a:xfrm>
        </p:grpSpPr>
        <p:sp>
          <p:nvSpPr>
            <p:cNvPr id="78871" name="Text Box 23"/>
            <p:cNvSpPr txBox="1">
              <a:spLocks noChangeArrowheads="1"/>
            </p:cNvSpPr>
            <p:nvPr/>
          </p:nvSpPr>
          <p:spPr bwMode="auto">
            <a:xfrm>
              <a:off x="2928" y="2160"/>
              <a:ext cx="674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Fam.Asthma</a:t>
              </a:r>
            </a:p>
          </p:txBody>
        </p:sp>
        <p:sp>
          <p:nvSpPr>
            <p:cNvPr id="78872" name="Text Box 24"/>
            <p:cNvSpPr txBox="1">
              <a:spLocks noChangeArrowheads="1"/>
            </p:cNvSpPr>
            <p:nvPr/>
          </p:nvSpPr>
          <p:spPr bwMode="auto">
            <a:xfrm>
              <a:off x="3216" y="2448"/>
              <a:ext cx="382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latin typeface="Arial Narrow" pitchFamily="34" charset="0"/>
                </a:rPr>
                <a:t>Atopy</a:t>
              </a:r>
              <a:endParaRPr lang="es-ES_tradnl" b="1">
                <a:latin typeface="Arial Narrow" pitchFamily="34" charset="0"/>
              </a:endParaRPr>
            </a:p>
          </p:txBody>
        </p:sp>
        <p:sp>
          <p:nvSpPr>
            <p:cNvPr id="78873" name="Text Box 25"/>
            <p:cNvSpPr txBox="1">
              <a:spLocks noChangeArrowheads="1"/>
            </p:cNvSpPr>
            <p:nvPr/>
          </p:nvSpPr>
          <p:spPr bwMode="auto">
            <a:xfrm>
              <a:off x="2928" y="2688"/>
              <a:ext cx="672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Allergens</a:t>
              </a:r>
            </a:p>
          </p:txBody>
        </p:sp>
        <p:sp>
          <p:nvSpPr>
            <p:cNvPr id="78874" name="Text Box 26"/>
            <p:cNvSpPr txBox="1">
              <a:spLocks noChangeArrowheads="1"/>
            </p:cNvSpPr>
            <p:nvPr/>
          </p:nvSpPr>
          <p:spPr bwMode="auto">
            <a:xfrm>
              <a:off x="2496" y="3072"/>
              <a:ext cx="597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Animals</a:t>
              </a:r>
            </a:p>
          </p:txBody>
        </p:sp>
        <p:sp>
          <p:nvSpPr>
            <p:cNvPr id="78875" name="Text Box 27"/>
            <p:cNvSpPr txBox="1">
              <a:spLocks noChangeArrowheads="1"/>
            </p:cNvSpPr>
            <p:nvPr/>
          </p:nvSpPr>
          <p:spPr bwMode="auto">
            <a:xfrm>
              <a:off x="3168" y="3072"/>
              <a:ext cx="516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Humidity</a:t>
              </a:r>
            </a:p>
          </p:txBody>
        </p:sp>
        <p:cxnSp>
          <p:nvCxnSpPr>
            <p:cNvPr id="78876" name="AutoShape 28"/>
            <p:cNvCxnSpPr>
              <a:cxnSpLocks noChangeShapeType="1"/>
            </p:cNvCxnSpPr>
            <p:nvPr/>
          </p:nvCxnSpPr>
          <p:spPr bwMode="auto">
            <a:xfrm rot="5400000">
              <a:off x="2679" y="2457"/>
              <a:ext cx="186" cy="103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78877" name="AutoShape 29"/>
            <p:cNvCxnSpPr>
              <a:cxnSpLocks noChangeShapeType="1"/>
            </p:cNvCxnSpPr>
            <p:nvPr/>
          </p:nvCxnSpPr>
          <p:spPr bwMode="auto">
            <a:xfrm>
              <a:off x="3264" y="2976"/>
              <a:ext cx="162" cy="9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sp>
          <p:nvSpPr>
            <p:cNvPr id="78878" name="Line 30"/>
            <p:cNvSpPr>
              <a:spLocks noChangeShapeType="1"/>
            </p:cNvSpPr>
            <p:nvPr/>
          </p:nvSpPr>
          <p:spPr bwMode="auto">
            <a:xfrm>
              <a:off x="2688" y="297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cxnSp>
          <p:nvCxnSpPr>
            <p:cNvPr id="78879" name="AutoShape 31"/>
            <p:cNvCxnSpPr>
              <a:cxnSpLocks noChangeShapeType="1"/>
              <a:stCxn id="78897" idx="2"/>
              <a:endCxn id="78873" idx="3"/>
            </p:cNvCxnSpPr>
            <p:nvPr/>
          </p:nvCxnSpPr>
          <p:spPr bwMode="auto">
            <a:xfrm rot="16200000" flipH="1">
              <a:off x="3183" y="2370"/>
              <a:ext cx="727" cy="107"/>
            </a:xfrm>
            <a:prstGeom prst="bentConnector4">
              <a:avLst>
                <a:gd name="adj1" fmla="val 1375"/>
                <a:gd name="adj2" fmla="val 18224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sp>
          <p:nvSpPr>
            <p:cNvPr id="78880" name="Line 32"/>
            <p:cNvSpPr>
              <a:spLocks noChangeShapeType="1"/>
            </p:cNvSpPr>
            <p:nvPr/>
          </p:nvSpPr>
          <p:spPr bwMode="auto">
            <a:xfrm>
              <a:off x="3600" y="225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78881" name="Line 33"/>
            <p:cNvSpPr>
              <a:spLocks noChangeShapeType="1"/>
            </p:cNvSpPr>
            <p:nvPr/>
          </p:nvSpPr>
          <p:spPr bwMode="auto">
            <a:xfrm>
              <a:off x="3600" y="254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</p:grpSp>
      <p:grpSp>
        <p:nvGrpSpPr>
          <p:cNvPr id="78882" name="Group 34"/>
          <p:cNvGrpSpPr>
            <a:grpSpLocks/>
          </p:cNvGrpSpPr>
          <p:nvPr/>
        </p:nvGrpSpPr>
        <p:grpSpPr bwMode="auto">
          <a:xfrm>
            <a:off x="1752600" y="990600"/>
            <a:ext cx="3810000" cy="1419225"/>
            <a:chOff x="1104" y="624"/>
            <a:chExt cx="2400" cy="894"/>
          </a:xfrm>
        </p:grpSpPr>
        <p:sp>
          <p:nvSpPr>
            <p:cNvPr id="78883" name="Text Box 35"/>
            <p:cNvSpPr txBox="1">
              <a:spLocks noChangeArrowheads="1"/>
            </p:cNvSpPr>
            <p:nvPr/>
          </p:nvSpPr>
          <p:spPr bwMode="auto">
            <a:xfrm>
              <a:off x="2778" y="624"/>
              <a:ext cx="726" cy="399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WHEEZE IN</a:t>
              </a:r>
            </a:p>
            <a:p>
              <a:pPr algn="ctr" eaLnBrk="0" hangingPunct="0">
                <a:spcBef>
                  <a:spcPct val="50000"/>
                </a:spcBef>
              </a:pPr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 &lt; 1</a:t>
              </a:r>
            </a:p>
          </p:txBody>
        </p:sp>
        <p:sp>
          <p:nvSpPr>
            <p:cNvPr id="78884" name="Text Box 36"/>
            <p:cNvSpPr txBox="1">
              <a:spLocks noChangeArrowheads="1"/>
            </p:cNvSpPr>
            <p:nvPr/>
          </p:nvSpPr>
          <p:spPr bwMode="auto">
            <a:xfrm>
              <a:off x="1104" y="1320"/>
              <a:ext cx="949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INFECTIONS</a:t>
              </a:r>
              <a:endParaRPr lang="es-ES_tradnl" sz="1400" b="1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  <p:cxnSp>
          <p:nvCxnSpPr>
            <p:cNvPr id="78885" name="AutoShape 37"/>
            <p:cNvCxnSpPr>
              <a:cxnSpLocks noChangeShapeType="1"/>
            </p:cNvCxnSpPr>
            <p:nvPr/>
          </p:nvCxnSpPr>
          <p:spPr bwMode="auto">
            <a:xfrm flipV="1">
              <a:off x="1536" y="1152"/>
              <a:ext cx="1584" cy="240"/>
            </a:xfrm>
            <a:prstGeom prst="bentConnector3">
              <a:avLst>
                <a:gd name="adj1" fmla="val -170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sp>
          <p:nvSpPr>
            <p:cNvPr id="78886" name="Line 38"/>
            <p:cNvSpPr>
              <a:spLocks noChangeShapeType="1"/>
            </p:cNvSpPr>
            <p:nvPr/>
          </p:nvSpPr>
          <p:spPr bwMode="auto">
            <a:xfrm>
              <a:off x="3120" y="96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</p:grpSp>
      <p:grpSp>
        <p:nvGrpSpPr>
          <p:cNvPr id="78887" name="Group 39"/>
          <p:cNvGrpSpPr>
            <a:grpSpLocks/>
          </p:cNvGrpSpPr>
          <p:nvPr/>
        </p:nvGrpSpPr>
        <p:grpSpPr bwMode="auto">
          <a:xfrm>
            <a:off x="4953000" y="1752600"/>
            <a:ext cx="2589213" cy="657225"/>
            <a:chOff x="3120" y="1104"/>
            <a:chExt cx="1631" cy="414"/>
          </a:xfrm>
        </p:grpSpPr>
        <p:sp>
          <p:nvSpPr>
            <p:cNvPr id="78888" name="Text Box 40"/>
            <p:cNvSpPr txBox="1">
              <a:spLocks noChangeArrowheads="1"/>
            </p:cNvSpPr>
            <p:nvPr/>
          </p:nvSpPr>
          <p:spPr bwMode="auto">
            <a:xfrm>
              <a:off x="3936" y="1320"/>
              <a:ext cx="815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SUSCEPTIBIITY</a:t>
              </a:r>
            </a:p>
          </p:txBody>
        </p:sp>
        <p:cxnSp>
          <p:nvCxnSpPr>
            <p:cNvPr id="78889" name="AutoShape 41"/>
            <p:cNvCxnSpPr>
              <a:cxnSpLocks noChangeShapeType="1"/>
            </p:cNvCxnSpPr>
            <p:nvPr/>
          </p:nvCxnSpPr>
          <p:spPr bwMode="auto">
            <a:xfrm rot="16200000" flipH="1">
              <a:off x="3648" y="576"/>
              <a:ext cx="168" cy="1224"/>
            </a:xfrm>
            <a:prstGeom prst="bentConnector3">
              <a:avLst>
                <a:gd name="adj1" fmla="val 3035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</p:grpSp>
      <p:grpSp>
        <p:nvGrpSpPr>
          <p:cNvPr id="78890" name="Group 42"/>
          <p:cNvGrpSpPr>
            <a:grpSpLocks/>
          </p:cNvGrpSpPr>
          <p:nvPr/>
        </p:nvGrpSpPr>
        <p:grpSpPr bwMode="auto">
          <a:xfrm>
            <a:off x="4038600" y="2438400"/>
            <a:ext cx="5105400" cy="831850"/>
            <a:chOff x="2544" y="1536"/>
            <a:chExt cx="3216" cy="524"/>
          </a:xfrm>
        </p:grpSpPr>
        <p:sp>
          <p:nvSpPr>
            <p:cNvPr id="78891" name="Line 43"/>
            <p:cNvSpPr>
              <a:spLocks noChangeShapeType="1"/>
            </p:cNvSpPr>
            <p:nvPr/>
          </p:nvSpPr>
          <p:spPr bwMode="auto">
            <a:xfrm>
              <a:off x="528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78892" name="Text Box 44"/>
            <p:cNvSpPr txBox="1">
              <a:spLocks noChangeArrowheads="1"/>
            </p:cNvSpPr>
            <p:nvPr/>
          </p:nvSpPr>
          <p:spPr bwMode="auto">
            <a:xfrm>
              <a:off x="4608" y="1728"/>
              <a:ext cx="529" cy="33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BREAST</a:t>
              </a:r>
            </a:p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FEEDING</a:t>
              </a:r>
            </a:p>
          </p:txBody>
        </p:sp>
        <p:sp>
          <p:nvSpPr>
            <p:cNvPr id="78893" name="Text Box 45"/>
            <p:cNvSpPr txBox="1">
              <a:spLocks noChangeArrowheads="1"/>
            </p:cNvSpPr>
            <p:nvPr/>
          </p:nvSpPr>
          <p:spPr bwMode="auto">
            <a:xfrm>
              <a:off x="3904" y="1728"/>
              <a:ext cx="671" cy="33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BRONCHIAL</a:t>
              </a:r>
            </a:p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INJURY</a:t>
              </a:r>
            </a:p>
          </p:txBody>
        </p:sp>
        <p:sp>
          <p:nvSpPr>
            <p:cNvPr id="78894" name="Text Box 46"/>
            <p:cNvSpPr txBox="1">
              <a:spLocks noChangeArrowheads="1"/>
            </p:cNvSpPr>
            <p:nvPr/>
          </p:nvSpPr>
          <p:spPr bwMode="auto">
            <a:xfrm>
              <a:off x="5165" y="1728"/>
              <a:ext cx="595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VACCINES</a:t>
              </a:r>
            </a:p>
          </p:txBody>
        </p:sp>
        <p:sp>
          <p:nvSpPr>
            <p:cNvPr id="78895" name="Line 47"/>
            <p:cNvSpPr>
              <a:spLocks noChangeShapeType="1"/>
            </p:cNvSpPr>
            <p:nvPr/>
          </p:nvSpPr>
          <p:spPr bwMode="auto">
            <a:xfrm>
              <a:off x="4320" y="15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78896" name="Line 48"/>
            <p:cNvSpPr>
              <a:spLocks noChangeShapeType="1"/>
            </p:cNvSpPr>
            <p:nvPr/>
          </p:nvSpPr>
          <p:spPr bwMode="auto">
            <a:xfrm>
              <a:off x="2832" y="1632"/>
              <a:ext cx="24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78897" name="Text Box 49"/>
            <p:cNvSpPr txBox="1">
              <a:spLocks noChangeArrowheads="1"/>
            </p:cNvSpPr>
            <p:nvPr/>
          </p:nvSpPr>
          <p:spPr bwMode="auto">
            <a:xfrm>
              <a:off x="3120" y="1728"/>
              <a:ext cx="746" cy="33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BRONCHIAL REACTIVITY</a:t>
              </a:r>
            </a:p>
          </p:txBody>
        </p:sp>
        <p:sp>
          <p:nvSpPr>
            <p:cNvPr id="78898" name="Text Box 50"/>
            <p:cNvSpPr txBox="1">
              <a:spLocks noChangeArrowheads="1"/>
            </p:cNvSpPr>
            <p:nvPr/>
          </p:nvSpPr>
          <p:spPr bwMode="auto">
            <a:xfrm>
              <a:off x="2544" y="1728"/>
              <a:ext cx="499" cy="33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IMMUNE</a:t>
              </a:r>
            </a:p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SYSTEM</a:t>
              </a:r>
            </a:p>
          </p:txBody>
        </p:sp>
        <p:sp>
          <p:nvSpPr>
            <p:cNvPr id="78899" name="Line 51"/>
            <p:cNvSpPr>
              <a:spLocks noChangeShapeType="1"/>
            </p:cNvSpPr>
            <p:nvPr/>
          </p:nvSpPr>
          <p:spPr bwMode="auto">
            <a:xfrm>
              <a:off x="283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78900" name="Line 52"/>
            <p:cNvSpPr>
              <a:spLocks noChangeShapeType="1"/>
            </p:cNvSpPr>
            <p:nvPr/>
          </p:nvSpPr>
          <p:spPr bwMode="auto">
            <a:xfrm>
              <a:off x="3456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78901" name="Line 53"/>
            <p:cNvSpPr>
              <a:spLocks noChangeShapeType="1"/>
            </p:cNvSpPr>
            <p:nvPr/>
          </p:nvSpPr>
          <p:spPr bwMode="auto">
            <a:xfrm>
              <a:off x="4224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78902" name="Line 54"/>
            <p:cNvSpPr>
              <a:spLocks noChangeShapeType="1"/>
            </p:cNvSpPr>
            <p:nvPr/>
          </p:nvSpPr>
          <p:spPr bwMode="auto">
            <a:xfrm>
              <a:off x="4848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</p:grpSp>
      <p:grpSp>
        <p:nvGrpSpPr>
          <p:cNvPr id="78903" name="Group 55"/>
          <p:cNvGrpSpPr>
            <a:grpSpLocks/>
          </p:cNvGrpSpPr>
          <p:nvPr/>
        </p:nvGrpSpPr>
        <p:grpSpPr bwMode="auto">
          <a:xfrm>
            <a:off x="1371600" y="3124200"/>
            <a:ext cx="2439988" cy="2524125"/>
            <a:chOff x="864" y="1968"/>
            <a:chExt cx="1537" cy="1590"/>
          </a:xfrm>
        </p:grpSpPr>
        <p:sp>
          <p:nvSpPr>
            <p:cNvPr id="78904" name="Text Box 56"/>
            <p:cNvSpPr txBox="1">
              <a:spLocks noChangeArrowheads="1"/>
            </p:cNvSpPr>
            <p:nvPr/>
          </p:nvSpPr>
          <p:spPr bwMode="auto">
            <a:xfrm>
              <a:off x="1680" y="2352"/>
              <a:ext cx="469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Nursery</a:t>
              </a:r>
            </a:p>
          </p:txBody>
        </p:sp>
        <p:sp>
          <p:nvSpPr>
            <p:cNvPr id="78905" name="Text Box 57"/>
            <p:cNvSpPr txBox="1">
              <a:spLocks noChangeArrowheads="1"/>
            </p:cNvSpPr>
            <p:nvPr/>
          </p:nvSpPr>
          <p:spPr bwMode="auto">
            <a:xfrm>
              <a:off x="864" y="2160"/>
              <a:ext cx="586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F.Size</a:t>
              </a:r>
            </a:p>
          </p:txBody>
        </p:sp>
        <p:sp>
          <p:nvSpPr>
            <p:cNvPr id="78906" name="Text Box 58"/>
            <p:cNvSpPr txBox="1">
              <a:spLocks noChangeArrowheads="1"/>
            </p:cNvSpPr>
            <p:nvPr/>
          </p:nvSpPr>
          <p:spPr bwMode="auto">
            <a:xfrm>
              <a:off x="864" y="2448"/>
              <a:ext cx="572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N Siblings</a:t>
              </a:r>
            </a:p>
          </p:txBody>
        </p:sp>
        <p:sp>
          <p:nvSpPr>
            <p:cNvPr id="78907" name="Text Box 59"/>
            <p:cNvSpPr txBox="1">
              <a:spLocks noChangeArrowheads="1"/>
            </p:cNvSpPr>
            <p:nvPr/>
          </p:nvSpPr>
          <p:spPr bwMode="auto">
            <a:xfrm>
              <a:off x="864" y="3360"/>
              <a:ext cx="489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Housing</a:t>
              </a:r>
            </a:p>
          </p:txBody>
        </p:sp>
        <p:sp>
          <p:nvSpPr>
            <p:cNvPr id="78908" name="Text Box 60"/>
            <p:cNvSpPr txBox="1">
              <a:spLocks noChangeArrowheads="1"/>
            </p:cNvSpPr>
            <p:nvPr/>
          </p:nvSpPr>
          <p:spPr bwMode="auto">
            <a:xfrm>
              <a:off x="1584" y="2640"/>
              <a:ext cx="541" cy="21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600" b="1">
                  <a:solidFill>
                    <a:schemeClr val="bg2"/>
                  </a:solidFill>
                  <a:latin typeface="Arial Narrow" pitchFamily="34" charset="0"/>
                </a:rPr>
                <a:t>Air vent.</a:t>
              </a:r>
              <a:endParaRPr lang="es-ES_tradnl" sz="1600">
                <a:latin typeface="Arial Narrow" pitchFamily="34" charset="0"/>
              </a:endParaRPr>
            </a:p>
          </p:txBody>
        </p:sp>
        <p:sp>
          <p:nvSpPr>
            <p:cNvPr id="78909" name="Text Box 61"/>
            <p:cNvSpPr txBox="1">
              <a:spLocks noChangeArrowheads="1"/>
            </p:cNvSpPr>
            <p:nvPr/>
          </p:nvSpPr>
          <p:spPr bwMode="auto">
            <a:xfrm>
              <a:off x="2064" y="3072"/>
              <a:ext cx="337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Cold</a:t>
              </a:r>
            </a:p>
          </p:txBody>
        </p:sp>
        <p:cxnSp>
          <p:nvCxnSpPr>
            <p:cNvPr id="78910" name="AutoShape 62"/>
            <p:cNvCxnSpPr>
              <a:cxnSpLocks noChangeShapeType="1"/>
            </p:cNvCxnSpPr>
            <p:nvPr/>
          </p:nvCxnSpPr>
          <p:spPr bwMode="auto">
            <a:xfrm rot="16200000" flipH="1">
              <a:off x="1195" y="2309"/>
              <a:ext cx="778" cy="9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78911" name="AutoShape 63"/>
            <p:cNvCxnSpPr>
              <a:cxnSpLocks noChangeShapeType="1"/>
              <a:stCxn id="78907" idx="0"/>
              <a:endCxn id="78908" idx="2"/>
            </p:cNvCxnSpPr>
            <p:nvPr/>
          </p:nvCxnSpPr>
          <p:spPr bwMode="auto">
            <a:xfrm rot="16200000">
              <a:off x="1227" y="2734"/>
              <a:ext cx="508" cy="743"/>
            </a:xfrm>
            <a:prstGeom prst="bentConnector3">
              <a:avLst>
                <a:gd name="adj1" fmla="val 6751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grpSp>
          <p:nvGrpSpPr>
            <p:cNvPr id="78912" name="Group 64"/>
            <p:cNvGrpSpPr>
              <a:grpSpLocks/>
            </p:cNvGrpSpPr>
            <p:nvPr/>
          </p:nvGrpSpPr>
          <p:grpSpPr bwMode="auto">
            <a:xfrm>
              <a:off x="1824" y="3024"/>
              <a:ext cx="288" cy="96"/>
              <a:chOff x="1824" y="3024"/>
              <a:chExt cx="288" cy="48"/>
            </a:xfrm>
          </p:grpSpPr>
          <p:sp>
            <p:nvSpPr>
              <p:cNvPr id="78913" name="Line 65"/>
              <p:cNvSpPr>
                <a:spLocks noChangeShapeType="1"/>
              </p:cNvSpPr>
              <p:nvPr/>
            </p:nvSpPr>
            <p:spPr bwMode="auto">
              <a:xfrm>
                <a:off x="1824" y="302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CL"/>
              </a:p>
            </p:txBody>
          </p:sp>
          <p:sp>
            <p:nvSpPr>
              <p:cNvPr id="78914" name="Line 66"/>
              <p:cNvSpPr>
                <a:spLocks noChangeShapeType="1"/>
              </p:cNvSpPr>
              <p:nvPr/>
            </p:nvSpPr>
            <p:spPr bwMode="auto">
              <a:xfrm>
                <a:off x="2112" y="3024"/>
                <a:ext cx="0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CL"/>
              </a:p>
            </p:txBody>
          </p:sp>
        </p:grpSp>
        <p:sp>
          <p:nvSpPr>
            <p:cNvPr id="78915" name="Line 67"/>
            <p:cNvSpPr>
              <a:spLocks noChangeShapeType="1"/>
            </p:cNvSpPr>
            <p:nvPr/>
          </p:nvSpPr>
          <p:spPr bwMode="auto">
            <a:xfrm flipH="1">
              <a:off x="1440" y="225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78916" name="Line 68"/>
            <p:cNvSpPr>
              <a:spLocks noChangeShapeType="1"/>
            </p:cNvSpPr>
            <p:nvPr/>
          </p:nvSpPr>
          <p:spPr bwMode="auto">
            <a:xfrm>
              <a:off x="1440" y="254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78917" name="Line 69"/>
            <p:cNvSpPr>
              <a:spLocks noChangeShapeType="1"/>
            </p:cNvSpPr>
            <p:nvPr/>
          </p:nvSpPr>
          <p:spPr bwMode="auto">
            <a:xfrm>
              <a:off x="1536" y="24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</p:grpSp>
      <p:grpSp>
        <p:nvGrpSpPr>
          <p:cNvPr id="78918" name="Group 70"/>
          <p:cNvGrpSpPr>
            <a:grpSpLocks/>
          </p:cNvGrpSpPr>
          <p:nvPr/>
        </p:nvGrpSpPr>
        <p:grpSpPr bwMode="auto">
          <a:xfrm>
            <a:off x="304800" y="2438400"/>
            <a:ext cx="2514600" cy="831850"/>
            <a:chOff x="192" y="1536"/>
            <a:chExt cx="1584" cy="524"/>
          </a:xfrm>
        </p:grpSpPr>
        <p:sp>
          <p:nvSpPr>
            <p:cNvPr id="78919" name="Text Box 71"/>
            <p:cNvSpPr txBox="1">
              <a:spLocks noChangeArrowheads="1"/>
            </p:cNvSpPr>
            <p:nvPr/>
          </p:nvSpPr>
          <p:spPr bwMode="auto">
            <a:xfrm>
              <a:off x="192" y="1728"/>
              <a:ext cx="672" cy="33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BRONCHIAL DIAMETER</a:t>
              </a:r>
            </a:p>
          </p:txBody>
        </p:sp>
        <p:sp>
          <p:nvSpPr>
            <p:cNvPr id="78920" name="Text Box 72"/>
            <p:cNvSpPr txBox="1">
              <a:spLocks noChangeArrowheads="1"/>
            </p:cNvSpPr>
            <p:nvPr/>
          </p:nvSpPr>
          <p:spPr bwMode="auto">
            <a:xfrm>
              <a:off x="1104" y="1728"/>
              <a:ext cx="672" cy="19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CROWDING</a:t>
              </a:r>
            </a:p>
          </p:txBody>
        </p:sp>
        <p:cxnSp>
          <p:nvCxnSpPr>
            <p:cNvPr id="78921" name="AutoShape 73"/>
            <p:cNvCxnSpPr>
              <a:cxnSpLocks noChangeShapeType="1"/>
            </p:cNvCxnSpPr>
            <p:nvPr/>
          </p:nvCxnSpPr>
          <p:spPr bwMode="auto">
            <a:xfrm rot="5400000">
              <a:off x="709" y="1115"/>
              <a:ext cx="210" cy="1051"/>
            </a:xfrm>
            <a:prstGeom prst="bentConnector3">
              <a:avLst>
                <a:gd name="adj1" fmla="val 4619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78922" name="AutoShape 74"/>
            <p:cNvCxnSpPr>
              <a:cxnSpLocks noChangeShapeType="1"/>
            </p:cNvCxnSpPr>
            <p:nvPr/>
          </p:nvCxnSpPr>
          <p:spPr bwMode="auto">
            <a:xfrm>
              <a:off x="1344" y="1632"/>
              <a:ext cx="432" cy="195"/>
            </a:xfrm>
            <a:prstGeom prst="bentConnector3">
              <a:avLst>
                <a:gd name="adj1" fmla="val 64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</p:grpSp>
      <p:grpSp>
        <p:nvGrpSpPr>
          <p:cNvPr id="78923" name="Group 75"/>
          <p:cNvGrpSpPr>
            <a:grpSpLocks/>
          </p:cNvGrpSpPr>
          <p:nvPr/>
        </p:nvGrpSpPr>
        <p:grpSpPr bwMode="auto">
          <a:xfrm>
            <a:off x="8350250" y="3048000"/>
            <a:ext cx="793750" cy="933450"/>
            <a:chOff x="5260" y="1920"/>
            <a:chExt cx="500" cy="588"/>
          </a:xfrm>
        </p:grpSpPr>
        <p:sp>
          <p:nvSpPr>
            <p:cNvPr id="78924" name="Text Box 76"/>
            <p:cNvSpPr txBox="1">
              <a:spLocks noChangeArrowheads="1"/>
            </p:cNvSpPr>
            <p:nvPr/>
          </p:nvSpPr>
          <p:spPr bwMode="auto">
            <a:xfrm>
              <a:off x="5260" y="2176"/>
              <a:ext cx="500" cy="33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Health</a:t>
              </a:r>
            </a:p>
            <a:p>
              <a:pPr eaLnBrk="0" hangingPunct="0"/>
              <a:r>
                <a:rPr lang="es-ES_tradnl" sz="1400" b="1">
                  <a:solidFill>
                    <a:schemeClr val="bg2"/>
                  </a:solidFill>
                  <a:latin typeface="Arial Narrow" pitchFamily="34" charset="0"/>
                </a:rPr>
                <a:t>Services</a:t>
              </a:r>
            </a:p>
          </p:txBody>
        </p:sp>
        <p:sp>
          <p:nvSpPr>
            <p:cNvPr id="78925" name="Line 77"/>
            <p:cNvSpPr>
              <a:spLocks noChangeShapeType="1"/>
            </p:cNvSpPr>
            <p:nvPr/>
          </p:nvSpPr>
          <p:spPr bwMode="auto">
            <a:xfrm>
              <a:off x="5472" y="192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CL"/>
            </a:p>
          </p:txBody>
        </p:sp>
      </p:grpSp>
      <p:cxnSp>
        <p:nvCxnSpPr>
          <p:cNvPr id="78926" name="AutoShape 78"/>
          <p:cNvCxnSpPr>
            <a:cxnSpLocks noChangeShapeType="1"/>
          </p:cNvCxnSpPr>
          <p:nvPr/>
        </p:nvCxnSpPr>
        <p:spPr bwMode="auto">
          <a:xfrm flipV="1">
            <a:off x="2843213" y="2708275"/>
            <a:ext cx="1616075" cy="157163"/>
          </a:xfrm>
          <a:prstGeom prst="bentConnector4">
            <a:avLst>
              <a:gd name="adj1" fmla="val -6287"/>
              <a:gd name="adj2" fmla="val 187875"/>
            </a:avLst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</p:cxnSp>
      <p:grpSp>
        <p:nvGrpSpPr>
          <p:cNvPr id="78927" name="Group 79"/>
          <p:cNvGrpSpPr>
            <a:grpSpLocks/>
          </p:cNvGrpSpPr>
          <p:nvPr/>
        </p:nvGrpSpPr>
        <p:grpSpPr bwMode="auto">
          <a:xfrm>
            <a:off x="152400" y="3270250"/>
            <a:ext cx="1676400" cy="1495425"/>
            <a:chOff x="96" y="2060"/>
            <a:chExt cx="1056" cy="942"/>
          </a:xfrm>
        </p:grpSpPr>
        <p:grpSp>
          <p:nvGrpSpPr>
            <p:cNvPr id="78928" name="Group 80"/>
            <p:cNvGrpSpPr>
              <a:grpSpLocks/>
            </p:cNvGrpSpPr>
            <p:nvPr/>
          </p:nvGrpSpPr>
          <p:grpSpPr bwMode="auto">
            <a:xfrm>
              <a:off x="96" y="2060"/>
              <a:ext cx="672" cy="634"/>
              <a:chOff x="96" y="2060"/>
              <a:chExt cx="672" cy="634"/>
            </a:xfrm>
          </p:grpSpPr>
          <p:grpSp>
            <p:nvGrpSpPr>
              <p:cNvPr id="78929" name="Group 81"/>
              <p:cNvGrpSpPr>
                <a:grpSpLocks/>
              </p:cNvGrpSpPr>
              <p:nvPr/>
            </p:nvGrpSpPr>
            <p:grpSpPr bwMode="auto">
              <a:xfrm>
                <a:off x="240" y="2060"/>
                <a:ext cx="528" cy="634"/>
                <a:chOff x="240" y="2060"/>
                <a:chExt cx="528" cy="634"/>
              </a:xfrm>
            </p:grpSpPr>
            <p:sp>
              <p:nvSpPr>
                <p:cNvPr id="78930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240" y="2208"/>
                  <a:ext cx="528" cy="198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s-ES_tradnl" sz="1400" b="1">
                      <a:solidFill>
                        <a:schemeClr val="bg2"/>
                      </a:solidFill>
                      <a:latin typeface="Arial Narrow" pitchFamily="34" charset="0"/>
                    </a:rPr>
                    <a:t>Birth wt.</a:t>
                  </a:r>
                </a:p>
              </p:txBody>
            </p:sp>
            <p:sp>
              <p:nvSpPr>
                <p:cNvPr id="78931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384" y="2496"/>
                  <a:ext cx="384" cy="198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s-ES_tradnl" sz="1400" b="1">
                      <a:solidFill>
                        <a:schemeClr val="bg2"/>
                      </a:solidFill>
                      <a:latin typeface="Arial Narrow" pitchFamily="34" charset="0"/>
                    </a:rPr>
                    <a:t>Sex</a:t>
                  </a:r>
                </a:p>
              </p:txBody>
            </p:sp>
            <p:cxnSp>
              <p:nvCxnSpPr>
                <p:cNvPr id="78932" name="AutoShape 84"/>
                <p:cNvCxnSpPr>
                  <a:cxnSpLocks noChangeShapeType="1"/>
                  <a:stCxn id="78919" idx="2"/>
                  <a:endCxn id="78931" idx="1"/>
                </p:cNvCxnSpPr>
                <p:nvPr/>
              </p:nvCxnSpPr>
              <p:spPr bwMode="auto">
                <a:xfrm rot="5400000">
                  <a:off x="188" y="2256"/>
                  <a:ext cx="535" cy="144"/>
                </a:xfrm>
                <a:prstGeom prst="bentConnector4">
                  <a:avLst>
                    <a:gd name="adj1" fmla="val 16819"/>
                    <a:gd name="adj2" fmla="val 300694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</p:cxnSp>
          </p:grpSp>
          <p:sp>
            <p:nvSpPr>
              <p:cNvPr id="78933" name="Line 85"/>
              <p:cNvSpPr>
                <a:spLocks noChangeShapeType="1"/>
              </p:cNvSpPr>
              <p:nvPr/>
            </p:nvSpPr>
            <p:spPr bwMode="auto">
              <a:xfrm>
                <a:off x="96" y="230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CL"/>
              </a:p>
            </p:txBody>
          </p:sp>
        </p:grpSp>
        <p:sp>
          <p:nvSpPr>
            <p:cNvPr id="78934" name="Text Box 86"/>
            <p:cNvSpPr txBox="1">
              <a:spLocks noChangeArrowheads="1"/>
            </p:cNvSpPr>
            <p:nvPr/>
          </p:nvSpPr>
          <p:spPr bwMode="auto">
            <a:xfrm>
              <a:off x="158" y="2784"/>
              <a:ext cx="994" cy="21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_tradnl" sz="1600" b="1">
                  <a:solidFill>
                    <a:schemeClr val="bg2"/>
                  </a:solidFill>
                  <a:latin typeface="Arial Narrow" pitchFamily="34" charset="0"/>
                </a:rPr>
                <a:t>Prenatal smoking</a:t>
              </a:r>
              <a:endParaRPr lang="es-ES_tradnl" b="1">
                <a:solidFill>
                  <a:schemeClr val="bg2"/>
                </a:solidFill>
                <a:latin typeface="Arial Narrow" pitchFamily="34" charset="0"/>
              </a:endParaRPr>
            </a:p>
          </p:txBody>
        </p:sp>
        <p:cxnSp>
          <p:nvCxnSpPr>
            <p:cNvPr id="78935" name="AutoShape 87"/>
            <p:cNvCxnSpPr>
              <a:cxnSpLocks noChangeShapeType="1"/>
              <a:endCxn id="78934" idx="1"/>
            </p:cNvCxnSpPr>
            <p:nvPr/>
          </p:nvCxnSpPr>
          <p:spPr bwMode="auto">
            <a:xfrm rot="16200000" flipH="1">
              <a:off x="-22" y="2710"/>
              <a:ext cx="298" cy="6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8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8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8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8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8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8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8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8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8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8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8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8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8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8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81" dur="500"/>
                                        <p:tgtEl>
                                          <p:spTgt spid="7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_tradnl" sz="3200" b="1" dirty="0">
                <a:solidFill>
                  <a:srgbClr val="0070C0"/>
                </a:solidFill>
                <a:latin typeface="Arial" charset="0"/>
              </a:rPr>
              <a:t>DEFINICIÓN DE CAUSA</a:t>
            </a:r>
            <a:r>
              <a:rPr lang="es-ES_tradnl" sz="4000" b="1" dirty="0">
                <a:solidFill>
                  <a:schemeClr val="accent2"/>
                </a:solidFill>
                <a:latin typeface="Arial" charset="0"/>
              </a:rPr>
              <a:t/>
            </a:r>
            <a:br>
              <a:rPr lang="es-ES_tradnl" sz="4000" b="1" dirty="0">
                <a:solidFill>
                  <a:schemeClr val="accent2"/>
                </a:solidFill>
                <a:latin typeface="Arial" charset="0"/>
              </a:rPr>
            </a:br>
            <a:r>
              <a:rPr lang="es-ES_tradnl" sz="2800" i="1" dirty="0" err="1">
                <a:solidFill>
                  <a:schemeClr val="tx1"/>
                </a:solidFill>
                <a:latin typeface="Arial" charset="0"/>
              </a:rPr>
              <a:t>K.Rothman</a:t>
            </a:r>
            <a:endParaRPr lang="es-ES_tradnl" sz="40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544491" y="1556792"/>
            <a:ext cx="8208962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Clr>
                <a:schemeClr val="hlink"/>
              </a:buClr>
              <a:buFontTx/>
              <a:buChar char="•"/>
            </a:pPr>
            <a:r>
              <a:rPr lang="es-ES_tradnl" sz="2800" b="1" i="1" dirty="0" smtClean="0">
                <a:solidFill>
                  <a:srgbClr val="00B050"/>
                </a:solidFill>
                <a:latin typeface="Times New Roman" pitchFamily="18" charset="0"/>
              </a:rPr>
              <a:t> Evento</a:t>
            </a:r>
            <a:r>
              <a:rPr lang="es-ES_tradnl" sz="2800" b="1" i="1" dirty="0">
                <a:solidFill>
                  <a:srgbClr val="00B050"/>
                </a:solidFill>
                <a:latin typeface="Times New Roman" pitchFamily="18" charset="0"/>
              </a:rPr>
              <a:t>, condición, o característica antecedente, que ha sido necesaria para la ocurrencia de una enfermedad en el momento que ella ha ocurrido, dado que toda otra </a:t>
            </a:r>
            <a:r>
              <a:rPr lang="es-ES_tradnl" sz="2800" b="1" i="1" dirty="0" smtClean="0">
                <a:solidFill>
                  <a:srgbClr val="00B050"/>
                </a:solidFill>
                <a:latin typeface="Times New Roman" pitchFamily="18" charset="0"/>
              </a:rPr>
              <a:t>condición(es</a:t>
            </a:r>
            <a:r>
              <a:rPr lang="es-ES_tradnl" sz="2800" b="1" i="1" dirty="0">
                <a:solidFill>
                  <a:srgbClr val="00B050"/>
                </a:solidFill>
                <a:latin typeface="Times New Roman" pitchFamily="18" charset="0"/>
              </a:rPr>
              <a:t>) se mantienen “fijas</a:t>
            </a:r>
            <a:r>
              <a:rPr lang="es-ES_tradnl" sz="2800" b="1" i="1" dirty="0" smtClean="0">
                <a:solidFill>
                  <a:srgbClr val="00B050"/>
                </a:solidFill>
                <a:latin typeface="Times New Roman" pitchFamily="18" charset="0"/>
              </a:rPr>
              <a:t>”. </a:t>
            </a:r>
            <a:endParaRPr lang="es-ES_tradnl" sz="2800" b="1" i="1" dirty="0">
              <a:solidFill>
                <a:srgbClr val="00B050"/>
              </a:solidFill>
              <a:latin typeface="Times New Roman" pitchFamily="18" charset="0"/>
            </a:endParaRPr>
          </a:p>
          <a:p>
            <a:pPr algn="just">
              <a:spcBef>
                <a:spcPct val="50000"/>
              </a:spcBef>
              <a:buClr>
                <a:schemeClr val="hlink"/>
              </a:buClr>
              <a:buFontTx/>
              <a:buChar char="•"/>
            </a:pPr>
            <a:r>
              <a:rPr lang="es-ES_tradnl" sz="2800" b="1" i="1" dirty="0">
                <a:solidFill>
                  <a:srgbClr val="00B050"/>
                </a:solidFill>
                <a:latin typeface="Times New Roman" pitchFamily="18" charset="0"/>
              </a:rPr>
              <a:t>... La causa de una enfermedad es un evento, condición, o característica que </a:t>
            </a:r>
            <a:r>
              <a:rPr lang="es-ES_tradnl" sz="2800" b="1" i="1" u="sng" dirty="0">
                <a:solidFill>
                  <a:srgbClr val="00B050"/>
                </a:solidFill>
                <a:latin typeface="Times New Roman" pitchFamily="18" charset="0"/>
              </a:rPr>
              <a:t>precede al evento enfermedad y sin la cual la enfermedad no hubiese ocurrido de ninguna manera</a:t>
            </a:r>
            <a:r>
              <a:rPr lang="es-ES_tradnl" sz="2800" b="1" i="1" dirty="0">
                <a:solidFill>
                  <a:srgbClr val="009900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ext Box 1027"/>
          <p:cNvSpPr txBox="1">
            <a:spLocks noChangeArrowheads="1"/>
          </p:cNvSpPr>
          <p:nvPr/>
        </p:nvSpPr>
        <p:spPr bwMode="auto">
          <a:xfrm>
            <a:off x="467544" y="908720"/>
            <a:ext cx="8280920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s-ES_tradnl" sz="2400" dirty="0">
                <a:solidFill>
                  <a:srgbClr val="00B050"/>
                </a:solidFill>
                <a:latin typeface="Times New Roman" pitchFamily="18" charset="0"/>
              </a:rPr>
              <a:t>[Tal vez] </a:t>
            </a:r>
            <a:r>
              <a:rPr lang="es-ES_tradnl" sz="2400" dirty="0" smtClean="0">
                <a:solidFill>
                  <a:srgbClr val="00B050"/>
                </a:solidFill>
                <a:latin typeface="Times New Roman" pitchFamily="18" charset="0"/>
              </a:rPr>
              <a:t>no </a:t>
            </a:r>
            <a:r>
              <a:rPr lang="es-ES_tradnl" sz="2400" dirty="0" smtClean="0">
                <a:solidFill>
                  <a:srgbClr val="00B050"/>
                </a:solidFill>
                <a:latin typeface="Times New Roman" pitchFamily="18" charset="0"/>
              </a:rPr>
              <a:t>exista </a:t>
            </a:r>
            <a:r>
              <a:rPr lang="es-ES_tradnl" sz="2400" dirty="0">
                <a:solidFill>
                  <a:srgbClr val="00B050"/>
                </a:solidFill>
                <a:latin typeface="Times New Roman" pitchFamily="18" charset="0"/>
              </a:rPr>
              <a:t>un evento o característica que sea suficiente por si misma para producir una enfermedad.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s-ES_tradnl" sz="2400" dirty="0">
                <a:solidFill>
                  <a:srgbClr val="00B050"/>
                </a:solidFill>
                <a:latin typeface="Times New Roman" pitchFamily="18" charset="0"/>
              </a:rPr>
              <a:t>La definición no se refiere a TODO EL MECANISMO CAUSAL, sino sólo a uno de sus componentes.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s-ES_tradnl" sz="2400" dirty="0">
                <a:solidFill>
                  <a:srgbClr val="00B050"/>
                </a:solidFill>
                <a:latin typeface="Times New Roman" pitchFamily="18" charset="0"/>
              </a:rPr>
              <a:t>La causa de cualquier efecto es una constelación de componentes que actúan en conjunto</a:t>
            </a:r>
            <a:r>
              <a:rPr lang="es-ES_tradnl" sz="2400" dirty="0" smtClean="0">
                <a:solidFill>
                  <a:srgbClr val="00B050"/>
                </a:solidFill>
                <a:latin typeface="Times New Roman" pitchFamily="18" charset="0"/>
              </a:rPr>
              <a:t>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ES_tradnl" sz="2400" dirty="0">
                <a:solidFill>
                  <a:srgbClr val="00B050"/>
                </a:solidFill>
                <a:latin typeface="Times New Roman" pitchFamily="18" charset="0"/>
              </a:rPr>
              <a:t>Una causa suficiente, es por lo tanto un mecanismo causal completo 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ES_tradnl" sz="2400" dirty="0">
                <a:solidFill>
                  <a:srgbClr val="00B050"/>
                </a:solidFill>
                <a:latin typeface="Times New Roman" pitchFamily="18" charset="0"/>
              </a:rPr>
              <a:t>Puede definirse como el conjunto mínimo de condiciones y eventos que inevitablemente produce la enfermedad</a:t>
            </a:r>
            <a:r>
              <a:rPr lang="es-ES_tradnl" sz="2400" dirty="0" smtClean="0">
                <a:solidFill>
                  <a:srgbClr val="00B050"/>
                </a:solidFill>
                <a:latin typeface="Times New Roman" pitchFamily="18" charset="0"/>
              </a:rPr>
              <a:t>.</a:t>
            </a:r>
            <a:endParaRPr lang="es-ES_tradnl" sz="2400" dirty="0">
              <a:solidFill>
                <a:srgbClr val="00B050"/>
              </a:solidFill>
              <a:latin typeface="Times New Roman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ES_tradnl" sz="2400" dirty="0">
                <a:solidFill>
                  <a:srgbClr val="00B050"/>
                </a:solidFill>
                <a:latin typeface="Times New Roman" pitchFamily="18" charset="0"/>
              </a:rPr>
              <a:t>Mínimo implica que todas las condiciones o eventos son necesarios</a:t>
            </a:r>
            <a:r>
              <a:rPr lang="es-ES_tradnl" sz="2400" dirty="0" smtClean="0">
                <a:solidFill>
                  <a:srgbClr val="00B050"/>
                </a:solidFill>
                <a:latin typeface="Times New Roman" pitchFamily="18" charset="0"/>
              </a:rPr>
              <a:t>.</a:t>
            </a:r>
            <a:endParaRPr lang="es-ES_tradnl" sz="2400" dirty="0">
              <a:solidFill>
                <a:srgbClr val="00B05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1911"/>
            <a:ext cx="7772400" cy="1143000"/>
          </a:xfrm>
        </p:spPr>
        <p:txBody>
          <a:bodyPr/>
          <a:lstStyle/>
          <a:p>
            <a:pPr algn="ctr"/>
            <a:r>
              <a:rPr lang="es-MX" sz="2400" b="1" dirty="0">
                <a:solidFill>
                  <a:srgbClr val="0066CC"/>
                </a:solidFill>
                <a:latin typeface="Arial" charset="0"/>
              </a:rPr>
              <a:t>MODELO DE CAUSA SUFICIENTE</a:t>
            </a:r>
            <a:endParaRPr lang="es-ES" sz="2400" b="1" dirty="0">
              <a:solidFill>
                <a:srgbClr val="0066CC"/>
              </a:solidFill>
              <a:latin typeface="Verdana" pitchFamily="34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85800" y="1503511"/>
            <a:ext cx="7467600" cy="494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hlink"/>
              </a:buClr>
              <a:buFontTx/>
              <a:buChar char="•"/>
            </a:pPr>
            <a:r>
              <a:rPr lang="es-MX" sz="1600" b="1" dirty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es-MX" sz="1600" b="1" dirty="0" smtClean="0">
                <a:solidFill>
                  <a:srgbClr val="0070C0"/>
                </a:solidFill>
                <a:latin typeface="Verdana" pitchFamily="34" charset="0"/>
              </a:rPr>
              <a:t> </a:t>
            </a:r>
            <a:r>
              <a:rPr lang="es-MX" b="1" dirty="0">
                <a:solidFill>
                  <a:srgbClr val="00B050"/>
                </a:solidFill>
                <a:latin typeface="Verdana" pitchFamily="34" charset="0"/>
              </a:rPr>
              <a:t>Causa suficiente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Tx/>
              <a:buChar char="•"/>
            </a:pPr>
            <a:r>
              <a:rPr lang="es-MX" b="1" dirty="0">
                <a:solidFill>
                  <a:srgbClr val="00B050"/>
                </a:solidFill>
                <a:latin typeface="Verdana" pitchFamily="34" charset="0"/>
              </a:rPr>
              <a:t> </a:t>
            </a:r>
            <a:r>
              <a:rPr lang="es-MX" b="1" dirty="0" smtClean="0">
                <a:solidFill>
                  <a:srgbClr val="00B050"/>
                </a:solidFill>
                <a:latin typeface="Verdana" pitchFamily="34" charset="0"/>
              </a:rPr>
              <a:t> </a:t>
            </a:r>
            <a:r>
              <a:rPr lang="es-MX" b="1" dirty="0">
                <a:solidFill>
                  <a:srgbClr val="00B050"/>
                </a:solidFill>
                <a:latin typeface="Verdana" pitchFamily="34" charset="0"/>
              </a:rPr>
              <a:t>Componentes de las causas suficientes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Arial" pitchFamily="34" charset="0"/>
              <a:buChar char="•"/>
            </a:pPr>
            <a:r>
              <a:rPr lang="es-MX" sz="2000" b="1" dirty="0" smtClean="0">
                <a:solidFill>
                  <a:srgbClr val="00B050"/>
                </a:solidFill>
                <a:latin typeface="Verdana" pitchFamily="34" charset="0"/>
              </a:rPr>
              <a:t>  Complejos </a:t>
            </a:r>
            <a:r>
              <a:rPr lang="es-MX" sz="2000" b="1" dirty="0">
                <a:solidFill>
                  <a:srgbClr val="00B050"/>
                </a:solidFill>
                <a:latin typeface="Verdana" pitchFamily="34" charset="0"/>
              </a:rPr>
              <a:t>de causas suficientes</a:t>
            </a:r>
          </a:p>
          <a:p>
            <a:pPr>
              <a:spcBef>
                <a:spcPct val="50000"/>
              </a:spcBef>
              <a:buClr>
                <a:schemeClr val="hlink"/>
              </a:buClr>
            </a:pPr>
            <a:endParaRPr lang="es-MX" b="1" dirty="0">
              <a:solidFill>
                <a:srgbClr val="00B050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</a:pPr>
            <a:endParaRPr lang="es-MX" sz="1600" b="1" dirty="0">
              <a:solidFill>
                <a:srgbClr val="00B050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</a:pPr>
            <a:endParaRPr lang="es-MX" sz="1600" b="1" dirty="0">
              <a:solidFill>
                <a:srgbClr val="00B050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</a:pPr>
            <a:endParaRPr lang="es-MX" sz="1600" b="1" dirty="0">
              <a:solidFill>
                <a:srgbClr val="00B050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</a:pPr>
            <a:endParaRPr lang="es-MX" sz="1600" b="1" dirty="0">
              <a:solidFill>
                <a:srgbClr val="00B050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</a:pPr>
            <a:r>
              <a:rPr lang="es-MX" sz="1600" b="1" dirty="0">
                <a:solidFill>
                  <a:srgbClr val="00B050"/>
                </a:solidFill>
                <a:latin typeface="Verdana" pitchFamily="34" charset="0"/>
              </a:rPr>
              <a:t>“CAUSA NECESARIA”</a:t>
            </a:r>
          </a:p>
          <a:p>
            <a:pPr>
              <a:spcBef>
                <a:spcPct val="50000"/>
              </a:spcBef>
              <a:buClr>
                <a:schemeClr val="hlink"/>
              </a:buClr>
            </a:pPr>
            <a:r>
              <a:rPr lang="es-MX" sz="1600" b="1" dirty="0">
                <a:solidFill>
                  <a:srgbClr val="00B050"/>
                </a:solidFill>
                <a:latin typeface="Verdana" pitchFamily="34" charset="0"/>
              </a:rPr>
              <a:t>CAUSA SUFICIENTE COMO COMPONENTE PASIVO</a:t>
            </a:r>
          </a:p>
          <a:p>
            <a:pPr lvl="4">
              <a:spcBef>
                <a:spcPct val="50000"/>
              </a:spcBef>
              <a:buClr>
                <a:schemeClr val="hlink"/>
              </a:buClr>
              <a:buFontTx/>
              <a:buChar char="•"/>
            </a:pPr>
            <a:r>
              <a:rPr lang="es-MX" sz="1600" b="1" dirty="0">
                <a:solidFill>
                  <a:srgbClr val="00B050"/>
                </a:solidFill>
                <a:latin typeface="Verdana" pitchFamily="34" charset="0"/>
              </a:rPr>
              <a:t>   FACTORES GENÉTICOS</a:t>
            </a:r>
          </a:p>
          <a:p>
            <a:pPr lvl="4">
              <a:spcBef>
                <a:spcPct val="50000"/>
              </a:spcBef>
              <a:buClr>
                <a:schemeClr val="hlink"/>
              </a:buClr>
              <a:buFontTx/>
              <a:buChar char="•"/>
            </a:pPr>
            <a:r>
              <a:rPr lang="es-MX" sz="1600" b="1" dirty="0">
                <a:solidFill>
                  <a:srgbClr val="00B050"/>
                </a:solidFill>
                <a:latin typeface="Verdana" pitchFamily="34" charset="0"/>
              </a:rPr>
              <a:t>   SUSCEPTIBILIDAD</a:t>
            </a:r>
          </a:p>
          <a:p>
            <a:pPr>
              <a:spcBef>
                <a:spcPct val="50000"/>
              </a:spcBef>
              <a:buClr>
                <a:schemeClr val="hlink"/>
              </a:buClr>
            </a:pPr>
            <a:endParaRPr lang="es-ES" sz="1600" b="1" dirty="0">
              <a:solidFill>
                <a:srgbClr val="0070C0"/>
              </a:solidFill>
              <a:latin typeface="Verdana" pitchFamily="34" charset="0"/>
            </a:endParaRP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1066800" y="3276600"/>
            <a:ext cx="1219200" cy="1295400"/>
          </a:xfrm>
          <a:prstGeom prst="flowChartSummingJunction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371600" y="3352800"/>
            <a:ext cx="296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1400">
                <a:latin typeface="Verdana" pitchFamily="34" charset="0"/>
              </a:rPr>
              <a:t>E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752600" y="3352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D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143000" y="3810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A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524000" y="4114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B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288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C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3276600" y="3200400"/>
            <a:ext cx="1371600" cy="1295400"/>
          </a:xfrm>
          <a:prstGeom prst="flowChartSummingJunction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5715000" y="3200400"/>
            <a:ext cx="1219200" cy="1295400"/>
          </a:xfrm>
          <a:prstGeom prst="flowChartSummingJunction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1676400" y="3276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 flipV="1">
            <a:off x="3962400" y="3200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 flipV="1">
            <a:off x="6324600" y="3200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3657600" y="3276600"/>
            <a:ext cx="22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H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4038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G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3352800" y="35814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A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3851275" y="3933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B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4191000" y="35814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F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6019800" y="3352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J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6400800" y="3352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I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57912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A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6553200" y="37338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F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6172200" y="40386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Verdana" pitchFamily="34" charset="0"/>
              </a:rPr>
              <a:t>C</a:t>
            </a:r>
            <a:endParaRPr lang="es-ES" sz="1400">
              <a:latin typeface="Verdana" pitchFamily="34" charset="0"/>
            </a:endParaRP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258888" y="4652963"/>
            <a:ext cx="571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>
                <a:solidFill>
                  <a:srgbClr val="FF0000"/>
                </a:solidFill>
                <a:latin typeface="Verdana" pitchFamily="34" charset="0"/>
              </a:rPr>
              <a:t>I                                 II                                     III</a:t>
            </a:r>
            <a:endParaRPr lang="es-ES" sz="14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26" name="25 Cerrar llave"/>
          <p:cNvSpPr/>
          <p:nvPr/>
        </p:nvSpPr>
        <p:spPr>
          <a:xfrm>
            <a:off x="6650360" y="5002051"/>
            <a:ext cx="360040" cy="1080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7" name="26 CuadroTexto"/>
          <p:cNvSpPr txBox="1"/>
          <p:nvPr/>
        </p:nvSpPr>
        <p:spPr>
          <a:xfrm>
            <a:off x="7188902" y="5357445"/>
            <a:ext cx="1535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desconocidos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76672"/>
            <a:ext cx="8332415" cy="1199728"/>
          </a:xfrm>
        </p:spPr>
        <p:txBody>
          <a:bodyPr>
            <a:noAutofit/>
          </a:bodyPr>
          <a:lstStyle/>
          <a:p>
            <a:r>
              <a:rPr lang="es-MX" sz="2800" b="1" dirty="0" smtClean="0">
                <a:solidFill>
                  <a:srgbClr val="0066CC"/>
                </a:solidFill>
              </a:rPr>
              <a:t>Causas suficientes y componentes de una causa suficiente en diarrea en niños</a:t>
            </a:r>
            <a:endParaRPr lang="es-ES" sz="2800" b="1" dirty="0">
              <a:solidFill>
                <a:srgbClr val="0066CC"/>
              </a:solidFill>
            </a:endParaRPr>
          </a:p>
        </p:txBody>
      </p:sp>
      <p:graphicFrame>
        <p:nvGraphicFramePr>
          <p:cNvPr id="20760" name="Group 280"/>
          <p:cNvGraphicFramePr>
            <a:graphicFrameLocks noGrp="1"/>
          </p:cNvGraphicFramePr>
          <p:nvPr/>
        </p:nvGraphicFramePr>
        <p:xfrm>
          <a:off x="1115616" y="2348880"/>
          <a:ext cx="6775648" cy="2962040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24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68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CAUSA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COMPONENTE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CAUSA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SUFICIENTE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CAUSA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SUFICIENTE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CAUSA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SUFICIENTE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GERMEN PATÓGENO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&lt; 12 MESES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s-ES_tradnl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SANEAMIENTO INSUF.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s-ES_tradnl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6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DESNUTRICIÓN</a:t>
                      </a:r>
                      <a:endParaRPr kumimoji="0" lang="es-MX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s-ES_tradnl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97768"/>
            <a:ext cx="7772400" cy="1143000"/>
          </a:xfrm>
        </p:spPr>
        <p:txBody>
          <a:bodyPr/>
          <a:lstStyle/>
          <a:p>
            <a:pPr algn="ctr"/>
            <a:r>
              <a:rPr lang="es-MX" sz="2400" b="1" dirty="0" smtClean="0">
                <a:solidFill>
                  <a:srgbClr val="009900"/>
                </a:solidFill>
                <a:latin typeface="Verdana" pitchFamily="34" charset="0"/>
              </a:rPr>
              <a:t>Modelo de Causalidad </a:t>
            </a:r>
            <a:r>
              <a:rPr lang="es-MX" sz="2400" b="1" dirty="0" smtClean="0">
                <a:solidFill>
                  <a:srgbClr val="009900"/>
                </a:solidFill>
                <a:latin typeface="Verdana" pitchFamily="34" charset="0"/>
              </a:rPr>
              <a:t/>
            </a:r>
            <a:br>
              <a:rPr lang="es-MX" sz="2400" b="1" dirty="0" smtClean="0">
                <a:solidFill>
                  <a:srgbClr val="009900"/>
                </a:solidFill>
                <a:latin typeface="Verdana" pitchFamily="34" charset="0"/>
              </a:rPr>
            </a:br>
            <a:r>
              <a:rPr lang="es-MX" sz="2400" b="1" dirty="0" smtClean="0">
                <a:solidFill>
                  <a:schemeClr val="tx1"/>
                </a:solidFill>
                <a:latin typeface="Verdana" pitchFamily="34" charset="0"/>
              </a:rPr>
              <a:t>Judea </a:t>
            </a:r>
            <a:r>
              <a:rPr lang="es-MX" sz="2400" b="1" dirty="0" smtClean="0">
                <a:solidFill>
                  <a:schemeClr val="tx1"/>
                </a:solidFill>
                <a:latin typeface="Verdana" pitchFamily="34" charset="0"/>
              </a:rPr>
              <a:t>PEARL</a:t>
            </a:r>
            <a:br>
              <a:rPr lang="es-MX" sz="2400" b="1" dirty="0" smtClean="0">
                <a:solidFill>
                  <a:schemeClr val="tx1"/>
                </a:solidFill>
                <a:latin typeface="Verdana" pitchFamily="34" charset="0"/>
              </a:rPr>
            </a:br>
            <a:endParaRPr lang="es-ES" sz="1800" b="1" dirty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1340768"/>
            <a:ext cx="7772400" cy="3810000"/>
          </a:xfrm>
        </p:spPr>
        <p:txBody>
          <a:bodyPr/>
          <a:lstStyle/>
          <a:p>
            <a:pPr marL="609600" indent="-609600" algn="just">
              <a:buClr>
                <a:srgbClr val="009900"/>
              </a:buClr>
              <a:buFontTx/>
              <a:buAutoNum type="arabicPeriod"/>
            </a:pPr>
            <a:endParaRPr lang="es-MX" sz="18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609600" indent="-609600" algn="just">
              <a:buClr>
                <a:srgbClr val="009900"/>
              </a:buClr>
              <a:buSzPct val="100000"/>
            </a:pPr>
            <a:r>
              <a:rPr lang="es-MX" sz="1800" b="1" dirty="0" smtClean="0">
                <a:solidFill>
                  <a:srgbClr val="0000CC"/>
                </a:solidFill>
                <a:latin typeface="Verdana" pitchFamily="34" charset="0"/>
              </a:rPr>
              <a:t>uso de gráficos como lenguaje pictórico matemático, dentro de los cuales el razonamiento causal puede manipularse y representarse.</a:t>
            </a:r>
          </a:p>
          <a:p>
            <a:pPr marL="609600" indent="-609600" algn="just">
              <a:buClr>
                <a:srgbClr val="009900"/>
              </a:buClr>
              <a:buSzPct val="100000"/>
            </a:pPr>
            <a:endParaRPr lang="es-MX" sz="1800" b="1" dirty="0">
              <a:solidFill>
                <a:srgbClr val="0000CC"/>
              </a:solidFill>
              <a:latin typeface="Verdana" pitchFamily="34" charset="0"/>
            </a:endParaRPr>
          </a:p>
          <a:p>
            <a:pPr marL="609600" indent="-609600" algn="just">
              <a:buClr>
                <a:srgbClr val="009900"/>
              </a:buClr>
              <a:buSzPct val="100000"/>
            </a:pPr>
            <a:r>
              <a:rPr lang="es-MX" sz="1800" b="1" dirty="0" smtClean="0">
                <a:solidFill>
                  <a:srgbClr val="0000CC"/>
                </a:solidFill>
                <a:latin typeface="Verdana" pitchFamily="34" charset="0"/>
              </a:rPr>
              <a:t>expresión gráfica de la relación entre variables y solución de la relación causal, mediante ajuste gráfico.</a:t>
            </a:r>
          </a:p>
          <a:p>
            <a:pPr marL="609600" indent="-609600" algn="just">
              <a:buClr>
                <a:srgbClr val="009900"/>
              </a:buClr>
              <a:buSzPct val="100000"/>
            </a:pPr>
            <a:endParaRPr lang="es-MX" sz="18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609600" indent="-609600" algn="just">
              <a:buClr>
                <a:srgbClr val="009900"/>
              </a:buClr>
              <a:buSzPct val="100000"/>
            </a:pPr>
            <a:r>
              <a:rPr lang="es-MX" sz="1800" b="1" dirty="0" smtClean="0">
                <a:solidFill>
                  <a:srgbClr val="0000CC"/>
                </a:solidFill>
                <a:latin typeface="Verdana" pitchFamily="34" charset="0"/>
              </a:rPr>
              <a:t>Permiten visualizar las relaciones causales y las asociaciones. </a:t>
            </a:r>
          </a:p>
          <a:p>
            <a:pPr marL="609600" indent="-609600" algn="just">
              <a:buClr>
                <a:srgbClr val="009900"/>
              </a:buClr>
              <a:buSzPct val="100000"/>
            </a:pPr>
            <a:endParaRPr lang="es-MX" sz="18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609600" indent="-609600" algn="just">
              <a:buClr>
                <a:srgbClr val="009900"/>
              </a:buClr>
              <a:buSzPct val="100000"/>
            </a:pPr>
            <a:endParaRPr lang="es-MX" sz="1800" b="1" dirty="0" smtClean="0">
              <a:solidFill>
                <a:srgbClr val="0000CC"/>
              </a:solidFill>
              <a:latin typeface="Verdana" pitchFamily="34" charset="0"/>
            </a:endParaRPr>
          </a:p>
          <a:p>
            <a:pPr marL="609600" indent="-609600" algn="just">
              <a:buClr>
                <a:srgbClr val="009900"/>
              </a:buClr>
              <a:buFont typeface="Wingdings" pitchFamily="2" charset="2"/>
              <a:buNone/>
            </a:pPr>
            <a:endParaRPr lang="es-MX" sz="1800" b="1" dirty="0">
              <a:solidFill>
                <a:srgbClr val="0000CC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>
                <a:solidFill>
                  <a:srgbClr val="00B050"/>
                </a:solidFill>
              </a:rPr>
              <a:t>Grafos </a:t>
            </a:r>
            <a:r>
              <a:rPr lang="es-MX" dirty="0" err="1">
                <a:solidFill>
                  <a:srgbClr val="00B050"/>
                </a:solidFill>
              </a:rPr>
              <a:t>acíclicos</a:t>
            </a:r>
            <a:r>
              <a:rPr lang="es-MX" dirty="0">
                <a:solidFill>
                  <a:srgbClr val="00B050"/>
                </a:solidFill>
              </a:rPr>
              <a:t> dirigidos</a:t>
            </a:r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484784"/>
            <a:ext cx="8153400" cy="4495800"/>
          </a:xfrm>
        </p:spPr>
        <p:txBody>
          <a:bodyPr>
            <a:normAutofit fontScale="92500"/>
          </a:bodyPr>
          <a:lstStyle/>
          <a:p>
            <a:r>
              <a:rPr lang="es-MX" sz="2800" dirty="0">
                <a:solidFill>
                  <a:srgbClr val="0070C0"/>
                </a:solidFill>
              </a:rPr>
              <a:t>Inspirados en teoría computacional utilizada en robótica </a:t>
            </a:r>
          </a:p>
          <a:p>
            <a:r>
              <a:rPr lang="es-MX" sz="2800" dirty="0">
                <a:solidFill>
                  <a:srgbClr val="0070C0"/>
                </a:solidFill>
              </a:rPr>
              <a:t>Formulación gráfica y algebraica de supuestos y resultados</a:t>
            </a:r>
          </a:p>
          <a:p>
            <a:r>
              <a:rPr lang="es-MX" sz="2800" dirty="0">
                <a:solidFill>
                  <a:srgbClr val="0070C0"/>
                </a:solidFill>
              </a:rPr>
              <a:t>Nueva perspectiva para la identificación de </a:t>
            </a:r>
            <a:r>
              <a:rPr lang="es-MX" sz="2800" dirty="0" err="1">
                <a:solidFill>
                  <a:srgbClr val="0070C0"/>
                </a:solidFill>
              </a:rPr>
              <a:t>confusores</a:t>
            </a:r>
            <a:r>
              <a:rPr lang="es-MX" sz="2800" dirty="0">
                <a:solidFill>
                  <a:srgbClr val="0070C0"/>
                </a:solidFill>
              </a:rPr>
              <a:t>:</a:t>
            </a:r>
          </a:p>
          <a:p>
            <a:pPr marL="354013" indent="0">
              <a:buNone/>
            </a:pPr>
            <a:r>
              <a:rPr lang="es-MX" sz="2400" dirty="0">
                <a:solidFill>
                  <a:srgbClr val="0070C0"/>
                </a:solidFill>
              </a:rPr>
              <a:t>P</a:t>
            </a:r>
            <a:r>
              <a:rPr lang="es-MX" sz="2400" dirty="0" smtClean="0">
                <a:solidFill>
                  <a:srgbClr val="0070C0"/>
                </a:solidFill>
              </a:rPr>
              <a:t>articularmente </a:t>
            </a:r>
            <a:r>
              <a:rPr lang="es-MX" sz="2400" dirty="0">
                <a:solidFill>
                  <a:srgbClr val="0070C0"/>
                </a:solidFill>
              </a:rPr>
              <a:t>útil </a:t>
            </a:r>
            <a:r>
              <a:rPr lang="es-MX" sz="2400" dirty="0" smtClean="0">
                <a:solidFill>
                  <a:srgbClr val="0070C0"/>
                </a:solidFill>
              </a:rPr>
              <a:t>para considerar </a:t>
            </a:r>
            <a:r>
              <a:rPr lang="es-MX" sz="2400" dirty="0">
                <a:solidFill>
                  <a:srgbClr val="0070C0"/>
                </a:solidFill>
              </a:rPr>
              <a:t>múltiples </a:t>
            </a:r>
            <a:r>
              <a:rPr lang="es-MX" sz="2400" dirty="0" err="1">
                <a:solidFill>
                  <a:srgbClr val="0070C0"/>
                </a:solidFill>
              </a:rPr>
              <a:t>confusores</a:t>
            </a:r>
            <a:r>
              <a:rPr lang="es-MX" sz="2400" dirty="0">
                <a:solidFill>
                  <a:srgbClr val="0070C0"/>
                </a:solidFill>
              </a:rPr>
              <a:t> </a:t>
            </a:r>
            <a:r>
              <a:rPr lang="es-MX" sz="2400" dirty="0" smtClean="0">
                <a:solidFill>
                  <a:srgbClr val="0070C0"/>
                </a:solidFill>
              </a:rPr>
              <a:t>simultáneamente</a:t>
            </a:r>
          </a:p>
          <a:p>
            <a:r>
              <a:rPr lang="es-MX" sz="2800" dirty="0" smtClean="0">
                <a:solidFill>
                  <a:srgbClr val="0070C0"/>
                </a:solidFill>
              </a:rPr>
              <a:t>Ayuda </a:t>
            </a:r>
            <a:r>
              <a:rPr lang="es-MX" sz="2800" dirty="0">
                <a:solidFill>
                  <a:srgbClr val="0070C0"/>
                </a:solidFill>
              </a:rPr>
              <a:t>visual pero también rigurosos en términos lógicos</a:t>
            </a:r>
          </a:p>
          <a:p>
            <a:r>
              <a:rPr lang="es-MX" sz="2800" dirty="0">
                <a:solidFill>
                  <a:srgbClr val="0070C0"/>
                </a:solidFill>
              </a:rPr>
              <a:t>Permite identificar las variables que deben ser medidas y controladas para obtener estimativas no sesgadas por confusión</a:t>
            </a:r>
            <a:endParaRPr lang="es-ES" sz="2800" dirty="0">
              <a:solidFill>
                <a:srgbClr val="0070C0"/>
              </a:solidFill>
            </a:endParaRPr>
          </a:p>
          <a:p>
            <a:pPr lvl="1"/>
            <a:endParaRPr lang="es-MX" sz="2400" dirty="0"/>
          </a:p>
          <a:p>
            <a:pPr lvl="1"/>
            <a:endParaRPr lang="es-MX" sz="2400" dirty="0"/>
          </a:p>
          <a:p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716016" y="908720"/>
            <a:ext cx="410445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0000CC"/>
                </a:solidFill>
                <a:latin typeface="Segoe Print" pitchFamily="2" charset="0"/>
                <a:ea typeface="+mj-ea"/>
                <a:cs typeface="+mj-cs"/>
              </a:rPr>
              <a:t>“no </a:t>
            </a:r>
            <a:r>
              <a:rPr lang="es-MX" b="1" dirty="0">
                <a:solidFill>
                  <a:srgbClr val="0000CC"/>
                </a:solidFill>
                <a:latin typeface="Segoe Print" pitchFamily="2" charset="0"/>
                <a:ea typeface="+mj-ea"/>
                <a:cs typeface="+mj-cs"/>
              </a:rPr>
              <a:t>quisiera verme forzado a abandonar la causalidad estricta sin defenderla con más fuerza con que lo he hecho hasta ahora.</a:t>
            </a:r>
            <a:br>
              <a:rPr lang="es-MX" b="1" dirty="0">
                <a:solidFill>
                  <a:srgbClr val="0000CC"/>
                </a:solidFill>
                <a:latin typeface="Segoe Print" pitchFamily="2" charset="0"/>
                <a:ea typeface="+mj-ea"/>
                <a:cs typeface="+mj-cs"/>
              </a:rPr>
            </a:br>
            <a:r>
              <a:rPr lang="es-MX" b="1" dirty="0">
                <a:solidFill>
                  <a:srgbClr val="0000CC"/>
                </a:solidFill>
                <a:latin typeface="Segoe Print" pitchFamily="2" charset="0"/>
                <a:ea typeface="+mj-ea"/>
                <a:cs typeface="+mj-cs"/>
              </a:rPr>
              <a:t>Me parece  intolerable la idea que un electrón pueda escoger “por su propia voluntad”, no solo el momento de saltar, sino también su dirección.</a:t>
            </a:r>
            <a:br>
              <a:rPr lang="es-MX" b="1" dirty="0">
                <a:solidFill>
                  <a:srgbClr val="0000CC"/>
                </a:solidFill>
                <a:latin typeface="Segoe Print" pitchFamily="2" charset="0"/>
                <a:ea typeface="+mj-ea"/>
                <a:cs typeface="+mj-cs"/>
              </a:rPr>
            </a:br>
            <a:r>
              <a:rPr lang="es-MX" b="1" dirty="0">
                <a:solidFill>
                  <a:srgbClr val="0000CC"/>
                </a:solidFill>
                <a:latin typeface="Segoe Print" pitchFamily="2" charset="0"/>
                <a:ea typeface="+mj-ea"/>
                <a:cs typeface="+mj-cs"/>
              </a:rPr>
              <a:t>En ese caso me metería a zapatero remendón, o a empleado de una casa de apuestas en lugar de físico.” </a:t>
            </a:r>
            <a:endParaRPr lang="es-MX" b="1" dirty="0" smtClean="0">
              <a:solidFill>
                <a:srgbClr val="0000CC"/>
              </a:solidFill>
              <a:latin typeface="Segoe Print" pitchFamily="2" charset="0"/>
              <a:ea typeface="+mj-ea"/>
              <a:cs typeface="+mj-cs"/>
            </a:endParaRPr>
          </a:p>
          <a:p>
            <a:pPr algn="r"/>
            <a:r>
              <a:rPr lang="es-MX" sz="2000" b="1" dirty="0" smtClean="0">
                <a:solidFill>
                  <a:srgbClr val="009900"/>
                </a:solidFill>
                <a:latin typeface="Arial Black" pitchFamily="34" charset="0"/>
              </a:rPr>
              <a:t>Albert Einstein</a:t>
            </a:r>
            <a:r>
              <a:rPr lang="es-MX" sz="2000" b="1" dirty="0">
                <a:solidFill>
                  <a:srgbClr val="0066CC"/>
                </a:solidFill>
                <a:latin typeface="Arial Black" pitchFamily="34" charset="0"/>
              </a:rPr>
              <a:t/>
            </a:r>
            <a:br>
              <a:rPr lang="es-MX" sz="2000" b="1" dirty="0">
                <a:solidFill>
                  <a:srgbClr val="0066CC"/>
                </a:solidFill>
                <a:latin typeface="Arial Black" pitchFamily="34" charset="0"/>
              </a:rPr>
            </a:br>
            <a:endParaRPr lang="es-CL" sz="2000" dirty="0">
              <a:solidFill>
                <a:srgbClr val="0066CC"/>
              </a:solidFill>
              <a:latin typeface="Arial Black" pitchFamily="34" charset="0"/>
            </a:endParaRPr>
          </a:p>
        </p:txBody>
      </p:sp>
      <p:pic>
        <p:nvPicPr>
          <p:cNvPr id="36868" name="Picture 4" descr="http://top-people.starmedia.com/tmp/swotti/cacheYWXIZXJ0IGVPBNN0ZWLU/imgalbert%20einstein2.jpg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7092280" y="4941168"/>
            <a:ext cx="1656184" cy="1512168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413792" y="0"/>
            <a:ext cx="8604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 smtClean="0">
                <a:solidFill>
                  <a:srgbClr val="00B0F0"/>
                </a:solidFill>
              </a:rPr>
              <a:t>Pero …  está resuelto en otros ámbitos? </a:t>
            </a:r>
            <a:endParaRPr lang="es-CL" sz="3200" b="1" dirty="0">
              <a:solidFill>
                <a:srgbClr val="00B0F0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692696"/>
            <a:ext cx="4139952" cy="5105400"/>
          </a:xfrm>
          <a:prstGeom prst="rect">
            <a:avLst/>
          </a:prstGeom>
          <a:ln/>
        </p:spPr>
        <p:txBody>
          <a:bodyPr>
            <a:noAutofit/>
          </a:bodyPr>
          <a:lstStyle/>
          <a:p>
            <a:pPr marL="576263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76263" algn="l"/>
              </a:tabLst>
              <a:defRPr/>
            </a:pP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</a:b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Segoe Print" pitchFamily="2" charset="0"/>
                <a:ea typeface="+mj-ea"/>
                <a:cs typeface="+mj-cs"/>
              </a:rPr>
              <a:t>El cuadro </a:t>
            </a: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Segoe Print" pitchFamily="2" charset="0"/>
                <a:ea typeface="+mj-ea"/>
                <a:cs typeface="+mj-cs"/>
              </a:rPr>
              <a:t>del método científico que dibuja la filosofía moderna es muy diferente de las concepciones tradicionales.</a:t>
            </a:r>
            <a:b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Segoe Print" pitchFamily="2" charset="0"/>
                <a:ea typeface="+mj-ea"/>
                <a:cs typeface="+mj-cs"/>
              </a:rPr>
            </a:b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Segoe Print" pitchFamily="2" charset="0"/>
                <a:ea typeface="+mj-ea"/>
                <a:cs typeface="+mj-cs"/>
              </a:rPr>
              <a:t>Pasó </a:t>
            </a: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Segoe Print" pitchFamily="2" charset="0"/>
                <a:ea typeface="+mj-ea"/>
                <a:cs typeface="+mj-cs"/>
              </a:rPr>
              <a:t>del </a:t>
            </a: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Segoe Print" pitchFamily="2" charset="0"/>
                <a:ea typeface="+mj-ea"/>
                <a:cs typeface="+mj-cs"/>
              </a:rPr>
              <a:t>ideal científico que conoce la verdad absoluta, los conocimientos de la naturaleza son más como dados que ruedan y como estrellas giratorias; y están controlados por las leyes de la probabilidad, no por la causalidad;</a:t>
            </a: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Segoe Print" pitchFamily="2" charset="0"/>
                <a:ea typeface="+mj-ea"/>
                <a:cs typeface="+mj-cs"/>
              </a:rPr>
              <a:t> y el científico se parece más a un jugador de apuestas que a un profeta. </a:t>
            </a:r>
            <a:b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Segoe Print" pitchFamily="2" charset="0"/>
                <a:ea typeface="+mj-ea"/>
                <a:cs typeface="+mj-cs"/>
              </a:rPr>
            </a:b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Segoe Print" pitchFamily="2" charset="0"/>
                <a:ea typeface="+mj-ea"/>
                <a:cs typeface="+mj-cs"/>
              </a:rPr>
              <a:t/>
            </a:r>
            <a:b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Segoe Print" pitchFamily="2" charset="0"/>
                <a:ea typeface="+mj-ea"/>
                <a:cs typeface="+mj-cs"/>
              </a:rPr>
            </a:b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Segoe Print" pitchFamily="2" charset="0"/>
                <a:ea typeface="+mj-ea"/>
                <a:cs typeface="+mj-cs"/>
              </a:rPr>
              <a:t>				</a:t>
            </a:r>
            <a:r>
              <a:rPr lang="es-MX" b="1" dirty="0" smtClean="0">
                <a:solidFill>
                  <a:srgbClr val="009900"/>
                </a:solidFill>
                <a:latin typeface="Arial Black" pitchFamily="34" charset="0"/>
              </a:rPr>
              <a:t>Hans </a:t>
            </a:r>
            <a:r>
              <a:rPr lang="es-MX" b="1" dirty="0" err="1" smtClean="0">
                <a:solidFill>
                  <a:srgbClr val="009900"/>
                </a:solidFill>
                <a:latin typeface="Arial Black" pitchFamily="34" charset="0"/>
              </a:rPr>
              <a:t>Reinchenbach</a:t>
            </a:r>
            <a:r>
              <a:rPr lang="es-MX" b="1" dirty="0" smtClean="0">
                <a:solidFill>
                  <a:srgbClr val="009900"/>
                </a:solidFill>
                <a:latin typeface="Arial Black" pitchFamily="34" charset="0"/>
              </a:rPr>
              <a:t/>
            </a:r>
            <a:br>
              <a:rPr lang="es-MX" b="1" dirty="0" smtClean="0">
                <a:solidFill>
                  <a:srgbClr val="009900"/>
                </a:solidFill>
                <a:latin typeface="Arial Black" pitchFamily="34" charset="0"/>
              </a:rPr>
            </a:br>
            <a:r>
              <a:rPr kumimoji="0" lang="es-MX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/>
            </a:r>
            <a:br>
              <a:rPr kumimoji="0" lang="es-MX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</a:br>
            <a:endParaRPr kumimoji="0" lang="es-ES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39938" name="Picture 2" descr="http://t3.gstatic.com/images?q=tbn:ANd9GcRXwCR4qseCJgMx60ZNRvPkK5lShYjHFAA2vgjHn76xpvfWzat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5085184"/>
            <a:ext cx="1224136" cy="1483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755576" y="2132856"/>
            <a:ext cx="3744416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MX" sz="2000" b="1" i="1" dirty="0" smtClean="0">
                <a:solidFill>
                  <a:srgbClr val="009900"/>
                </a:solidFill>
                <a:latin typeface="Arial Black" pitchFamily="34" charset="0"/>
              </a:rPr>
              <a:t>“la ley de la causalidad, creo, es una reliquia del tiempo pasado, que sobrevive al igual que la monarquía, solamente porque erróneamente se supone que no causa daño”</a:t>
            </a:r>
          </a:p>
          <a:p>
            <a:pPr algn="r">
              <a:spcBef>
                <a:spcPts val="0"/>
              </a:spcBef>
            </a:pPr>
            <a:r>
              <a:rPr lang="es-MX" sz="1600" b="1" dirty="0" smtClean="0">
                <a:solidFill>
                  <a:srgbClr val="009900"/>
                </a:solidFill>
              </a:rPr>
              <a:t>	</a:t>
            </a:r>
            <a:r>
              <a:rPr lang="es-MX" sz="1800" b="1" dirty="0" smtClean="0">
                <a:solidFill>
                  <a:srgbClr val="0000CC"/>
                </a:solidFill>
              </a:rPr>
              <a:t>Bertrand Russel</a:t>
            </a:r>
            <a:endParaRPr lang="es-ES" sz="1800" b="1" dirty="0">
              <a:solidFill>
                <a:srgbClr val="0000CC"/>
              </a:solidFill>
            </a:endParaRPr>
          </a:p>
        </p:txBody>
      </p:sp>
      <p:pic>
        <p:nvPicPr>
          <p:cNvPr id="4" name="Picture 6" descr="https://encrypted-tbn2.google.com/images?q=tbn:ANd9GcRlm8ECg357uaS1yZQk9x--tnwEdSbs9898s_HQym6ekEY1rKg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79" y="1988840"/>
            <a:ext cx="2460273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http://www.nature.com/bjc/journal/v93/n9/images/6602812i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628800"/>
            <a:ext cx="1872207" cy="2375148"/>
          </a:xfrm>
          <a:prstGeom prst="rect">
            <a:avLst/>
          </a:prstGeom>
          <a:noFill/>
        </p:spPr>
      </p:pic>
      <p:sp>
        <p:nvSpPr>
          <p:cNvPr id="38916" name="AutoShape 4" descr="data:image/jpeg;base64,/9j/4AAQSkZJRgABAQAAAQABAAD/2wCEAAkGBwgHBgkIBwgKCgkLDRYPDQwMDRsUFRAWIB0iIiAdHx8kKDQsJCYxJx8fLT0tMTU3Ojo6Iys/RD84QzQ5OjcBCgoKDQwNGg8PGjclHyU3Nzc3Nzc3Nzc3Nzc3Nzc3Nzc3Nzc3Nzc3Nzc3Nzc3Nzc3Nzc3Nzc3Nzc3Nzc3Nzc3N//AABEIAGMARgMBIgACEQEDEQH/xAAcAAABBQEBAQAAAAAAAAAAAAAAAQIEBQYDBwj/xAA5EAACAQMCAwYFAAcJAAAAAAABAgMABBEFIRIxUQYTMkFhcRQigZGhFSNCsdHh8AcWJDNScoKSwf/EABQBAQAAAAAAAAAAAAAAAAAAAAD/xAAUEQEAAAAAAAAAAAAAAAAAAAAA/9oADAMBAAIRAxEAPwDyzGaMU/h3pwSg5YzQAQdq7rHmvQ+w/YexvYY73WlmkEgLRW0eRxL1Yj+VB59a2N3eHFpaXM5zjEMLP+4VLudI1KxQPfabe2yf657Z0X7kYr3eG2WyHwek2qWMEewYDhz60kkEMaN3lw1y2PnRn2P0PlQeBKh6UFDzr1HWOzehXaO1rDJZTFslkOVH/E+XtWH1TSZtOnMU2Gz4XXwsPSgpuCiu7R70UEQjfypypXVY96lQQZOMUC6VYm8v7a2UZaaVUAHPcgV9K2dvb2lqsaIqoihQBjyGK8f/ALO7C2XWBf3s0UUNqPlMjAZkbYc/TP4r1H4hLh/1E2VA3w4oEvTE7FnVTms/q2lxXKNLaTvHP5AtlTU7U5ZVYrxhgBzBrPajqRixgMMjc55UFBLqV3ZOROo44mxhjnlzFRdW1KHU7JWXG3LJ8P8AX/lWWqRrroTuk7uVUxxbYaqG70lbR+AkhuYXmNvOgqHi35UlWZhz5UUFTDCSRtVlbW2CNqbaxEYPD+KtIU6j7CgsbHs2dX7P3xDXZIkQJFb8B4yAeYbY+Ifaulj2T1PTdDPFfzQ30jHuYMD5V28X1zV72XvzpWloe6eR57vhVI0yxGBn8ZqNc9qrW/1NjbMzyJjEDxsGJ6ctj70GRtdS7R208sdx8VNGoPH3a8XDg/fNXFhcteK004JBPygjGKvHa0mPxcKfrDzI2PsaqtY1BIWVRGFyeI4UZJoGwyIkjtC5SRVYsCfk4R5np5VCuUcsvepPunEHlwMjOPDzH1JqT2ZC6ib2OWNGeUrwq5woUNvn+HnXa+WOPhtLcAxQkgNnPmdvYZoKhrcdKKmNGegpKCniQKFwMVNgB/oVEUcunWlfUrW12eTiPRBmg2Gkpd3FrElm4hSBmaaYJxtwZzwgeuBVHamaK8mOltaylmLEsXSQsTk8SsNv+x96gaJ/aD+iL6XFo0kLr5Nvnr0q5ve3Oj3oSR7Uwu+cMy4LY5+/5oFt5X7uZ50ETM2HQjk3nVDqt4JpSdgBsMVwv+0MM8jmHYHkAOdVJZ7iXL53OwHM0EywldtSgQzNHC7cLANwhvQ1rYo+HAVCAPKsV2ispNPsbZble7nuT3iRnxJGP2j0ycfanaN2turN0TUP8Tb5wSfGvsfP2P3oNw0a+ajNFc7W/stQjElnNHIPNR4l9xzFJQYR7l5Thjn25VCvJMKFXcnlSd6Fgcg/MBgVEkc4CbZ23oFhAJIznzY9TWx0C5+O7F67pMrIPhwt9CXGcAHEnt+yfqaykEQPyqQV69an6Yyo96uGAltJIWcE4QNjJb0AB+uKDn2chi1HWbW0muO4infg70jkx5D6navVINM0Xs2puCJJpUGTJ3ZfhHXlgV5dp9hDdahHCt2bdv8AOgfgJy6kMAccq2vbHUrX+7sjqpWecKrfMQQ5xlcegzn2oMH2j1R9Y1m5vWOQ7lY/9gPy/jeq47r0pp69KUcqBy77gkH0opqYGaKBzSljjyO3OlwjEMcMT5dKj5AkA3wDyzvXUMBn15elBKEnAvEOZrvYXCd3LBLskjBjjzxyquD560cfBLEwOPmwaCxnvUh1K2uLZOBLd1KjO5AI2J9QPzUntfq36Tv4UQBY4VJIHIsf5YqruzhCTURNyWJ35UDwetLw5AFNJoDfKSDvQOG1FMLYAooGuSSCeeaHJG3lSUUDoxufT+NE3jT3BoooO94x4Cc+dR4/CPr++kooHGm8R4qKKBWGwoooo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38918" name="Picture 6" descr="http://img.xatakaciencia.com/2006/11/BradfordHi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628800"/>
            <a:ext cx="1728192" cy="2351782"/>
          </a:xfrm>
          <a:prstGeom prst="rect">
            <a:avLst/>
          </a:prstGeom>
          <a:noFill/>
        </p:spPr>
      </p:pic>
      <p:sp>
        <p:nvSpPr>
          <p:cNvPr id="38920" name="AutoShape 8" descr="data:image/jpeg;base64,/9j/4AAQSkZJRgABAQAAAQABAAD/2wCEAAkGBwgHBgkIBwgKCgkLDRYPDQwMDRsUFRAWIB0iIiAdHx8kKDQsJCYxJx8fLT0tMTU3Ojo6Iys/RD84QzQ5OjcBCgoKDQwNGg8PGjclHyU3Nzc3Nzc3Nzc3Nzc3Nzc3Nzc3Nzc3Nzc3Nzc3Nzc3Nzc3Nzc3Nzc3Nzc3Nzc3Nzc3N//AABEIAKAAewMBIgACEQEDEQH/xAAcAAACAwEBAQEAAAAAAAAAAAAEBQMGBwIBCAD/xAA5EAACAQMCBAQDBQgDAAMAAAABAgMABBEFIQYSMUETIlFhcYGRBxQyscEVI0JScqHh8DNi0RYkg//EABQBAQAAAAAAAAAAAAAAAAAAAAD/xAAUEQEAAAAAAAAAAAAAAAAAAAAA/9oADAMBAAIRAxEAPwDU72ebx2VXYYJ2zjvQct3Oow8jD/8AQ7VNfOy3EigbFjvilV0SGwOmNm/9oCoruUty/eZM4zsxo+CaV1BEzH1JY0lVnZhnA7b9aLRyI8Y69yaBkZ3JOHfHs1ctPKpwZGz7NUMbllwN/f0r0nOQQc+m1B20rhsPI7H+o1xl9h4jk52yxr1cgHfHtipolVnAyCp67dKBLqeoXqSeBp8bzS8wDSFj4afqx9h8yKlm0/iRUWa3uLa8GATCwaE/JskfXHxq1QqsYCoABjGwqXbvQUiC+uZcpNFPbTx/ihmOGHuME5HuDRDSTsAGkbJ7BiKG45u7e21G0AXluThopx1Q5xg/9TkA/EUbbtHd2kMsbZWRQyntvQQK06ocSy82dvNnIriGabJJlkG/c0eIuVTnqB1xvQ4i8xAwMnbag4Dyu2fGYj2JrtjISSHfHu5qRYSzZBwRtg96KjsmKA5Q++TQR36yNcyMjeUOR7/KgJBth8e2fyNMr05uZFzkhyQKXXDOGzkZHQACghiyZORj/SQOlFF8uucrjvjY0EjF3w43BI39aKA5HChwSVyTk0BkZblPr1JzX5fMMDp64xXKAkrlSfbai44jk4XHLt16UHCo2SSBgY39aUcV6tdaJp6XtrbrOyyqDGcglT1xj5VYYuXOWAHx70Nq8kSQw+Ky+HJMsbAjI823yoEdjxbq+oaDPqNlohE0DcskEshB6A5G2/UdqJ4Z4tvtXliF5otzaROSvOckBwM7+3uaaWOsaRbumnwyZnLEGKOFzyn3wPKOm52NNfESFcpGFyemKDKvtJnluuKYNPi3ljCsiKDzSBx0Axvup3+FWXguC4j4XsPvS4dkL4BzgFiR/bFLUv8ATdc44vHmVJVhjW3gblOfEVi3lONjkNv6CrZaWzWdokJlMgUkk4IJySfpvgD0oPRGXB2z6b1GbZg/mGx7Gp4TvsebHT2qWNctnO+d6CHweVgzfhNSqGUAAtgUTyYbzAFahLrk4Q4+FABfIhnk8x5uc9ulAT84GQOceoH50XfTeHPITFtzEZLZ7+goJ2RlLhxv1Vs7UECEeNyyhsjcA0TjzDAwB1IG1DRqp3XodxvjFGxZQg5wpGM4NBOhZVyyED370WjFsZ+NQRryLlMkj+9TKhU52Dd8CgnQb8xUnPelXGVnLfcOzx2jETxtHMgXqSjBsfPGKJury3sIHur2dYIUGS7Ngf5rNeK/tLuLp/u3D7NBb4KtO6+dj6r/AC9/f4UFk4dudWknM0MSMJc5kSDBX2bL9R8O1WC91C406Dkmin1C8xmKG3j87+mRnAHuSBWC6fxFqukGRLC6eNJCXbO4JPffvREHEOp8t7JJrN5Hc3QVXCj/AJVGfLzdRjmOwxQWdtU/+J3iW1rOs+oSXSz6kId40A5swg/xEBiSfXFanFdw3dpHc2r80Mq8yOOhB6VgVratHH4jDBO2OvLTrh7iu64cmSKQvNZSPiSBjkqp7p6H26Gg2OJisnKCd+56UXESXwmG+A/WkWj6pZ6vD94064WaNT5h0ZPZh2pxGSpGNj6d6AtsKSCSGNBSBA5yGz/WaneRSuCABjqTQxLZ7/WgAvYit1MTgDnJG+SP8UMowQhUYI7b5pxfW6+OxIUZOSPX5UDPDhhyAqOuMYxQQQgmTKjp1JHeihjmAbr9TXCDBIYk+gbY/WpGjXy4BXPftQELJyKR0+dA61r1poenNd38hSMHlRUGWdvQDvS/iziGDhrTUnki8aeVuWKLmxk9yfasY1fWL7Vrprm8nYu7ErHnyr7AdqBnxZxNd8UXQaT91axf8UH8vuexNXTgr7NodQ0JLrWlkE92VdAMq0UQOR8C35VVPs94eXiDiKGCdB92tx41wAPxAHZfmf7A19EIoVcAAfAUFSsPs24WssldN8XPaeR5APgGOxqp8e2Wg2NzbaXptlbQzRsJZnQboOy/r9PWtL1zVYNH0u5vrn/jgQsRn8R7D4k4FYLLqD397Le3OZJrgl5D1AJ9Py+GKCe4WJGkEbb5yCe4PcfOq3fxl7tkYEqD1OdqsExR2VWk58J5WXv/AJpPKGF45PNsPMD3/wA0ElhdXekXiXNjdmGZMAlTkHfow6EexrYODde/b2mGaYKt1CeSaNemezD2P/tYtb4d15o88g5znv6Vcvs7vPuuuqjhkjugYiO3NuV/33oNWEgZSmQSR07VBzj/AL/Wu2APKebm7Yz0qFz5jtn4YoGdxGOZsKuM9RQdxFlTyqudt6ayxo7NlfmNqgnCRQM5/h7Ggr2qX9ro9i93eSBYoxso/E3oB7k1nWu/aXeXKtBpNp91jxgySMC/yHQH61XeKddn13U5bm4nXwlYrDEpPKqdvn70kdlbcp526AdDQTXd/eX03j3V3NPKwwGkctken+KgiCu2HVlPqNv7V3Z2k97cpa2UU08khwkQwWJ/3vU11ZS2M81tcho5YSVYZyMjtQar9jkUWnaPe6rPgCebw1YD+BB1x16sfpWpQXMNxF4kMqOpGcq2a+dOBrrXLi6Oj6PeNBFKfFfmGVGNicfQVpkGhcRQR3MtvqsUF26Y5orccznHUlsjrv0oFv206plLDS45DyszTTAHqBso+pJ+VZ/CnIoOFOR69PhUPEL3Mus3f3m8knaKYxGWRyzOVOPzztQ8d5Kw8GEFSDuT1oGklxZtcpHDnxDjxCBjGPh3+tK7qIwW8x6jxMAnr8a4XxEmIjbcdDjJoq5ee4spmcLzLhz6e+fQ0A1lzLgA45x1O3ToKf2rvaxLIFYSKVYEDOMHIpBbFJGjSQfu+wHQ/H/RTYc0eQ4GSMKPbHeg2S3uEurSC7jQlZY1kGe2Rn9a4Moz+JfqKW8J3DPw9bA5cxgxnbfAJx/ajDJknMcfzBoCJNUvBcuPHBUE4UY23+Hpmlus6lfqrAXAHMCPwDGPjXM86Ldy9BksOhyd+lV7Xb5PEe2ZtguOUN6igzGSLDEBsgEj0+ntT7hvg3WOJIJJtNt4+RDy+JNIUXP0NJnR0Z1YNyK2HdV3HwNfSeiixs9LtrayAjgjgUog649ffNBnvCkK8Gzfs/iPT4bK6nY+FqKHmjnHXk5ux9tvhWd8Xyh+JNUeM8w+8tuDnavo7VbKLVtNvLCVUZZYzH5hkAkbH5ZFfM2o281pfT2twoaSORo2IJxzAkH5UF5+xey8TUb6+EWUjQR8wOxJOf0rVNauDYaLeX5CYt4XlPXPlBOB75wKrH2T6dLb8JxTYaMzyM/KT/DkgH51P9qVxJacJzJzAi5dYRjJO5ydv6QfrQYZPI+eeTIZjnmHTJ6/WidIHiTBH5i243GTQnIOc4YK3oVzip7eKcsrxFiy/h3xQF3iCK4AkJz1GFIz71+uM/dxL5fDfb8Od6ZwSPeL4N/FEpC+VyTj/H5Uov4GtnOH2bsFyKDi3eNM88yrIcbBc4Hxpvp6ySSoxdmTHXY/T50mtpJoZFyquuclDj9elNLW7BkLIvIwPnjJJDjPv+lBpvCkbwaEPFQMBI/4TvjPWji+TlnbNLuGLtP2Fb4O/M4GU7ZNGC8wBhCR6iPNAp4k4nGiajNato1tOVOfEJK5+qnNcaFqba7E10llYWRR8Ya0EmR6htqS/aLcTz60yXICCLyRAjqp3z7jNdcGXlwmmzQ3ORaxS/8A15ACM53I+Gd/nQWfUVuJbV4Li6DQsMGKOLAb2IYsKEk4obQLG0sjBPMscDRRy7EBQF5AWPfY5zUF7fEJnnGHIJU9tzk1DZDxFY5/dsMEHzBh/vaguek8TWkqajetL+5hiSYkPkKvLv8ATFYhxJdW97xVfzqUS3mvHIceYBebdh6+vzq46homtW2k3kGgafdvFe4VxFgKiDtg9R16DuaT8LcGveanbRax40BkkPNbvEQSg69cdfUZoNd0/TzDZW0ejXSRRJEFA5OYMOx69f8A2qN9skVxbWmkxOxa3XxOh6vhcE/LmrUtMsrbTbWK1sovDgRcKgHQe57mq79p2nx3XDM11yfvrQ+KrDsOjfHYmgwSASMMhWx02yacm8uf2fbwtboEjLcrY8xwO+PjQBvykYUwhtzgnr8M1+fVC5GV8NAccp6UDCXT75k53uFlAGVSMg7UPFMsMC8iqM5Dc45hn0/014jvM4NoRlFA67jG3X6UKt1KZGjdvMNw36fOgnuU5ZTJ+GE91PT4io0mcsCVWSSPoQOXIrx7jwwQq7Ht6fD/AMpjomi6jezxM8TRWz7maQ42/wCuTkn+1BfdCUxaNalwV54/EIHfO4Oe2xokSPjytCR/3YA/OoZHSFI0hGI1TkC5wMAYG9LzNKdwdvcCgW/aHAqX3jrdmYu5BhO5T/FLOH75msmt5CoW3f8AdE++SR9d/nU/Hdo0V81wJ1ZZZWXkBPMGH6Yx/eq/Y3TJCYgQuGzz9M/7vQPbq6dycY26YHXfqauXBtrDConujzXRH4f5PT51msVwQ4mbG3TIzvVq4aaYpKlpGXcAFhnr8aDX7W4Dpkcp36g1JIySYBHN8RVE0fiFrTUEgvInRbiUxNz5HLJjIIJ7ED6irT97hu4FeJ1YMmVB/iFAeyjlIDkD49KEvLc3VnPay3B8KeNo2Gc7EYPWq5e6vqOlxvdwxtcWysPEtyPPGB16dRU+ncVWWtwSfs0hriP8UB2c+4HcUFP1j7K7hIi+k3xnC9IrgAMT/UNj9BVAv9On0y5aHUbeSKUZ8rgLn4evxG1bvb64rnklRo3Gx2zg/Ckn2iRxX3DU9w/hyNbsskT4BxlgrD6GgxxudcFUZQR1Pf4GvJJJJMc6qzfz8uM/SmE9pgOYwVddwDQcN2ArIq8h64OcA+1BxygReYnB6gHAxWk6VdtcaTZvIVOYQrEbjbb9KzmRmZQ5A+tW3Qrpl0iFd8o5OO3X/NBY5ZkwVkw2Rk5OMHGN/SgHHKxBZVPpzEfrXkt15Nwp7gDuaA+8ocnliOT1JNADxmrLqUo8XmWRyQM9Dmq5b3IRCjAcoOWI6mm/FfN+0bnBI/eN396QF+bPMoz1yO/yoDrObDyMcBj02plp2rT6VqcN3Gx8ESYkCvkle/50gDmMBsAAEZyKcXx0240+K9WB4nkypVN15h3Ppn0oLJqGrvffeNJ1C5VWx9407UGYBXVTzJv036V5pfHEcduLS8DRly0sNyoz4bE55SO4B5h9KrFjerJbPYyqZ0G9sJc+Q+2Nx8OlWzReEtLe1jfUEeWRxk7FcUFhh1pdTtvvmnMr38K+aJCMS+xHoareqaL+0m/anDqvZ6nES0tqW5XVvVaE4o4bi0G3Gp6JfzRYOGQNn6EVXbfiXUEMZlIkeM5DDIf5kUFvtOJLbVF+46+osNUQcv3ltlkI/n9DQnEOqajpdhd6ZqKCSzvoiIsPnkIIIOe++KHueKNJ1mFYdb0tiQMePEwL1V7+5ab9wk7zW8THwRLnmVfTFAyjvjNbR82B5Rhh12pdcYDc3hg+9RJJhN+UgdulTRz+IpHKAe29B5GQdmTb8qc6NeiH9wUHKdwD1pMmc+UfU4qdPI2RlSuD8aCxXd2jEKGIzgYXfFA/eFz5jv7UHNcO8aHHl69KF8Enc/nQN+JsNf3JzjMjbE+9V1jjrjqdwKsHEoDandcv4fFf8zSIohADdvbpQRgrghW+oojTdRNlIVmj8SAtloSfxHBGdqhkhB2Vhy/MYrlYUUAAFznGSDtQHG/i54zCggQZYhQSzE9N/l/c090zie6gyDLnONnYkf78KqXMzzliu3QD0FFBDj8ROR6UFs1fiAajod1DJGsbKvNlT3z+tUTnZRlcjO4o1piVYyDm2KEY6+mf97UIGIJHJhe4G1B4gJOeX3HY0UIHZAYeWRupAXcV+hKkbxgt2YnpUr3E7xmNCAuMnk8o+dAPjAGS30Ga5UjIIJz7npXYjRAMAlu5rrytnn2PqqgUHcThjjcfDqamRCrF9xtnDd6hiYAd8dhRMUi5BCLsPw4zQD3JkY4526EDB2HwodGflHPG/N3wTTEyAR5wSxPmydq7SNXUMBjPv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38922" name="Picture 10" descr="http://upload.wikimedia.org/wikipedia/commons/c/cc/John_Snow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556792"/>
            <a:ext cx="1944216" cy="2592288"/>
          </a:xfrm>
          <a:prstGeom prst="rect">
            <a:avLst/>
          </a:prstGeom>
          <a:noFill/>
        </p:spPr>
      </p:pic>
      <p:pic>
        <p:nvPicPr>
          <p:cNvPr id="9" name="Picture 15" descr="o_Susser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4293096"/>
            <a:ext cx="1935574" cy="2304256"/>
          </a:xfrm>
          <a:prstGeom prst="rect">
            <a:avLst/>
          </a:prstGeom>
          <a:noFill/>
        </p:spPr>
      </p:pic>
      <p:pic>
        <p:nvPicPr>
          <p:cNvPr id="38924" name="Picture 12" descr="Brian MacMahon (brian-macmahon.jpg)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1628800"/>
            <a:ext cx="1872208" cy="2229956"/>
          </a:xfrm>
          <a:prstGeom prst="rect">
            <a:avLst/>
          </a:prstGeom>
          <a:noFill/>
        </p:spPr>
      </p:pic>
      <p:pic>
        <p:nvPicPr>
          <p:cNvPr id="38928" name="Picture 16" descr="http://www.economics.soton.ac.uk/staff/aldrich/fisherguide/Doc1_files/image001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27785" y="4293096"/>
            <a:ext cx="2016224" cy="2304256"/>
          </a:xfrm>
          <a:prstGeom prst="rect">
            <a:avLst/>
          </a:prstGeom>
          <a:noFill/>
        </p:spPr>
      </p:pic>
      <p:pic>
        <p:nvPicPr>
          <p:cNvPr id="38930" name="Picture 18" descr="http://statistics.berkeley.edu/sites/default/files/pages/neyman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32240" y="4005064"/>
            <a:ext cx="2069976" cy="2592288"/>
          </a:xfrm>
          <a:prstGeom prst="rect">
            <a:avLst/>
          </a:prstGeom>
          <a:noFill/>
        </p:spPr>
      </p:pic>
      <p:pic>
        <p:nvPicPr>
          <p:cNvPr id="38932" name="Picture 20" descr="http://upload.wikimedia.org/wikipedia/commons/7/7f/Karl_Pearson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860032" y="4293096"/>
            <a:ext cx="1872208" cy="2241054"/>
          </a:xfrm>
          <a:prstGeom prst="rect">
            <a:avLst/>
          </a:prstGeom>
          <a:noFill/>
        </p:spPr>
      </p:pic>
      <p:sp>
        <p:nvSpPr>
          <p:cNvPr id="3" name="CuadroTexto 2"/>
          <p:cNvSpPr txBox="1"/>
          <p:nvPr/>
        </p:nvSpPr>
        <p:spPr>
          <a:xfrm>
            <a:off x="755576" y="3779748"/>
            <a:ext cx="13773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smtClean="0"/>
              <a:t>John Snow</a:t>
            </a:r>
            <a:endParaRPr lang="es-ES" dirty="0"/>
          </a:p>
        </p:txBody>
      </p:sp>
      <p:sp>
        <p:nvSpPr>
          <p:cNvPr id="14" name="CuadroTexto 13"/>
          <p:cNvSpPr txBox="1"/>
          <p:nvPr/>
        </p:nvSpPr>
        <p:spPr>
          <a:xfrm>
            <a:off x="2699792" y="3645024"/>
            <a:ext cx="16821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smtClean="0"/>
              <a:t> Richard </a:t>
            </a:r>
            <a:r>
              <a:rPr lang="es-ES" dirty="0" err="1" smtClean="0"/>
              <a:t>Dole</a:t>
            </a:r>
            <a:endParaRPr lang="es-ES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644008" y="3573016"/>
            <a:ext cx="201363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smtClean="0"/>
              <a:t> Austin Bradford</a:t>
            </a:r>
          </a:p>
          <a:p>
            <a:r>
              <a:rPr lang="es-ES" dirty="0" smtClean="0"/>
              <a:t>Hill</a:t>
            </a:r>
            <a:endParaRPr lang="es-ES" dirty="0"/>
          </a:p>
        </p:txBody>
      </p:sp>
      <p:sp>
        <p:nvSpPr>
          <p:cNvPr id="16" name="CuadroTexto 15"/>
          <p:cNvSpPr txBox="1"/>
          <p:nvPr/>
        </p:nvSpPr>
        <p:spPr>
          <a:xfrm>
            <a:off x="6732240" y="3501008"/>
            <a:ext cx="196708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smtClean="0"/>
              <a:t> Brian </a:t>
            </a:r>
            <a:r>
              <a:rPr lang="es-ES" dirty="0" err="1" smtClean="0"/>
              <a:t>McMahon</a:t>
            </a:r>
            <a:endParaRPr lang="es-ES" dirty="0"/>
          </a:p>
        </p:txBody>
      </p:sp>
      <p:sp>
        <p:nvSpPr>
          <p:cNvPr id="17" name="CuadroTexto 16"/>
          <p:cNvSpPr txBox="1"/>
          <p:nvPr/>
        </p:nvSpPr>
        <p:spPr>
          <a:xfrm>
            <a:off x="467544" y="6237312"/>
            <a:ext cx="180804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Mervin</a:t>
            </a:r>
            <a:r>
              <a:rPr lang="es-ES" dirty="0" smtClean="0"/>
              <a:t> </a:t>
            </a:r>
            <a:r>
              <a:rPr lang="es-ES" dirty="0" err="1" smtClean="0"/>
              <a:t>Susser</a:t>
            </a:r>
            <a:endParaRPr lang="es-ES" dirty="0"/>
          </a:p>
        </p:txBody>
      </p:sp>
      <p:sp>
        <p:nvSpPr>
          <p:cNvPr id="18" name="CuadroTexto 17"/>
          <p:cNvSpPr txBox="1"/>
          <p:nvPr/>
        </p:nvSpPr>
        <p:spPr>
          <a:xfrm>
            <a:off x="2699792" y="6228020"/>
            <a:ext cx="17756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smtClean="0"/>
              <a:t> Ronald Fisher</a:t>
            </a:r>
            <a:endParaRPr lang="es-ES" dirty="0"/>
          </a:p>
        </p:txBody>
      </p:sp>
      <p:sp>
        <p:nvSpPr>
          <p:cNvPr id="19" name="CuadroTexto 18"/>
          <p:cNvSpPr txBox="1"/>
          <p:nvPr/>
        </p:nvSpPr>
        <p:spPr>
          <a:xfrm>
            <a:off x="4932040" y="6165304"/>
            <a:ext cx="165092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smtClean="0"/>
              <a:t> Karl Pearson</a:t>
            </a:r>
            <a:endParaRPr lang="es-ES" dirty="0"/>
          </a:p>
        </p:txBody>
      </p:sp>
      <p:sp>
        <p:nvSpPr>
          <p:cNvPr id="20" name="CuadroTexto 19"/>
          <p:cNvSpPr txBox="1"/>
          <p:nvPr/>
        </p:nvSpPr>
        <p:spPr>
          <a:xfrm>
            <a:off x="7020272" y="6228020"/>
            <a:ext cx="17844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Jerzy</a:t>
            </a:r>
            <a:r>
              <a:rPr lang="es-ES" dirty="0" smtClean="0"/>
              <a:t> </a:t>
            </a:r>
            <a:r>
              <a:rPr lang="es-ES" dirty="0" err="1" smtClean="0"/>
              <a:t>Neyman</a:t>
            </a:r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578524" y="350787"/>
            <a:ext cx="65630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sz="2800" b="1" i="1" dirty="0" smtClean="0">
                <a:solidFill>
                  <a:srgbClr val="00B0F0"/>
                </a:solidFill>
              </a:rPr>
              <a:t>Historia del Método Epidemiológico</a:t>
            </a:r>
            <a:endParaRPr lang="es-EC" sz="2800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4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i="1" dirty="0" smtClean="0">
                <a:solidFill>
                  <a:srgbClr val="00B0F0"/>
                </a:solidFill>
              </a:rPr>
              <a:t>Causalidad en Epidemiología</a:t>
            </a:r>
            <a:endParaRPr lang="es-CL" i="1" dirty="0">
              <a:solidFill>
                <a:srgbClr val="00B0F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395536" y="1615805"/>
            <a:ext cx="4106416" cy="4572000"/>
          </a:xfrm>
        </p:spPr>
        <p:txBody>
          <a:bodyPr>
            <a:normAutofit/>
          </a:bodyPr>
          <a:lstStyle/>
          <a:p>
            <a:r>
              <a:rPr lang="es-CL" b="1" dirty="0" smtClean="0">
                <a:solidFill>
                  <a:srgbClr val="0070C0"/>
                </a:solidFill>
              </a:rPr>
              <a:t>Ontológica</a:t>
            </a:r>
          </a:p>
          <a:p>
            <a:r>
              <a:rPr lang="es-CL" dirty="0" smtClean="0"/>
              <a:t>Producción (</a:t>
            </a:r>
            <a:r>
              <a:rPr lang="es-CL" dirty="0" err="1" smtClean="0"/>
              <a:t>MacMahon</a:t>
            </a:r>
            <a:r>
              <a:rPr lang="es-CL" dirty="0" smtClean="0"/>
              <a:t>)</a:t>
            </a:r>
          </a:p>
          <a:p>
            <a:r>
              <a:rPr lang="es-CL" dirty="0" smtClean="0"/>
              <a:t>Causa necesaria (Koch)</a:t>
            </a:r>
          </a:p>
          <a:p>
            <a:r>
              <a:rPr lang="es-CL" dirty="0" smtClean="0"/>
              <a:t>Compuesto de causa suficiente (</a:t>
            </a:r>
            <a:r>
              <a:rPr lang="es-CL" dirty="0" err="1" smtClean="0"/>
              <a:t>Rothman</a:t>
            </a:r>
            <a:r>
              <a:rPr lang="es-CL" dirty="0" smtClean="0"/>
              <a:t>)</a:t>
            </a:r>
          </a:p>
          <a:p>
            <a:r>
              <a:rPr lang="es-CL" dirty="0" smtClean="0"/>
              <a:t>Causa probabilística</a:t>
            </a:r>
          </a:p>
          <a:p>
            <a:r>
              <a:rPr lang="es-CL" dirty="0" err="1" smtClean="0"/>
              <a:t>Contrafactual</a:t>
            </a:r>
            <a:endParaRPr lang="es-CL" dirty="0" smtClean="0"/>
          </a:p>
          <a:p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707147" y="1772816"/>
            <a:ext cx="4119588" cy="4572000"/>
          </a:xfrm>
        </p:spPr>
        <p:txBody>
          <a:bodyPr>
            <a:normAutofit/>
          </a:bodyPr>
          <a:lstStyle/>
          <a:p>
            <a:r>
              <a:rPr lang="es-CL" b="1" dirty="0" smtClean="0">
                <a:solidFill>
                  <a:srgbClr val="0070C0"/>
                </a:solidFill>
              </a:rPr>
              <a:t>Epistemológica (inferencia causal)</a:t>
            </a:r>
          </a:p>
          <a:p>
            <a:r>
              <a:rPr lang="es-CL" dirty="0" smtClean="0"/>
              <a:t>Criterios de causalidad</a:t>
            </a:r>
          </a:p>
          <a:p>
            <a:r>
              <a:rPr lang="es-CL" dirty="0" smtClean="0"/>
              <a:t>Causas en un nivel: única, múltiple.</a:t>
            </a:r>
          </a:p>
          <a:p>
            <a:r>
              <a:rPr lang="es-CL" dirty="0" smtClean="0"/>
              <a:t>Causas en multinivel</a:t>
            </a:r>
          </a:p>
          <a:p>
            <a:r>
              <a:rPr lang="es-CL" dirty="0" smtClean="0"/>
              <a:t>Grafos </a:t>
            </a:r>
            <a:r>
              <a:rPr lang="es-CL" dirty="0" err="1" smtClean="0"/>
              <a:t>Acíclicos</a:t>
            </a:r>
            <a:r>
              <a:rPr lang="es-CL" dirty="0" smtClean="0"/>
              <a:t> Dirigidos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60648"/>
            <a:ext cx="6893445" cy="1071563"/>
          </a:xfrm>
        </p:spPr>
        <p:txBody>
          <a:bodyPr/>
          <a:lstStyle/>
          <a:p>
            <a:pPr algn="ctr"/>
            <a:r>
              <a:rPr lang="es-MX" sz="3200" b="1" dirty="0" smtClean="0">
                <a:solidFill>
                  <a:srgbClr val="00B0F0"/>
                </a:solidFill>
                <a:latin typeface="Segoe Print" pitchFamily="2" charset="0"/>
              </a:rPr>
              <a:t>Modelos de Causa en Epidemiología </a:t>
            </a:r>
            <a:endParaRPr lang="es-ES_tradnl" sz="3200" b="1" dirty="0">
              <a:solidFill>
                <a:srgbClr val="00B0F0"/>
              </a:solidFill>
              <a:latin typeface="Segoe Print" pitchFamily="2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552" y="1628800"/>
            <a:ext cx="8077200" cy="482453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</a:pPr>
            <a:r>
              <a:rPr lang="es-ES_tradnl" sz="2800" b="1" dirty="0" smtClean="0">
                <a:solidFill>
                  <a:srgbClr val="0066CC"/>
                </a:solidFill>
                <a:latin typeface="Arial" charset="0"/>
              </a:rPr>
              <a:t>Teoría Miasmática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</a:pPr>
            <a:r>
              <a:rPr lang="es-ES_tradnl" sz="2800" b="1" dirty="0" smtClean="0">
                <a:solidFill>
                  <a:srgbClr val="0066CC"/>
                </a:solidFill>
                <a:latin typeface="Arial" charset="0"/>
              </a:rPr>
              <a:t>Modelo determinista </a:t>
            </a:r>
            <a:r>
              <a:rPr lang="es-ES_tradnl" sz="2800" b="1" dirty="0" err="1" smtClean="0">
                <a:solidFill>
                  <a:srgbClr val="0066CC"/>
                </a:solidFill>
                <a:latin typeface="Arial" charset="0"/>
              </a:rPr>
              <a:t>unicausal</a:t>
            </a:r>
            <a:endParaRPr lang="es-ES_tradnl" sz="2800" b="1" dirty="0">
              <a:solidFill>
                <a:srgbClr val="0066CC"/>
              </a:solidFill>
              <a:latin typeface="Arial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</a:pPr>
            <a:r>
              <a:rPr lang="es-ES_tradnl" sz="2800" b="1" dirty="0" smtClean="0">
                <a:solidFill>
                  <a:srgbClr val="0066CC"/>
                </a:solidFill>
                <a:latin typeface="Arial" charset="0"/>
              </a:rPr>
              <a:t>Tríada ecológica: </a:t>
            </a:r>
            <a:r>
              <a:rPr lang="es-ES_tradnl" sz="2400" b="1" dirty="0" smtClean="0">
                <a:solidFill>
                  <a:srgbClr val="0066CC"/>
                </a:solidFill>
                <a:latin typeface="Arial" charset="0"/>
              </a:rPr>
              <a:t>enfermedades infecciosas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</a:pPr>
            <a:r>
              <a:rPr lang="es-ES_tradnl" sz="2800" b="1" dirty="0" smtClean="0">
                <a:solidFill>
                  <a:srgbClr val="0066CC"/>
                </a:solidFill>
                <a:latin typeface="Arial" charset="0"/>
              </a:rPr>
              <a:t>Red </a:t>
            </a:r>
            <a:r>
              <a:rPr lang="es-ES_tradnl" sz="2800" b="1" dirty="0" smtClean="0">
                <a:solidFill>
                  <a:srgbClr val="0066CC"/>
                </a:solidFill>
                <a:latin typeface="Arial" charset="0"/>
              </a:rPr>
              <a:t>causal: INUS </a:t>
            </a:r>
            <a:r>
              <a:rPr lang="es-ES_tradnl" sz="2800" b="1" dirty="0" err="1" smtClean="0">
                <a:solidFill>
                  <a:srgbClr val="0066CC"/>
                </a:solidFill>
                <a:latin typeface="Arial" charset="0"/>
              </a:rPr>
              <a:t>conditions</a:t>
            </a:r>
            <a:r>
              <a:rPr lang="es-ES_tradnl" sz="2800" b="1" dirty="0" smtClean="0">
                <a:solidFill>
                  <a:srgbClr val="0066CC"/>
                </a:solidFill>
                <a:latin typeface="Arial" charset="0"/>
              </a:rPr>
              <a:t> (</a:t>
            </a:r>
            <a:r>
              <a:rPr lang="es-ES_tradnl" sz="2800" b="1" dirty="0" err="1" smtClean="0">
                <a:solidFill>
                  <a:srgbClr val="0066CC"/>
                </a:solidFill>
                <a:latin typeface="Arial" charset="0"/>
              </a:rPr>
              <a:t>JMackie</a:t>
            </a:r>
            <a:r>
              <a:rPr lang="es-ES_tradnl" sz="2800" b="1" dirty="0" smtClean="0">
                <a:solidFill>
                  <a:srgbClr val="0066CC"/>
                </a:solidFill>
                <a:latin typeface="Arial" charset="0"/>
              </a:rPr>
              <a:t>)</a:t>
            </a:r>
            <a:endParaRPr lang="es-ES_tradnl" sz="2800" b="1" dirty="0">
              <a:solidFill>
                <a:srgbClr val="0066CC"/>
              </a:solidFill>
              <a:latin typeface="Arial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_tradnl" b="1" dirty="0">
                <a:solidFill>
                  <a:srgbClr val="0066CC"/>
                </a:solidFill>
                <a:latin typeface="Arial" charset="0"/>
              </a:rPr>
              <a:t>Complejo causa </a:t>
            </a:r>
            <a:r>
              <a:rPr lang="es-ES_tradnl" b="1" dirty="0" smtClean="0">
                <a:solidFill>
                  <a:srgbClr val="0066CC"/>
                </a:solidFill>
                <a:latin typeface="Arial" charset="0"/>
              </a:rPr>
              <a:t>suficiente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_tradnl" b="1" dirty="0" smtClean="0">
                <a:solidFill>
                  <a:srgbClr val="0066CC"/>
                </a:solidFill>
                <a:latin typeface="Arial" charset="0"/>
              </a:rPr>
              <a:t>Niveles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s-ES_tradnl" sz="2800" b="1" dirty="0" smtClean="0">
                <a:solidFill>
                  <a:srgbClr val="0066CC"/>
                </a:solidFill>
                <a:latin typeface="Arial" charset="0"/>
              </a:rPr>
              <a:t>Fractales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s-ES_tradnl" sz="2800" b="1" dirty="0" smtClean="0">
                <a:solidFill>
                  <a:srgbClr val="0066CC"/>
                </a:solidFill>
                <a:latin typeface="Arial" charset="0"/>
              </a:rPr>
              <a:t>Eco-epidemiología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</a:pPr>
            <a:r>
              <a:rPr lang="es-ES_tradnl" sz="2800" b="1" dirty="0" smtClean="0">
                <a:solidFill>
                  <a:srgbClr val="0066CC"/>
                </a:solidFill>
                <a:latin typeface="Arial" charset="0"/>
              </a:rPr>
              <a:t>Modelo de efecto potencial (</a:t>
            </a:r>
            <a:r>
              <a:rPr lang="es-ES_tradnl" sz="2800" b="1" dirty="0" err="1" smtClean="0">
                <a:solidFill>
                  <a:srgbClr val="0066CC"/>
                </a:solidFill>
                <a:latin typeface="Arial" charset="0"/>
              </a:rPr>
              <a:t>contrafactual</a:t>
            </a:r>
            <a:r>
              <a:rPr lang="es-ES_tradnl" sz="2800" b="1" dirty="0" smtClean="0">
                <a:solidFill>
                  <a:srgbClr val="0066CC"/>
                </a:solidFill>
                <a:latin typeface="Arial" charset="0"/>
              </a:rPr>
              <a:t>)</a:t>
            </a:r>
            <a:endParaRPr lang="es-ES_tradnl" sz="2800" b="1" dirty="0">
              <a:solidFill>
                <a:srgbClr val="0066CC"/>
              </a:solidFill>
              <a:latin typeface="Arial" charset="0"/>
            </a:endParaRPr>
          </a:p>
          <a:p>
            <a:pPr>
              <a:buClr>
                <a:schemeClr val="hlink"/>
              </a:buClr>
              <a:buNone/>
            </a:pPr>
            <a:endParaRPr lang="es-ES_tradnl" sz="28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7793037" cy="1462088"/>
          </a:xfrm>
        </p:spPr>
        <p:txBody>
          <a:bodyPr/>
          <a:lstStyle/>
          <a:p>
            <a:pPr algn="ctr"/>
            <a:r>
              <a:rPr lang="es-MX" sz="2400" b="1" i="1" dirty="0">
                <a:solidFill>
                  <a:srgbClr val="00B0F0"/>
                </a:solidFill>
                <a:latin typeface="Verdana" pitchFamily="34" charset="0"/>
              </a:rPr>
              <a:t>ETAPAS EN LA EVOLUCIÓN DE LA EPIDEMIOLOGÍA </a:t>
            </a:r>
            <a:endParaRPr lang="es-ES" sz="2400" b="1" i="1" dirty="0">
              <a:solidFill>
                <a:srgbClr val="00B0F0"/>
              </a:solidFill>
              <a:latin typeface="Verdana" pitchFamily="34" charset="0"/>
            </a:endParaRPr>
          </a:p>
        </p:txBody>
      </p:sp>
      <p:graphicFrame>
        <p:nvGraphicFramePr>
          <p:cNvPr id="15507" name="Group 1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904127"/>
              </p:ext>
            </p:extLst>
          </p:nvPr>
        </p:nvGraphicFramePr>
        <p:xfrm>
          <a:off x="683568" y="1340768"/>
          <a:ext cx="7632005" cy="4792976"/>
        </p:xfrm>
        <a:graphic>
          <a:graphicData uri="http://schemas.openxmlformats.org/drawingml/2006/table">
            <a:tbl>
              <a:tblPr/>
              <a:tblGrid>
                <a:gridCol w="1512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76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80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Etapas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Paradigma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Proceso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Analítico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Enfoque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Preventivo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Estadística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Sanitaria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Miasmático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Demostración de brotes epidémicos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Saneamiento básico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0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Enfermedades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Infecciosas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Microbiológico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Reconocimiento y aislamiento del agente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Vacunas, cuarente-na y antibióticos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5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Enfermedades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Crónicas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Caja negra: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Exposición efecto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Determinación de factores de riesgo y  riesgo relativo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Control de factores de riesgo por  modificación estilos de vida</a:t>
                      </a: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3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Eco-epidemio-logía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(Emergente)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Cajas chinas: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Relaciones dentro y entre estructuras jerárquicas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Análisis  de   determi-nantes  y   efectos en diversos niveles de organización,contextos sociales y base biológica</a:t>
                      </a: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Control </a:t>
                      </a: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determinantes </a:t>
                      </a: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e </a:t>
                      </a: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intervención </a:t>
                      </a: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en mecanismos íntimos de </a:t>
                      </a: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</a:rPr>
                        <a:t>patogénesis</a:t>
                      </a: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501" name="Text Box 141"/>
          <p:cNvSpPr txBox="1">
            <a:spLocks noChangeArrowheads="1"/>
          </p:cNvSpPr>
          <p:nvPr/>
        </p:nvSpPr>
        <p:spPr bwMode="auto">
          <a:xfrm>
            <a:off x="0" y="6093296"/>
            <a:ext cx="76962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 b="1" i="1" dirty="0">
                <a:solidFill>
                  <a:schemeClr val="tx2"/>
                </a:solidFill>
                <a:latin typeface="Verdana" pitchFamily="34" charset="0"/>
              </a:rPr>
              <a:t>  </a:t>
            </a:r>
          </a:p>
          <a:p>
            <a:pPr algn="ctr">
              <a:spcBef>
                <a:spcPct val="50000"/>
              </a:spcBef>
            </a:pPr>
            <a:r>
              <a:rPr lang="es-MX" sz="1000" b="1" i="1" dirty="0">
                <a:solidFill>
                  <a:schemeClr val="tx2"/>
                </a:solidFill>
                <a:latin typeface="Verdana" pitchFamily="34" charset="0"/>
              </a:rPr>
              <a:t>Modificado de </a:t>
            </a:r>
            <a:r>
              <a:rPr lang="es-MX" sz="1000" b="1" i="1" dirty="0" err="1">
                <a:solidFill>
                  <a:schemeClr val="tx2"/>
                </a:solidFill>
                <a:latin typeface="Verdana" pitchFamily="34" charset="0"/>
              </a:rPr>
              <a:t>M.Susser</a:t>
            </a:r>
            <a:r>
              <a:rPr lang="es-MX" sz="1000" b="1" i="1" dirty="0">
                <a:solidFill>
                  <a:schemeClr val="tx2"/>
                </a:solidFill>
                <a:latin typeface="Verdana" pitchFamily="34" charset="0"/>
              </a:rPr>
              <a:t> y E. </a:t>
            </a:r>
            <a:r>
              <a:rPr lang="es-MX" sz="1000" b="1" i="1" dirty="0" err="1">
                <a:solidFill>
                  <a:schemeClr val="tx2"/>
                </a:solidFill>
                <a:latin typeface="Verdana" pitchFamily="34" charset="0"/>
              </a:rPr>
              <a:t>Susser</a:t>
            </a:r>
            <a:r>
              <a:rPr lang="es-MX" sz="1000" b="1" i="1" dirty="0">
                <a:solidFill>
                  <a:schemeClr val="tx2"/>
                </a:solidFill>
                <a:latin typeface="Verdana" pitchFamily="34" charset="0"/>
              </a:rPr>
              <a:t>.  </a:t>
            </a:r>
            <a:r>
              <a:rPr lang="es-MX" sz="1000" b="1" i="1" dirty="0" err="1">
                <a:solidFill>
                  <a:schemeClr val="tx2"/>
                </a:solidFill>
                <a:latin typeface="Verdana" pitchFamily="34" charset="0"/>
              </a:rPr>
              <a:t>Am.</a:t>
            </a:r>
            <a:r>
              <a:rPr lang="es-MX" sz="1000" b="1" i="1" dirty="0">
                <a:solidFill>
                  <a:schemeClr val="tx2"/>
                </a:solidFill>
                <a:latin typeface="Verdana" pitchFamily="34" charset="0"/>
              </a:rPr>
              <a:t> </a:t>
            </a:r>
            <a:r>
              <a:rPr lang="es-MX" sz="1000" b="1" i="1" dirty="0" err="1">
                <a:solidFill>
                  <a:schemeClr val="tx2"/>
                </a:solidFill>
                <a:latin typeface="Verdana" pitchFamily="34" charset="0"/>
              </a:rPr>
              <a:t>Jour.Pub</a:t>
            </a:r>
            <a:r>
              <a:rPr lang="es-MX" sz="1000" b="1" i="1" dirty="0">
                <a:solidFill>
                  <a:schemeClr val="tx2"/>
                </a:solidFill>
                <a:latin typeface="Verdana" pitchFamily="34" charset="0"/>
              </a:rPr>
              <a:t>. </a:t>
            </a:r>
            <a:r>
              <a:rPr lang="es-MX" sz="1000" b="1" i="1" dirty="0" err="1">
                <a:solidFill>
                  <a:schemeClr val="tx2"/>
                </a:solidFill>
                <a:latin typeface="Verdana" pitchFamily="34" charset="0"/>
              </a:rPr>
              <a:t>Health</a:t>
            </a:r>
            <a:r>
              <a:rPr lang="es-MX" sz="1000" b="1" i="1" dirty="0">
                <a:solidFill>
                  <a:schemeClr val="tx2"/>
                </a:solidFill>
                <a:latin typeface="Verdana" pitchFamily="34" charset="0"/>
              </a:rPr>
              <a:t> 86:674-677; 1996.</a:t>
            </a:r>
            <a:endParaRPr lang="es-ES" sz="1000" b="1" i="1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7793037" cy="1169987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600" b="1" i="1" dirty="0" smtClean="0">
                <a:solidFill>
                  <a:srgbClr val="00B0F0"/>
                </a:solidFill>
                <a:latin typeface="Segoe Print" pitchFamily="2" charset="0"/>
              </a:rPr>
              <a:t>Criterios de Causalidad</a:t>
            </a:r>
            <a:r>
              <a:rPr lang="es-MX" sz="3600" b="1" i="1" dirty="0" smtClean="0">
                <a:solidFill>
                  <a:srgbClr val="009900"/>
                </a:solidFill>
                <a:latin typeface="Segoe Print" pitchFamily="2" charset="0"/>
              </a:rPr>
              <a:t/>
            </a:r>
            <a:br>
              <a:rPr lang="es-MX" sz="3600" b="1" i="1" dirty="0" smtClean="0">
                <a:solidFill>
                  <a:srgbClr val="009900"/>
                </a:solidFill>
                <a:latin typeface="Segoe Print" pitchFamily="2" charset="0"/>
              </a:rPr>
            </a:br>
            <a:r>
              <a:rPr lang="es-MX" sz="3600" b="1" i="1" dirty="0" smtClean="0">
                <a:solidFill>
                  <a:srgbClr val="0066CC"/>
                </a:solidFill>
                <a:latin typeface="Segoe Print" pitchFamily="2" charset="0"/>
              </a:rPr>
              <a:t>Bradford Hill</a:t>
            </a:r>
            <a:endParaRPr lang="es-ES" sz="2400" b="1" i="1" dirty="0">
              <a:solidFill>
                <a:srgbClr val="0066CC"/>
              </a:solidFill>
              <a:latin typeface="Segoe Print" pitchFamily="2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27584" y="1604189"/>
            <a:ext cx="6984131" cy="4572000"/>
          </a:xfrm>
        </p:spPr>
        <p:txBody>
          <a:bodyPr/>
          <a:lstStyle/>
          <a:p>
            <a:pPr lvl="2">
              <a:lnSpc>
                <a:spcPct val="160000"/>
              </a:lnSpc>
              <a:buClr>
                <a:srgbClr val="FF0000"/>
              </a:buClr>
            </a:pPr>
            <a:r>
              <a:rPr lang="es-MX" sz="1800" b="1" dirty="0">
                <a:solidFill>
                  <a:srgbClr val="00B050"/>
                </a:solidFill>
                <a:latin typeface="Verdana" pitchFamily="34" charset="0"/>
              </a:rPr>
              <a:t>Fuerza de la asociación</a:t>
            </a:r>
          </a:p>
          <a:p>
            <a:pPr lvl="2">
              <a:lnSpc>
                <a:spcPct val="160000"/>
              </a:lnSpc>
              <a:buClr>
                <a:srgbClr val="FF0000"/>
              </a:buClr>
            </a:pPr>
            <a:r>
              <a:rPr lang="es-MX" sz="1800" b="1" dirty="0">
                <a:solidFill>
                  <a:srgbClr val="00B050"/>
                </a:solidFill>
                <a:latin typeface="Verdana" pitchFamily="34" charset="0"/>
              </a:rPr>
              <a:t>Consistencia y replicación</a:t>
            </a:r>
          </a:p>
          <a:p>
            <a:pPr lvl="2">
              <a:lnSpc>
                <a:spcPct val="160000"/>
              </a:lnSpc>
              <a:buClr>
                <a:srgbClr val="FF0000"/>
              </a:buClr>
            </a:pPr>
            <a:r>
              <a:rPr lang="es-MX" sz="1800" b="1" dirty="0">
                <a:solidFill>
                  <a:srgbClr val="00B050"/>
                </a:solidFill>
                <a:latin typeface="Verdana" pitchFamily="34" charset="0"/>
              </a:rPr>
              <a:t>Especificidad</a:t>
            </a:r>
          </a:p>
          <a:p>
            <a:pPr lvl="2">
              <a:lnSpc>
                <a:spcPct val="160000"/>
              </a:lnSpc>
              <a:buClr>
                <a:srgbClr val="FF0000"/>
              </a:buClr>
            </a:pPr>
            <a:r>
              <a:rPr lang="es-MX" sz="1800" b="1" dirty="0">
                <a:solidFill>
                  <a:srgbClr val="00B050"/>
                </a:solidFill>
                <a:latin typeface="Verdana" pitchFamily="34" charset="0"/>
              </a:rPr>
              <a:t>Temporalidad</a:t>
            </a:r>
          </a:p>
          <a:p>
            <a:pPr lvl="2">
              <a:lnSpc>
                <a:spcPct val="160000"/>
              </a:lnSpc>
              <a:buClr>
                <a:srgbClr val="FF0000"/>
              </a:buClr>
            </a:pPr>
            <a:r>
              <a:rPr lang="es-MX" sz="1800" b="1" dirty="0">
                <a:solidFill>
                  <a:srgbClr val="00B050"/>
                </a:solidFill>
                <a:latin typeface="Verdana" pitchFamily="34" charset="0"/>
              </a:rPr>
              <a:t>Gradiente biológica [dosis – respuesta]</a:t>
            </a:r>
          </a:p>
          <a:p>
            <a:pPr lvl="2">
              <a:lnSpc>
                <a:spcPct val="160000"/>
              </a:lnSpc>
              <a:buClr>
                <a:srgbClr val="FF0000"/>
              </a:buClr>
            </a:pPr>
            <a:r>
              <a:rPr lang="es-MX" sz="1800" b="1" dirty="0">
                <a:solidFill>
                  <a:srgbClr val="00B050"/>
                </a:solidFill>
                <a:latin typeface="Verdana" pitchFamily="34" charset="0"/>
              </a:rPr>
              <a:t>Plausibilidad</a:t>
            </a:r>
          </a:p>
          <a:p>
            <a:pPr lvl="2">
              <a:lnSpc>
                <a:spcPct val="160000"/>
              </a:lnSpc>
              <a:buClr>
                <a:srgbClr val="FF0000"/>
              </a:buClr>
            </a:pPr>
            <a:r>
              <a:rPr lang="es-MX" sz="1800" b="1" dirty="0">
                <a:solidFill>
                  <a:srgbClr val="00B050"/>
                </a:solidFill>
                <a:latin typeface="Verdana" pitchFamily="34" charset="0"/>
              </a:rPr>
              <a:t>Coherencia</a:t>
            </a:r>
          </a:p>
          <a:p>
            <a:pPr lvl="2">
              <a:lnSpc>
                <a:spcPct val="160000"/>
              </a:lnSpc>
              <a:buClr>
                <a:srgbClr val="FF0000"/>
              </a:buClr>
            </a:pPr>
            <a:r>
              <a:rPr lang="es-MX" sz="1800" b="1" dirty="0">
                <a:solidFill>
                  <a:srgbClr val="00B050"/>
                </a:solidFill>
                <a:latin typeface="Verdana" pitchFamily="34" charset="0"/>
              </a:rPr>
              <a:t>Evidencia experimental</a:t>
            </a:r>
          </a:p>
          <a:p>
            <a:pPr lvl="2">
              <a:lnSpc>
                <a:spcPct val="160000"/>
              </a:lnSpc>
              <a:buClr>
                <a:srgbClr val="FF0000"/>
              </a:buClr>
            </a:pPr>
            <a:r>
              <a:rPr lang="es-MX" sz="1800" b="1" dirty="0">
                <a:solidFill>
                  <a:srgbClr val="92D050"/>
                </a:solidFill>
                <a:latin typeface="Verdana" pitchFamily="34" charset="0"/>
              </a:rPr>
              <a:t>Analogía</a:t>
            </a:r>
          </a:p>
          <a:p>
            <a:pPr lvl="2">
              <a:lnSpc>
                <a:spcPct val="160000"/>
              </a:lnSpc>
            </a:pPr>
            <a:endParaRPr lang="es-ES" sz="1600" b="1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757833" y="288032"/>
            <a:ext cx="7793037" cy="908720"/>
          </a:xfrm>
        </p:spPr>
        <p:txBody>
          <a:bodyPr>
            <a:normAutofit fontScale="90000"/>
          </a:bodyPr>
          <a:lstStyle/>
          <a:p>
            <a:r>
              <a:rPr lang="es-CL" sz="2400" b="1" dirty="0" smtClean="0">
                <a:solidFill>
                  <a:srgbClr val="0070C0"/>
                </a:solidFill>
              </a:rPr>
              <a:t>Meta-análisis de estudios de caso control de los reportes del </a:t>
            </a:r>
            <a:r>
              <a:rPr lang="es-CL" sz="2400" b="1" dirty="0" smtClean="0">
                <a:solidFill>
                  <a:srgbClr val="0070C0"/>
                </a:solidFill>
              </a:rPr>
              <a:t>Cirujano General de EEUU sobre fumar y cáncer 1964 </a:t>
            </a:r>
            <a:r>
              <a:rPr lang="es-CL" sz="2400" b="1" dirty="0" smtClean="0">
                <a:solidFill>
                  <a:srgbClr val="0070C0"/>
                </a:solidFill>
              </a:rPr>
              <a:t>y 1982 </a:t>
            </a:r>
            <a:endParaRPr lang="es-CL" sz="2400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539552" y="126876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395536" y="6093296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i="1" dirty="0" err="1" smtClean="0"/>
              <a:t>Parascandola</a:t>
            </a:r>
            <a:r>
              <a:rPr lang="es-CL" sz="1400" i="1" dirty="0" smtClean="0"/>
              <a:t> M, </a:t>
            </a:r>
            <a:r>
              <a:rPr lang="es-CL" sz="1400" i="1" dirty="0" err="1" smtClean="0"/>
              <a:t>Weed</a:t>
            </a:r>
            <a:r>
              <a:rPr lang="es-CL" sz="1400" i="1" dirty="0"/>
              <a:t> </a:t>
            </a:r>
            <a:r>
              <a:rPr lang="es-CL" sz="1400" i="1" dirty="0" smtClean="0"/>
              <a:t>D. </a:t>
            </a:r>
            <a:r>
              <a:rPr lang="es-CL" sz="1400" i="1" dirty="0" err="1" smtClean="0"/>
              <a:t>Dasgupta</a:t>
            </a:r>
            <a:r>
              <a:rPr lang="es-CL" sz="1400" i="1" dirty="0" smtClean="0"/>
              <a:t> A. </a:t>
            </a:r>
            <a:r>
              <a:rPr lang="es-CL" sz="1400" i="1" dirty="0" err="1" smtClean="0"/>
              <a:t>Two</a:t>
            </a:r>
            <a:r>
              <a:rPr lang="es-CL" sz="1400" i="1" dirty="0" smtClean="0"/>
              <a:t> </a:t>
            </a:r>
            <a:r>
              <a:rPr lang="es-CL" sz="1400" i="1" dirty="0" err="1" smtClean="0"/>
              <a:t>surgeon</a:t>
            </a:r>
            <a:r>
              <a:rPr lang="es-CL" sz="1400" i="1" dirty="0" smtClean="0"/>
              <a:t> </a:t>
            </a:r>
            <a:r>
              <a:rPr lang="es-CL" sz="1400" i="1" dirty="0" err="1" smtClean="0"/>
              <a:t>general´s</a:t>
            </a:r>
            <a:r>
              <a:rPr lang="es-CL" sz="1400" i="1" dirty="0" smtClean="0"/>
              <a:t> </a:t>
            </a:r>
            <a:r>
              <a:rPr lang="es-CL" sz="1400" i="1" dirty="0" err="1" smtClean="0"/>
              <a:t>report</a:t>
            </a:r>
            <a:r>
              <a:rPr lang="es-CL" sz="1400" i="1" dirty="0" smtClean="0"/>
              <a:t> </a:t>
            </a:r>
            <a:r>
              <a:rPr lang="es-CL" sz="1400" i="1" dirty="0" err="1" smtClean="0"/>
              <a:t>on</a:t>
            </a:r>
            <a:r>
              <a:rPr lang="es-CL" sz="1400" i="1" dirty="0" smtClean="0"/>
              <a:t> smoking and </a:t>
            </a:r>
            <a:r>
              <a:rPr lang="es-CL" sz="1400" i="1" dirty="0" err="1" smtClean="0"/>
              <a:t>cancer</a:t>
            </a:r>
            <a:r>
              <a:rPr lang="es-CL" sz="1400" i="1" dirty="0" smtClean="0"/>
              <a:t>: a </a:t>
            </a:r>
            <a:r>
              <a:rPr lang="es-CL" sz="1400" i="1" dirty="0" err="1" smtClean="0"/>
              <a:t>historical</a:t>
            </a:r>
            <a:r>
              <a:rPr lang="es-CL" sz="1400" i="1" dirty="0" smtClean="0"/>
              <a:t> </a:t>
            </a:r>
            <a:r>
              <a:rPr lang="es-CL" sz="1400" i="1" dirty="0" err="1" smtClean="0"/>
              <a:t>investigation</a:t>
            </a:r>
            <a:r>
              <a:rPr lang="es-CL" sz="1400" i="1" dirty="0" smtClean="0"/>
              <a:t> of </a:t>
            </a:r>
            <a:r>
              <a:rPr lang="es-CL" sz="1400" i="1" dirty="0" err="1" smtClean="0"/>
              <a:t>the</a:t>
            </a:r>
            <a:r>
              <a:rPr lang="es-CL" sz="1400" i="1" dirty="0" smtClean="0"/>
              <a:t> </a:t>
            </a:r>
            <a:r>
              <a:rPr lang="es-CL" sz="1400" i="1" dirty="0" err="1" smtClean="0"/>
              <a:t>prectice</a:t>
            </a:r>
            <a:r>
              <a:rPr lang="es-CL" sz="1400" i="1" dirty="0" smtClean="0"/>
              <a:t> of causal </a:t>
            </a:r>
            <a:r>
              <a:rPr lang="es-CL" sz="1400" i="1" dirty="0" err="1" smtClean="0"/>
              <a:t>inference</a:t>
            </a:r>
            <a:endParaRPr lang="es-CL" sz="1400" i="1" dirty="0"/>
          </a:p>
        </p:txBody>
      </p:sp>
      <p:sp>
        <p:nvSpPr>
          <p:cNvPr id="8" name="7 Rectángulo"/>
          <p:cNvSpPr/>
          <p:nvPr/>
        </p:nvSpPr>
        <p:spPr>
          <a:xfrm>
            <a:off x="6876256" y="1268760"/>
            <a:ext cx="288032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Rectángulo"/>
          <p:cNvSpPr/>
          <p:nvPr/>
        </p:nvSpPr>
        <p:spPr>
          <a:xfrm>
            <a:off x="6876256" y="1484784"/>
            <a:ext cx="216024" cy="216024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CuadroTexto"/>
          <p:cNvSpPr txBox="1"/>
          <p:nvPr/>
        </p:nvSpPr>
        <p:spPr>
          <a:xfrm>
            <a:off x="7308304" y="1124744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1982</a:t>
            </a:r>
            <a:endParaRPr lang="es-CL" sz="1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308304" y="141277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dirty="0" smtClean="0"/>
              <a:t>1964</a:t>
            </a:r>
            <a:endParaRPr lang="es-C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24588</TotalTime>
  <Words>1295</Words>
  <Application>Microsoft Office PowerPoint</Application>
  <PresentationFormat>Presentación en pantalla (4:3)</PresentationFormat>
  <Paragraphs>216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9" baseType="lpstr">
      <vt:lpstr>Arial</vt:lpstr>
      <vt:lpstr>Arial Black</vt:lpstr>
      <vt:lpstr>Arial Narrow</vt:lpstr>
      <vt:lpstr>Segoe Print</vt:lpstr>
      <vt:lpstr>Tahoma</vt:lpstr>
      <vt:lpstr>Times New Roman</vt:lpstr>
      <vt:lpstr>Tw Cen MT</vt:lpstr>
      <vt:lpstr>Verdana</vt:lpstr>
      <vt:lpstr>Wingdings</vt:lpstr>
      <vt:lpstr>Wingdings 2</vt:lpstr>
      <vt:lpstr>Intermedio</vt:lpstr>
      <vt:lpstr>Presentación de PowerPoint</vt:lpstr>
      <vt:lpstr>Presentación de PowerPoint</vt:lpstr>
      <vt:lpstr>Presentación de PowerPoint</vt:lpstr>
      <vt:lpstr>Presentación de PowerPoint</vt:lpstr>
      <vt:lpstr>Causalidad en Epidemiología</vt:lpstr>
      <vt:lpstr>Modelos de Causa en Epidemiología </vt:lpstr>
      <vt:lpstr>ETAPAS EN LA EVOLUCIÓN DE LA EPIDEMIOLOGÍA </vt:lpstr>
      <vt:lpstr>Criterios de Causalidad Bradford Hill</vt:lpstr>
      <vt:lpstr>Meta-análisis de estudios de caso control de los reportes del Cirujano General de EEUU sobre fumar y cáncer 1964 y 1982 </vt:lpstr>
      <vt:lpstr>Presentación de PowerPoint</vt:lpstr>
      <vt:lpstr>Refining causal questions Miguel Hernán</vt:lpstr>
      <vt:lpstr>Modelo conceptual de las “causas” de sibilancias </vt:lpstr>
      <vt:lpstr>DEFINICIÓN DE CAUSA K.Rothman</vt:lpstr>
      <vt:lpstr>Presentación de PowerPoint</vt:lpstr>
      <vt:lpstr>MODELO DE CAUSA SUFICIENTE</vt:lpstr>
      <vt:lpstr>Causas suficientes y componentes de una causa suficiente en diarrea en niños</vt:lpstr>
      <vt:lpstr>Modelo de Causalidad  Judea PEARL </vt:lpstr>
      <vt:lpstr>Grafos acíclicos dirigidos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“LA EPIDEMIOLOGÍA ES UNA CIENCIA MARAVILLOSAMENTE AMBICIOSA”.    NANCY KRIEGER</dc:title>
  <dc:creator>spooky</dc:creator>
  <cp:lastModifiedBy>PESSE SORENSEN KAREN ANDREA</cp:lastModifiedBy>
  <cp:revision>402</cp:revision>
  <dcterms:created xsi:type="dcterms:W3CDTF">2004-04-24T08:16:55Z</dcterms:created>
  <dcterms:modified xsi:type="dcterms:W3CDTF">2024-05-30T15:45:47Z</dcterms:modified>
</cp:coreProperties>
</file>