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9" r:id="rId5"/>
    <p:sldId id="273" r:id="rId6"/>
    <p:sldId id="274" r:id="rId7"/>
    <p:sldId id="275" r:id="rId8"/>
    <p:sldId id="276" r:id="rId9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43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390457-F825-44AC-9B45-BBAE912ED8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25A5299-46A8-46AD-BE29-525617ECAC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5B6A0B8-A55C-4C71-BB14-EC0324EE9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3244F-6563-41E2-B341-3F0B1D4E2AB1}" type="datetimeFigureOut">
              <a:rPr lang="es-EC" smtClean="0"/>
              <a:t>22/12/2025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7638C6-DD25-4EB1-B5FC-DE2DC296E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CCC2F7C-ADBE-4A8C-9F3B-4EDBBDED1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2115E-6D0B-47AB-A3FC-560CC9B962D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233589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7ADC03-0E19-4B9F-81F3-F22D1D313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383C124-2B80-4578-ADB8-D5097A3747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0D4227-1235-4D41-AA15-6ED7550F8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3244F-6563-41E2-B341-3F0B1D4E2AB1}" type="datetimeFigureOut">
              <a:rPr lang="es-EC" smtClean="0"/>
              <a:t>22/12/2025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B110461-0277-4CB1-8104-186326246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C9BDDF-5F13-468A-9296-CC0DC453C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2115E-6D0B-47AB-A3FC-560CC9B962D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623053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549A948-9EF5-4DF2-8953-F1CC3C3BDF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AB55BB6-A4B3-47FF-9348-F176BE0092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E2CF80-7BFE-48A6-85BA-E276F41EA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3244F-6563-41E2-B341-3F0B1D4E2AB1}" type="datetimeFigureOut">
              <a:rPr lang="es-EC" smtClean="0"/>
              <a:t>22/12/2025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6D6E0C1-17E2-4175-83C9-FA69D2F83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B95CCC-958D-4A69-8A38-2CC67BC5D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2115E-6D0B-47AB-A3FC-560CC9B962D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013939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F1FFC2-CD98-4D76-B33A-7033AD063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3BC0AF-476D-4781-8659-25A138504D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A541170-4F5E-4A52-BF76-DA1B9BDE8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3244F-6563-41E2-B341-3F0B1D4E2AB1}" type="datetimeFigureOut">
              <a:rPr lang="es-EC" smtClean="0"/>
              <a:t>22/12/2025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6E5F1C-CA79-48AF-9D5E-A64170F86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C0B9FD-886B-4FED-B697-71CAB2A4D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2115E-6D0B-47AB-A3FC-560CC9B962D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912936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F81FEA-6D63-4F8C-B254-FC0738269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4C608BE-AD1E-4FF2-BBB5-E114EE82B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570CE2-2B21-46FA-9A79-3A8F59922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3244F-6563-41E2-B341-3F0B1D4E2AB1}" type="datetimeFigureOut">
              <a:rPr lang="es-EC" smtClean="0"/>
              <a:t>22/12/2025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D3A340-532C-4414-B1BB-85BE0080F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1D3503-C9C8-4579-A918-799B74A6C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2115E-6D0B-47AB-A3FC-560CC9B962D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401494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1211E3-8EE0-4126-8B9B-002891705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544759B-212A-4F5D-A194-0747AAE396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6664FFB-48B6-4C44-A71E-C3D176CCFC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7EB37F6-C693-43A1-8607-C628EF5DA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3244F-6563-41E2-B341-3F0B1D4E2AB1}" type="datetimeFigureOut">
              <a:rPr lang="es-EC" smtClean="0"/>
              <a:t>22/12/2025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71DB683-D12C-4E88-8C35-CF75173CA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9DE7F2E-513E-4B34-B55D-FF2FF85B1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2115E-6D0B-47AB-A3FC-560CC9B962D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847610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610D36-C726-4BBD-931A-C9FB7AC1C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D089564-5F62-4812-8674-7EBF2C658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92FD08C-8B70-4215-BE08-4AED50E71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681F75B-3242-484F-9E63-B04E9D7F19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B7D2854-B45D-42C1-A8E4-BE93348836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B7EAF99-D686-40E0-8BBA-B2B0FE722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3244F-6563-41E2-B341-3F0B1D4E2AB1}" type="datetimeFigureOut">
              <a:rPr lang="es-EC" smtClean="0"/>
              <a:t>22/12/2025</a:t>
            </a:fld>
            <a:endParaRPr lang="es-EC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6A99AF0-7FA9-4357-8BFA-F209E0523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5BB1974-D03C-486B-A397-FA57C0F67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2115E-6D0B-47AB-A3FC-560CC9B962D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099192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481A61-3F30-4991-9137-004C95231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D8F5B95-EAEF-40BF-9309-51EC5F216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3244F-6563-41E2-B341-3F0B1D4E2AB1}" type="datetimeFigureOut">
              <a:rPr lang="es-EC" smtClean="0"/>
              <a:t>22/12/2025</a:t>
            </a:fld>
            <a:endParaRPr lang="es-EC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A54C273-FF64-48A8-A4E9-E18CF5ED3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3CFCEEF-4B01-4BCD-B7D2-B78C5D039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2115E-6D0B-47AB-A3FC-560CC9B962D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61929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E6A0E37-2138-4AA4-9B55-C52863B68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3244F-6563-41E2-B341-3F0B1D4E2AB1}" type="datetimeFigureOut">
              <a:rPr lang="es-EC" smtClean="0"/>
              <a:t>22/12/2025</a:t>
            </a:fld>
            <a:endParaRPr lang="es-EC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1B07BBC-5625-4013-AD15-AED562E34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25A31BD-6365-4C16-9922-C962C8835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2115E-6D0B-47AB-A3FC-560CC9B962D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052680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E41F6E-821B-4527-9337-58C3035BC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E227DA-934D-4CCC-AAC7-3B1BD7FD9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B27C68D-0516-4178-B2DE-7ADBDB2212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98EBC42-A61E-44F3-AFA5-D24D37CB4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3244F-6563-41E2-B341-3F0B1D4E2AB1}" type="datetimeFigureOut">
              <a:rPr lang="es-EC" smtClean="0"/>
              <a:t>22/12/2025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158D80-52E3-45AB-9C33-CC3FD07F2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D2C5525-85CE-4A4B-A46F-9ADC09F60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2115E-6D0B-47AB-A3FC-560CC9B962D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199810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FBDCCD-DA8F-4D34-BA54-69FFD915E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1513506-03BC-45FB-8C0A-62E09821E0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C182DB0-FFC3-4A63-A827-1A54F4F599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593E9E2-9B5E-4915-AF96-37A78B091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3244F-6563-41E2-B341-3F0B1D4E2AB1}" type="datetimeFigureOut">
              <a:rPr lang="es-EC" smtClean="0"/>
              <a:t>22/12/2025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B8D4E5-BCB9-49A8-89AD-9A4466F01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772E4FE-195E-4833-A7AB-9029CA5B5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2115E-6D0B-47AB-A3FC-560CC9B962D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46035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3F97BE3-9329-4380-9B90-50BE95B49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6FE2329-BAAF-4349-A93E-5E4CCF145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A86F2F-1170-4444-9995-91DAA97AE7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3244F-6563-41E2-B341-3F0B1D4E2AB1}" type="datetimeFigureOut">
              <a:rPr lang="es-EC" smtClean="0"/>
              <a:t>22/12/2025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2AA867-6040-494A-955E-9BE833F840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B9BBE9E-11F7-4DF1-8BC8-7981AD3AC9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2115E-6D0B-47AB-A3FC-560CC9B962D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42659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fred.stlouisfed.org/series/DGS10?utm_source=chatgpt.co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inance.yahoo.com/" TargetMode="Externa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acrotrends.net/2526/sp-500-historical-annual-returns" TargetMode="External"/><Relationship Id="rId5" Type="http://schemas.openxmlformats.org/officeDocument/2006/relationships/hyperlink" Target="https://www.investopedia.com/ask/answers/042415/what-average-annual-return-sp-500.asp?utm" TargetMode="Externa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97120AF0-1EEB-48FB-A5D4-CDE75331D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9130" y="1582171"/>
            <a:ext cx="7366469" cy="227421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9DAAE68-4EDF-40CD-B07C-CB3143DD62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38894"/>
            <a:ext cx="12192000" cy="246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093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97120AF0-1EEB-48FB-A5D4-CDE75331D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838846" cy="876422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9DAAE68-4EDF-40CD-B07C-CB3143DD62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38894"/>
            <a:ext cx="12192000" cy="246628"/>
          </a:xfrm>
          <a:prstGeom prst="rect">
            <a:avLst/>
          </a:prstGeom>
        </p:spPr>
      </p:pic>
      <p:sp>
        <p:nvSpPr>
          <p:cNvPr id="6" name="1 Título">
            <a:extLst>
              <a:ext uri="{FF2B5EF4-FFF2-40B4-BE49-F238E27FC236}">
                <a16:creationId xmlns:a16="http://schemas.microsoft.com/office/drawing/2014/main" id="{4F854942-7F02-4A1E-B8C5-D16C61D0F129}"/>
              </a:ext>
            </a:extLst>
          </p:cNvPr>
          <p:cNvSpPr txBox="1">
            <a:spLocks/>
          </p:cNvSpPr>
          <p:nvPr/>
        </p:nvSpPr>
        <p:spPr>
          <a:xfrm>
            <a:off x="238538" y="1621972"/>
            <a:ext cx="11529391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C" sz="5400" b="1" dirty="0">
                <a:solidFill>
                  <a:srgbClr val="194381"/>
                </a:solidFill>
              </a:rPr>
              <a:t>WACC</a:t>
            </a:r>
          </a:p>
          <a:p>
            <a:r>
              <a:rPr lang="es-EC" sz="5400" b="1" dirty="0">
                <a:solidFill>
                  <a:srgbClr val="194381"/>
                </a:solidFill>
              </a:rPr>
              <a:t>Costo promedio ponderado de capital</a:t>
            </a:r>
          </a:p>
          <a:p>
            <a:endParaRPr lang="es-EC" sz="5400" b="1" dirty="0">
              <a:solidFill>
                <a:srgbClr val="19438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718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CC94E42-7087-4225-B329-6DD8BC6B8D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838846" cy="87642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19643FE-77E5-4A06-8233-A46F637024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38894"/>
            <a:ext cx="12192000" cy="24662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D239BF93-2D7E-4D19-839E-0C80F49E80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30308"/>
            <a:ext cx="12192000" cy="68830"/>
          </a:xfrm>
          <a:prstGeom prst="rect">
            <a:avLst/>
          </a:prstGeom>
        </p:spPr>
      </p:pic>
      <p:sp>
        <p:nvSpPr>
          <p:cNvPr id="9" name="1 Marcador de texto">
            <a:extLst>
              <a:ext uri="{FF2B5EF4-FFF2-40B4-BE49-F238E27FC236}">
                <a16:creationId xmlns:a16="http://schemas.microsoft.com/office/drawing/2014/main" id="{E1FEC5A2-332E-4C3A-815C-6E99FE3DB26F}"/>
              </a:ext>
            </a:extLst>
          </p:cNvPr>
          <p:cNvSpPr txBox="1">
            <a:spLocks/>
          </p:cNvSpPr>
          <p:nvPr/>
        </p:nvSpPr>
        <p:spPr>
          <a:xfrm>
            <a:off x="585414" y="1075226"/>
            <a:ext cx="10769771" cy="823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MX" dirty="0"/>
              <a:t>Definición</a:t>
            </a:r>
            <a:endParaRPr lang="es-EC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EB00FBC9-D7CE-4A57-90AC-03A209632769}"/>
              </a:ext>
            </a:extLst>
          </p:cNvPr>
          <p:cNvSpPr txBox="1">
            <a:spLocks noChangeArrowheads="1"/>
          </p:cNvSpPr>
          <p:nvPr/>
        </p:nvSpPr>
        <p:spPr>
          <a:xfrm>
            <a:off x="1444488" y="2634437"/>
            <a:ext cx="9910698" cy="19802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MX" dirty="0"/>
              <a:t>El WACC representa el costo promedio ponderado de capital de una inversión.</a:t>
            </a:r>
          </a:p>
          <a:p>
            <a:pPr marL="0" indent="0" algn="just">
              <a:buNone/>
            </a:pPr>
            <a:r>
              <a:rPr lang="en-US" dirty="0"/>
              <a:t>WACC (Weighted Average Cost of Capital)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76430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CC94E42-7087-4225-B329-6DD8BC6B8D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838846" cy="87642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19643FE-77E5-4A06-8233-A46F637024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38894"/>
            <a:ext cx="12192000" cy="24662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D239BF93-2D7E-4D19-839E-0C80F49E80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30308"/>
            <a:ext cx="12192000" cy="6883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3">
                <a:extLst>
                  <a:ext uri="{FF2B5EF4-FFF2-40B4-BE49-F238E27FC236}">
                    <a16:creationId xmlns:a16="http://schemas.microsoft.com/office/drawing/2014/main" id="{29464CB6-5984-4A23-BF3B-34FEC1C93A76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699410" y="2410317"/>
                <a:ext cx="10670955" cy="298174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C" b="0" i="1" smtClean="0">
                          <a:latin typeface="Cambria Math" panose="02040503050406030204" pitchFamily="18" charset="0"/>
                        </a:rPr>
                        <m:t>𝑊𝐴𝐶𝐶</m:t>
                      </m:r>
                      <m:r>
                        <a:rPr lang="pt-BR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C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num>
                        <m:den>
                          <m:r>
                            <a:rPr lang="es-EC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s-EC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s-EC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s-EC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es-EC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s-EC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EC" b="0" i="1" smtClean="0">
                          <a:latin typeface="Cambria Math" panose="02040503050406030204" pitchFamily="18" charset="0"/>
                        </a:rPr>
                        <m:t>𝑅𝑒</m:t>
                      </m:r>
                      <m:r>
                        <a:rPr lang="pt-BR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C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num>
                        <m:den>
                          <m:r>
                            <a:rPr lang="es-EC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s-EC" i="1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s-EC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s-EC" i="1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es-EC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s-EC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EC" b="0" i="1" smtClean="0">
                          <a:latin typeface="Cambria Math" panose="02040503050406030204" pitchFamily="18" charset="0"/>
                        </a:rPr>
                        <m:t>𝑅𝑑</m:t>
                      </m:r>
                      <m:r>
                        <a:rPr lang="es-EC" b="0" i="1" smtClean="0">
                          <a:latin typeface="Cambria Math" panose="02040503050406030204" pitchFamily="18" charset="0"/>
                        </a:rPr>
                        <m:t>. (1−</m:t>
                      </m:r>
                      <m:r>
                        <a:rPr lang="es-EC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EC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MX" dirty="0"/>
              </a:p>
              <a:p>
                <a:pPr marL="0" indent="0">
                  <a:buNone/>
                </a:pPr>
                <a:endParaRPr lang="es-MX" b="1" dirty="0"/>
              </a:p>
              <a:p>
                <a:pPr marL="0" indent="0">
                  <a:buNone/>
                </a:pPr>
                <a:r>
                  <a:rPr lang="es-MX" b="1" dirty="0"/>
                  <a:t>E</a:t>
                </a:r>
                <a:r>
                  <a:rPr lang="es-MX" dirty="0"/>
                  <a:t> = Valor de los recursos propios (</a:t>
                </a:r>
                <a:r>
                  <a:rPr lang="es-MX" dirty="0" err="1"/>
                  <a:t>Equity</a:t>
                </a:r>
                <a:r>
                  <a:rPr lang="es-MX" dirty="0"/>
                  <a:t>)</a:t>
                </a:r>
              </a:p>
              <a:p>
                <a:pPr marL="0" indent="0">
                  <a:buNone/>
                </a:pPr>
                <a:r>
                  <a:rPr lang="es-MX" b="1" dirty="0"/>
                  <a:t>D</a:t>
                </a:r>
                <a:r>
                  <a:rPr lang="es-MX" dirty="0"/>
                  <a:t> = Valor de la deuda (</a:t>
                </a:r>
                <a:r>
                  <a:rPr lang="es-MX" dirty="0" err="1"/>
                  <a:t>Debt</a:t>
                </a:r>
                <a:r>
                  <a:rPr lang="es-MX" dirty="0"/>
                  <a:t>)</a:t>
                </a:r>
              </a:p>
              <a:p>
                <a:pPr marL="0" indent="0">
                  <a:buNone/>
                </a:pPr>
                <a:r>
                  <a:rPr lang="es-MX" b="1" dirty="0"/>
                  <a:t>Re</a:t>
                </a:r>
                <a:r>
                  <a:rPr lang="es-MX" dirty="0"/>
                  <a:t> = Costo de los recursos propios (</a:t>
                </a:r>
                <a:r>
                  <a:rPr lang="es-MX" dirty="0" err="1"/>
                  <a:t>Cost</a:t>
                </a:r>
                <a:r>
                  <a:rPr lang="es-MX" dirty="0"/>
                  <a:t> </a:t>
                </a:r>
                <a:r>
                  <a:rPr lang="es-MX" dirty="0" err="1"/>
                  <a:t>of</a:t>
                </a:r>
                <a:r>
                  <a:rPr lang="es-MX" dirty="0"/>
                  <a:t> </a:t>
                </a:r>
                <a:r>
                  <a:rPr lang="es-MX" dirty="0" err="1"/>
                  <a:t>Equity</a:t>
                </a:r>
                <a:r>
                  <a:rPr lang="es-MX" dirty="0"/>
                  <a:t>)</a:t>
                </a:r>
              </a:p>
              <a:p>
                <a:pPr marL="0" indent="0">
                  <a:buNone/>
                </a:pPr>
                <a:r>
                  <a:rPr lang="es-MX" b="1" dirty="0" err="1"/>
                  <a:t>Rd</a:t>
                </a:r>
                <a:r>
                  <a:rPr lang="es-MX" dirty="0"/>
                  <a:t> = Costo de la deuda (</a:t>
                </a:r>
                <a:r>
                  <a:rPr lang="es-MX" dirty="0" err="1"/>
                  <a:t>Cost</a:t>
                </a:r>
                <a:r>
                  <a:rPr lang="es-MX" dirty="0"/>
                  <a:t> </a:t>
                </a:r>
                <a:r>
                  <a:rPr lang="es-MX" dirty="0" err="1"/>
                  <a:t>of</a:t>
                </a:r>
                <a:r>
                  <a:rPr lang="es-MX" dirty="0"/>
                  <a:t> </a:t>
                </a:r>
                <a:r>
                  <a:rPr lang="es-MX" dirty="0" err="1"/>
                  <a:t>Debt</a:t>
                </a:r>
                <a:r>
                  <a:rPr lang="es-MX" dirty="0"/>
                  <a:t>)</a:t>
                </a:r>
              </a:p>
              <a:p>
                <a:pPr marL="0" indent="0">
                  <a:buNone/>
                </a:pPr>
                <a:r>
                  <a:rPr lang="es-MX" b="1" dirty="0"/>
                  <a:t>T</a:t>
                </a:r>
                <a:r>
                  <a:rPr lang="es-MX" dirty="0"/>
                  <a:t> = Tasa impositiva o tipo impositivo (</a:t>
                </a:r>
                <a:r>
                  <a:rPr lang="es-MX" dirty="0" err="1"/>
                  <a:t>Tax</a:t>
                </a:r>
                <a:r>
                  <a:rPr lang="es-MX" dirty="0"/>
                  <a:t> </a:t>
                </a:r>
                <a:r>
                  <a:rPr lang="es-MX" dirty="0" err="1"/>
                  <a:t>rate</a:t>
                </a:r>
                <a:r>
                  <a:rPr lang="es-MX" dirty="0"/>
                  <a:t> corporativa</a:t>
                </a:r>
              </a:p>
              <a:p>
                <a:pPr marL="0" indent="0" algn="just">
                  <a:buNone/>
                </a:pPr>
                <a:endParaRPr lang="es-ES" dirty="0"/>
              </a:p>
            </p:txBody>
          </p:sp>
        </mc:Choice>
        <mc:Fallback xmlns="">
          <p:sp>
            <p:nvSpPr>
              <p:cNvPr id="8" name="Rectangle 3">
                <a:extLst>
                  <a:ext uri="{FF2B5EF4-FFF2-40B4-BE49-F238E27FC236}">
                    <a16:creationId xmlns:a16="http://schemas.microsoft.com/office/drawing/2014/main" id="{29464CB6-5984-4A23-BF3B-34FEC1C93A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410" y="2410317"/>
                <a:ext cx="10670955" cy="2981741"/>
              </a:xfrm>
              <a:prstGeom prst="rect">
                <a:avLst/>
              </a:prstGeom>
              <a:blipFill>
                <a:blip r:embed="rId4"/>
                <a:stretch>
                  <a:fillRect l="-743" b="-1224"/>
                </a:stretch>
              </a:blipFill>
            </p:spPr>
            <p:txBody>
              <a:bodyPr/>
              <a:lstStyle/>
              <a:p>
                <a:r>
                  <a:rPr lang="es-EC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727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CC94E42-7087-4225-B329-6DD8BC6B8D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838846" cy="87642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19643FE-77E5-4A06-8233-A46F637024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38894"/>
            <a:ext cx="12192000" cy="24662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D239BF93-2D7E-4D19-839E-0C80F49E80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30308"/>
            <a:ext cx="12192000" cy="68830"/>
          </a:xfrm>
          <a:prstGeom prst="rect">
            <a:avLst/>
          </a:prstGeom>
        </p:spPr>
      </p:pic>
      <p:sp>
        <p:nvSpPr>
          <p:cNvPr id="7" name="1 Marcador de texto">
            <a:extLst>
              <a:ext uri="{FF2B5EF4-FFF2-40B4-BE49-F238E27FC236}">
                <a16:creationId xmlns:a16="http://schemas.microsoft.com/office/drawing/2014/main" id="{3E6F2031-3544-4F2C-8576-4C90B23E7DEA}"/>
              </a:ext>
            </a:extLst>
          </p:cNvPr>
          <p:cNvSpPr txBox="1">
            <a:spLocks/>
          </p:cNvSpPr>
          <p:nvPr/>
        </p:nvSpPr>
        <p:spPr>
          <a:xfrm>
            <a:off x="699410" y="1006576"/>
            <a:ext cx="10769771" cy="823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MX" dirty="0"/>
              <a:t>Costo de recursos propios</a:t>
            </a:r>
            <a:endParaRPr lang="es-EC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3">
                <a:extLst>
                  <a:ext uri="{FF2B5EF4-FFF2-40B4-BE49-F238E27FC236}">
                    <a16:creationId xmlns:a16="http://schemas.microsoft.com/office/drawing/2014/main" id="{29464CB6-5984-4A23-BF3B-34FEC1C93A76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699410" y="2410317"/>
                <a:ext cx="10670955" cy="298174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>
                  <a:buNone/>
                </a:pPr>
                <a:endParaRPr lang="es-EC" b="0" i="1" dirty="0">
                  <a:latin typeface="Cambria Math" panose="020405030504060302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C" b="0" i="1" smtClean="0">
                          <a:latin typeface="Cambria Math" panose="02040503050406030204" pitchFamily="18" charset="0"/>
                        </a:rPr>
                        <m:t>𝑅𝑒</m:t>
                      </m:r>
                      <m:r>
                        <a:rPr lang="pt-BR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C" b="0" i="1" smtClean="0">
                          <a:latin typeface="Cambria Math" panose="02040503050406030204" pitchFamily="18" charset="0"/>
                        </a:rPr>
                        <m:t>𝑅𝑓</m:t>
                      </m:r>
                      <m:r>
                        <a:rPr lang="es-EC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l-GR"/>
                        <m:t>β</m:t>
                      </m:r>
                      <m:r>
                        <m:rPr>
                          <m:nor/>
                        </m:rPr>
                        <a:rPr lang="el-GR"/>
                        <m:t>⋅(</m:t>
                      </m:r>
                      <m:r>
                        <m:rPr>
                          <m:nor/>
                        </m:rPr>
                        <a:rPr lang="es-EC"/>
                        <m:t>Rm</m:t>
                      </m:r>
                      <m:r>
                        <m:rPr>
                          <m:nor/>
                        </m:rPr>
                        <a:rPr lang="es-EC"/>
                        <m:t>−</m:t>
                      </m:r>
                      <m:r>
                        <m:rPr>
                          <m:nor/>
                        </m:rPr>
                        <a:rPr lang="es-EC"/>
                        <m:t>Rf</m:t>
                      </m:r>
                      <m:r>
                        <m:rPr>
                          <m:nor/>
                        </m:rPr>
                        <a:rPr lang="es-EC"/>
                        <m:t>)</m:t>
                      </m:r>
                    </m:oMath>
                  </m:oMathPara>
                </a14:m>
                <a:endParaRPr lang="es-EC" dirty="0"/>
              </a:p>
              <a:p>
                <a:pPr marL="0" indent="0" algn="just">
                  <a:buNone/>
                </a:pPr>
                <a:endParaRPr lang="es-MX" b="1" dirty="0"/>
              </a:p>
              <a:p>
                <a:pPr marL="0" indent="0">
                  <a:buNone/>
                </a:pPr>
                <a:r>
                  <a:rPr lang="es-ES" i="1" dirty="0"/>
                  <a:t>Rf. = Tasa libre de riesgo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/>
                      <m:t>β</m:t>
                    </m:r>
                  </m:oMath>
                </a14:m>
                <a:r>
                  <a:rPr lang="es-ES" i="1" dirty="0"/>
                  <a:t>= </a:t>
                </a:r>
                <a:r>
                  <a:rPr lang="es-MX" dirty="0"/>
                  <a:t>Riesgo sistemático del activo en relación al mercado</a:t>
                </a:r>
                <a:endParaRPr lang="es-ES" i="1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s-EC" smtClean="0"/>
                      <m:t>Rm</m:t>
                    </m:r>
                  </m:oMath>
                </a14:m>
                <a:r>
                  <a:rPr lang="es-ES" i="1" dirty="0"/>
                  <a:t> = </a:t>
                </a:r>
                <a:r>
                  <a:rPr lang="es-EC" dirty="0"/>
                  <a:t>Rentabilidad esperada del mercado</a:t>
                </a:r>
                <a:endParaRPr lang="es-ES" i="1" dirty="0"/>
              </a:p>
            </p:txBody>
          </p:sp>
        </mc:Choice>
        <mc:Fallback xmlns="">
          <p:sp>
            <p:nvSpPr>
              <p:cNvPr id="8" name="Rectangle 3">
                <a:extLst>
                  <a:ext uri="{FF2B5EF4-FFF2-40B4-BE49-F238E27FC236}">
                    <a16:creationId xmlns:a16="http://schemas.microsoft.com/office/drawing/2014/main" id="{29464CB6-5984-4A23-BF3B-34FEC1C93A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410" y="2410317"/>
                <a:ext cx="10670955" cy="2981741"/>
              </a:xfrm>
              <a:prstGeom prst="rect">
                <a:avLst/>
              </a:prstGeom>
              <a:blipFill>
                <a:blip r:embed="rId4"/>
                <a:stretch>
                  <a:fillRect l="-1200" b="-3061"/>
                </a:stretch>
              </a:blipFill>
            </p:spPr>
            <p:txBody>
              <a:bodyPr/>
              <a:lstStyle/>
              <a:p>
                <a:r>
                  <a:rPr lang="es-EC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6186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CC94E42-7087-4225-B329-6DD8BC6B8D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838846" cy="87642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19643FE-77E5-4A06-8233-A46F637024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38894"/>
            <a:ext cx="12192000" cy="24662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D239BF93-2D7E-4D19-839E-0C80F49E80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30308"/>
            <a:ext cx="12192000" cy="68830"/>
          </a:xfrm>
          <a:prstGeom prst="rect">
            <a:avLst/>
          </a:prstGeom>
        </p:spPr>
      </p:pic>
      <p:sp>
        <p:nvSpPr>
          <p:cNvPr id="7" name="1 Marcador de texto">
            <a:extLst>
              <a:ext uri="{FF2B5EF4-FFF2-40B4-BE49-F238E27FC236}">
                <a16:creationId xmlns:a16="http://schemas.microsoft.com/office/drawing/2014/main" id="{3E6F2031-3544-4F2C-8576-4C90B23E7DEA}"/>
              </a:ext>
            </a:extLst>
          </p:cNvPr>
          <p:cNvSpPr txBox="1">
            <a:spLocks/>
          </p:cNvSpPr>
          <p:nvPr/>
        </p:nvSpPr>
        <p:spPr>
          <a:xfrm>
            <a:off x="699410" y="1006576"/>
            <a:ext cx="10769771" cy="823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MX" dirty="0"/>
              <a:t>Rf = Tasa libre de riego</a:t>
            </a:r>
            <a:endParaRPr lang="es-EC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29464CB6-5984-4A23-BF3B-34FEC1C93A76}"/>
              </a:ext>
            </a:extLst>
          </p:cNvPr>
          <p:cNvSpPr txBox="1">
            <a:spLocks noChangeArrowheads="1"/>
          </p:cNvSpPr>
          <p:nvPr/>
        </p:nvSpPr>
        <p:spPr>
          <a:xfrm>
            <a:off x="699410" y="2410317"/>
            <a:ext cx="10670955" cy="298174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EC" b="0" i="1" dirty="0">
                <a:latin typeface="Cambria Math" panose="02040503050406030204" pitchFamily="18" charset="0"/>
              </a:rPr>
              <a:t>Rentabilidad potencial de una inversión con un riego de cero, es decir con seguridad absoluta.</a:t>
            </a:r>
          </a:p>
          <a:p>
            <a:pPr marL="0" indent="0" algn="just">
              <a:buNone/>
            </a:pPr>
            <a:r>
              <a:rPr lang="es-EC" b="0" i="1" dirty="0">
                <a:latin typeface="Cambria Math" panose="02040503050406030204" pitchFamily="18" charset="0"/>
              </a:rPr>
              <a:t>Bonos del  tesoro </a:t>
            </a:r>
            <a:r>
              <a:rPr lang="es-EC" i="1" dirty="0">
                <a:latin typeface="Cambria Math" panose="02040503050406030204" pitchFamily="18" charset="0"/>
              </a:rPr>
              <a:t>Norteamericano en razón por:</a:t>
            </a:r>
          </a:p>
          <a:p>
            <a:pPr marL="0" indent="0" algn="just">
              <a:buNone/>
            </a:pPr>
            <a:r>
              <a:rPr lang="es-EC" dirty="0"/>
              <a:t>Mucha seguridad</a:t>
            </a:r>
          </a:p>
          <a:p>
            <a:pPr marL="0" indent="0" algn="just">
              <a:buNone/>
            </a:pPr>
            <a:r>
              <a:rPr lang="es-EC" i="1" dirty="0">
                <a:latin typeface="Cambria Math" panose="02040503050406030204" pitchFamily="18" charset="0"/>
              </a:rPr>
              <a:t>Alternativa de inversión de bajo riesgo.</a:t>
            </a:r>
          </a:p>
          <a:p>
            <a:pPr marL="0" indent="0" algn="just">
              <a:buNone/>
            </a:pPr>
            <a:endParaRPr lang="es-EC" i="1" dirty="0">
              <a:latin typeface="Cambria Math" panose="02040503050406030204" pitchFamily="18" charset="0"/>
            </a:endParaRPr>
          </a:p>
          <a:p>
            <a:pPr marL="0" indent="0" algn="just">
              <a:buNone/>
            </a:pPr>
            <a:r>
              <a:rPr lang="es-EC" i="1" dirty="0">
                <a:latin typeface="Cambria Math" panose="02040503050406030204" pitchFamily="18" charset="0"/>
                <a:hlinkClick r:id="rId4"/>
              </a:rPr>
              <a:t>https://fred.stlouisfed.org/series/DGS10?utm</a:t>
            </a:r>
            <a:endParaRPr lang="es-EC" b="0" i="1" dirty="0">
              <a:latin typeface="Cambria Math" panose="02040503050406030204" pitchFamily="18" charset="0"/>
            </a:endParaRPr>
          </a:p>
          <a:p>
            <a:pPr marL="0" indent="0" algn="just">
              <a:buNone/>
            </a:pPr>
            <a:endParaRPr lang="es-EC" b="0" i="1" dirty="0">
              <a:latin typeface="Cambria Math" panose="02040503050406030204" pitchFamily="18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408D02F0-F328-4305-8EF7-794483E65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6791294"/>
            <a:ext cx="12192000" cy="246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772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CC94E42-7087-4225-B329-6DD8BC6B8D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838846" cy="87642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19643FE-77E5-4A06-8233-A46F637024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38894"/>
            <a:ext cx="12192000" cy="24662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D239BF93-2D7E-4D19-839E-0C80F49E80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30308"/>
            <a:ext cx="12192000" cy="6883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1 Marcador de texto">
                <a:extLst>
                  <a:ext uri="{FF2B5EF4-FFF2-40B4-BE49-F238E27FC236}">
                    <a16:creationId xmlns:a16="http://schemas.microsoft.com/office/drawing/2014/main" id="{3E6F2031-3544-4F2C-8576-4C90B23E7DE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99410" y="1006576"/>
                <a:ext cx="10769771" cy="82391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smtClean="0"/>
                      <m:t>β</m:t>
                    </m:r>
                  </m:oMath>
                </a14:m>
                <a:r>
                  <a:rPr lang="es-ES" i="1" dirty="0"/>
                  <a:t>= </a:t>
                </a:r>
                <a:r>
                  <a:rPr lang="es-MX" dirty="0"/>
                  <a:t>Riesgo sistemático</a:t>
                </a:r>
                <a:endParaRPr lang="es-EC" dirty="0"/>
              </a:p>
            </p:txBody>
          </p:sp>
        </mc:Choice>
        <mc:Fallback xmlns="">
          <p:sp>
            <p:nvSpPr>
              <p:cNvPr id="7" name="1 Marcador de texto">
                <a:extLst>
                  <a:ext uri="{FF2B5EF4-FFF2-40B4-BE49-F238E27FC236}">
                    <a16:creationId xmlns:a16="http://schemas.microsoft.com/office/drawing/2014/main" id="{3E6F2031-3544-4F2C-8576-4C90B23E7D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410" y="1006576"/>
                <a:ext cx="10769771" cy="823912"/>
              </a:xfrm>
              <a:prstGeom prst="rect">
                <a:avLst/>
              </a:prstGeom>
              <a:blipFill>
                <a:blip r:embed="rId4"/>
                <a:stretch>
                  <a:fillRect t="-11852"/>
                </a:stretch>
              </a:blipFill>
            </p:spPr>
            <p:txBody>
              <a:bodyPr/>
              <a:lstStyle/>
              <a:p>
                <a:r>
                  <a:rPr lang="es-EC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3">
            <a:extLst>
              <a:ext uri="{FF2B5EF4-FFF2-40B4-BE49-F238E27FC236}">
                <a16:creationId xmlns:a16="http://schemas.microsoft.com/office/drawing/2014/main" id="{29464CB6-5984-4A23-BF3B-34FEC1C93A76}"/>
              </a:ext>
            </a:extLst>
          </p:cNvPr>
          <p:cNvSpPr txBox="1">
            <a:spLocks noChangeArrowheads="1"/>
          </p:cNvSpPr>
          <p:nvPr/>
        </p:nvSpPr>
        <p:spPr>
          <a:xfrm>
            <a:off x="699410" y="2410317"/>
            <a:ext cx="10670955" cy="29817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MX" dirty="0"/>
              <a:t>Riesgo que afecta a todo el mercado</a:t>
            </a:r>
          </a:p>
          <a:p>
            <a:pPr marL="0" indent="0" algn="just">
              <a:buNone/>
            </a:pPr>
            <a:r>
              <a:rPr lang="es-MX" dirty="0"/>
              <a:t>Riesgo del sector entero (industria)</a:t>
            </a:r>
          </a:p>
          <a:p>
            <a:pPr marL="0" indent="0" algn="just">
              <a:buNone/>
            </a:pPr>
            <a:r>
              <a:rPr lang="es-MX" dirty="0"/>
              <a:t>No se elimina diversificando la inversión.</a:t>
            </a:r>
          </a:p>
          <a:p>
            <a:pPr marL="0" indent="0" algn="ctr">
              <a:buNone/>
            </a:pPr>
            <a:r>
              <a:rPr lang="es-MX" dirty="0">
                <a:hlinkClick r:id="rId5"/>
              </a:rPr>
              <a:t>https://finance.yahoo.com/</a:t>
            </a:r>
            <a:endParaRPr lang="es-MX" dirty="0"/>
          </a:p>
          <a:p>
            <a:pPr marL="0" indent="0" algn="just">
              <a:buNone/>
            </a:pPr>
            <a:endParaRPr lang="es-MX" dirty="0">
              <a:latin typeface="Cambria Math" panose="02040503050406030204" pitchFamily="18" charset="0"/>
            </a:endParaRPr>
          </a:p>
          <a:p>
            <a:pPr marL="0" indent="0" algn="just">
              <a:buNone/>
            </a:pPr>
            <a:endParaRPr lang="es-EC" dirty="0">
              <a:latin typeface="Cambria Math" panose="02040503050406030204" pitchFamily="18" charset="0"/>
            </a:endParaRPr>
          </a:p>
          <a:p>
            <a:pPr marL="0" indent="0" algn="just">
              <a:buNone/>
            </a:pPr>
            <a:endParaRPr lang="es-EC" b="0" i="1" dirty="0">
              <a:latin typeface="Cambria Math" panose="02040503050406030204" pitchFamily="18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408D02F0-F328-4305-8EF7-794483E65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6791294"/>
            <a:ext cx="12192000" cy="246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837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CC94E42-7087-4225-B329-6DD8BC6B8D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838846" cy="87642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19643FE-77E5-4A06-8233-A46F637024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38894"/>
            <a:ext cx="12192000" cy="24662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D239BF93-2D7E-4D19-839E-0C80F49E80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30308"/>
            <a:ext cx="12192000" cy="6883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1 Marcador de texto">
                <a:extLst>
                  <a:ext uri="{FF2B5EF4-FFF2-40B4-BE49-F238E27FC236}">
                    <a16:creationId xmlns:a16="http://schemas.microsoft.com/office/drawing/2014/main" id="{3E6F2031-3544-4F2C-8576-4C90B23E7DE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99410" y="1006576"/>
                <a:ext cx="10769771" cy="82391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s-EC"/>
                      <m:t>Rm</m:t>
                    </m:r>
                  </m:oMath>
                </a14:m>
                <a:r>
                  <a:rPr lang="es-ES" i="1" dirty="0"/>
                  <a:t> = </a:t>
                </a:r>
                <a:r>
                  <a:rPr lang="es-EC" dirty="0"/>
                  <a:t>Rentabilidad esperada del mercado</a:t>
                </a:r>
              </a:p>
            </p:txBody>
          </p:sp>
        </mc:Choice>
        <mc:Fallback xmlns="">
          <p:sp>
            <p:nvSpPr>
              <p:cNvPr id="7" name="1 Marcador de texto">
                <a:extLst>
                  <a:ext uri="{FF2B5EF4-FFF2-40B4-BE49-F238E27FC236}">
                    <a16:creationId xmlns:a16="http://schemas.microsoft.com/office/drawing/2014/main" id="{3E6F2031-3544-4F2C-8576-4C90B23E7D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410" y="1006576"/>
                <a:ext cx="10769771" cy="823912"/>
              </a:xfrm>
              <a:prstGeom prst="rect">
                <a:avLst/>
              </a:prstGeom>
              <a:blipFill>
                <a:blip r:embed="rId4"/>
                <a:stretch>
                  <a:fillRect t="-11852"/>
                </a:stretch>
              </a:blipFill>
            </p:spPr>
            <p:txBody>
              <a:bodyPr/>
              <a:lstStyle/>
              <a:p>
                <a:r>
                  <a:rPr lang="es-EC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3">
            <a:extLst>
              <a:ext uri="{FF2B5EF4-FFF2-40B4-BE49-F238E27FC236}">
                <a16:creationId xmlns:a16="http://schemas.microsoft.com/office/drawing/2014/main" id="{29464CB6-5984-4A23-BF3B-34FEC1C93A76}"/>
              </a:ext>
            </a:extLst>
          </p:cNvPr>
          <p:cNvSpPr txBox="1">
            <a:spLocks noChangeArrowheads="1"/>
          </p:cNvSpPr>
          <p:nvPr/>
        </p:nvSpPr>
        <p:spPr>
          <a:xfrm>
            <a:off x="699410" y="2410317"/>
            <a:ext cx="10670955" cy="298174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MX" dirty="0"/>
              <a:t>Retorno promedio que los inversores esperan obtener al invertir en el mercado en general, </a:t>
            </a:r>
          </a:p>
          <a:p>
            <a:pPr marL="0" indent="0" algn="just">
              <a:buNone/>
            </a:pPr>
            <a:r>
              <a:rPr lang="es-MX" dirty="0"/>
              <a:t>Índice bursátil S&amp;P 500 (EE. UU.) o el IBEX 35 (España).</a:t>
            </a:r>
          </a:p>
          <a:p>
            <a:pPr marL="0" indent="0" algn="just">
              <a:buNone/>
            </a:pPr>
            <a:r>
              <a:rPr lang="es-MX" dirty="0">
                <a:hlinkClick r:id="rId5"/>
              </a:rPr>
              <a:t>https://www.investopedia.com/ask/answers/042415/what-average-annual-return-sp-500.asp?utm</a:t>
            </a:r>
            <a:endParaRPr lang="es-MX" dirty="0"/>
          </a:p>
          <a:p>
            <a:pPr marL="0" indent="0" algn="just">
              <a:buNone/>
            </a:pPr>
            <a:endParaRPr lang="es-MX" dirty="0">
              <a:latin typeface="Cambria Math" panose="02040503050406030204" pitchFamily="18" charset="0"/>
            </a:endParaRPr>
          </a:p>
          <a:p>
            <a:pPr marL="0" indent="0" algn="just">
              <a:buNone/>
            </a:pPr>
            <a:r>
              <a:rPr lang="es-EC" dirty="0">
                <a:latin typeface="Cambria Math" panose="02040503050406030204" pitchFamily="18" charset="0"/>
                <a:hlinkClick r:id="rId6"/>
              </a:rPr>
              <a:t>https://www.macrotrends.net/2526/sp-500-historical-annual-returns</a:t>
            </a:r>
            <a:endParaRPr lang="es-EC" dirty="0">
              <a:latin typeface="Cambria Math" panose="02040503050406030204" pitchFamily="18" charset="0"/>
            </a:endParaRPr>
          </a:p>
          <a:p>
            <a:pPr marL="0" indent="0" algn="just">
              <a:buNone/>
            </a:pPr>
            <a:endParaRPr lang="es-EC" dirty="0">
              <a:latin typeface="Cambria Math" panose="02040503050406030204" pitchFamily="18" charset="0"/>
            </a:endParaRPr>
          </a:p>
          <a:p>
            <a:pPr marL="0" indent="0" algn="just">
              <a:buNone/>
            </a:pPr>
            <a:endParaRPr lang="es-EC" b="0" i="1" dirty="0">
              <a:latin typeface="Cambria Math" panose="02040503050406030204" pitchFamily="18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408D02F0-F328-4305-8EF7-794483E65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6791294"/>
            <a:ext cx="12192000" cy="246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8380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289</Words>
  <Application>Microsoft Office PowerPoint</Application>
  <PresentationFormat>Panorámica</PresentationFormat>
  <Paragraphs>38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Nelson Cerda</dc:creator>
  <cp:lastModifiedBy>Nelson Cerda</cp:lastModifiedBy>
  <cp:revision>37</cp:revision>
  <dcterms:created xsi:type="dcterms:W3CDTF">2024-03-10T22:11:15Z</dcterms:created>
  <dcterms:modified xsi:type="dcterms:W3CDTF">2025-12-23T00:40:20Z</dcterms:modified>
</cp:coreProperties>
</file>