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9" r:id="rId3"/>
    <p:sldId id="258" r:id="rId4"/>
    <p:sldId id="257" r:id="rId5"/>
    <p:sldId id="261" r:id="rId6"/>
    <p:sldId id="270" r:id="rId7"/>
    <p:sldId id="267" r:id="rId8"/>
    <p:sldId id="268" r:id="rId9"/>
    <p:sldId id="260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B08A47-FE52-4A33-ACA9-36A28228248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5FDB234B-36CF-424A-897B-566E00D897EB}">
      <dgm:prSet phldrT="[Texto]"/>
      <dgm:spPr/>
      <dgm:t>
        <a:bodyPr/>
        <a:lstStyle/>
        <a:p>
          <a:r>
            <a:rPr lang="es-EC" dirty="0"/>
            <a:t>Estudio observacional</a:t>
          </a:r>
        </a:p>
      </dgm:t>
    </dgm:pt>
    <dgm:pt modelId="{9B22651A-9AD6-4308-BA08-82E94023EF3F}" type="parTrans" cxnId="{802870CF-1EC1-4518-B240-22460DF7273D}">
      <dgm:prSet/>
      <dgm:spPr/>
      <dgm:t>
        <a:bodyPr/>
        <a:lstStyle/>
        <a:p>
          <a:endParaRPr lang="es-EC"/>
        </a:p>
      </dgm:t>
    </dgm:pt>
    <dgm:pt modelId="{D363A6FE-754F-4467-8659-1E07DBCB84F7}" type="sibTrans" cxnId="{802870CF-1EC1-4518-B240-22460DF7273D}">
      <dgm:prSet/>
      <dgm:spPr/>
      <dgm:t>
        <a:bodyPr/>
        <a:lstStyle/>
        <a:p>
          <a:endParaRPr lang="es-EC"/>
        </a:p>
      </dgm:t>
    </dgm:pt>
    <dgm:pt modelId="{59A40810-A3F1-4F5A-87FF-C343F2C750A4}">
      <dgm:prSet phldrT="[Texto]"/>
      <dgm:spPr/>
      <dgm:t>
        <a:bodyPr/>
        <a:lstStyle/>
        <a:p>
          <a:r>
            <a:rPr lang="es-EC" dirty="0"/>
            <a:t>Casos y controles o prevalencia</a:t>
          </a:r>
        </a:p>
      </dgm:t>
    </dgm:pt>
    <dgm:pt modelId="{3461A22C-3056-4115-8521-2DD241FE8079}" type="parTrans" cxnId="{A2C6FAA6-CE3C-4502-8895-89CAE225BA81}">
      <dgm:prSet/>
      <dgm:spPr/>
      <dgm:t>
        <a:bodyPr/>
        <a:lstStyle/>
        <a:p>
          <a:endParaRPr lang="es-EC"/>
        </a:p>
      </dgm:t>
    </dgm:pt>
    <dgm:pt modelId="{9E4483BB-6897-47E9-9E53-F264B6A00B23}" type="sibTrans" cxnId="{A2C6FAA6-CE3C-4502-8895-89CAE225BA81}">
      <dgm:prSet/>
      <dgm:spPr/>
      <dgm:t>
        <a:bodyPr/>
        <a:lstStyle/>
        <a:p>
          <a:endParaRPr lang="es-EC"/>
        </a:p>
      </dgm:t>
    </dgm:pt>
    <dgm:pt modelId="{5ACAC86F-1D45-44B4-A530-C0787D2CE9E9}">
      <dgm:prSet phldrT="[Texto]"/>
      <dgm:spPr/>
      <dgm:t>
        <a:bodyPr/>
        <a:lstStyle/>
        <a:p>
          <a:r>
            <a:rPr lang="es-EC" dirty="0"/>
            <a:t>OR</a:t>
          </a:r>
        </a:p>
      </dgm:t>
    </dgm:pt>
    <dgm:pt modelId="{FC9BBEA3-EC67-492A-A065-9FD7CE384720}" type="parTrans" cxnId="{BE203023-9AEB-4180-A8D8-DCFE9C068E3D}">
      <dgm:prSet/>
      <dgm:spPr/>
      <dgm:t>
        <a:bodyPr/>
        <a:lstStyle/>
        <a:p>
          <a:endParaRPr lang="es-EC"/>
        </a:p>
      </dgm:t>
    </dgm:pt>
    <dgm:pt modelId="{CEBAA9EA-FD9B-445F-AD7B-1CB0013DF535}" type="sibTrans" cxnId="{BE203023-9AEB-4180-A8D8-DCFE9C068E3D}">
      <dgm:prSet/>
      <dgm:spPr/>
      <dgm:t>
        <a:bodyPr/>
        <a:lstStyle/>
        <a:p>
          <a:endParaRPr lang="es-EC"/>
        </a:p>
      </dgm:t>
    </dgm:pt>
    <dgm:pt modelId="{E5B222B2-85AF-4646-947C-51E0C9FDF205}">
      <dgm:prSet phldrT="[Texto]"/>
      <dgm:spPr/>
      <dgm:t>
        <a:bodyPr/>
        <a:lstStyle/>
        <a:p>
          <a:r>
            <a:rPr lang="es-EC" dirty="0"/>
            <a:t>Cohorte</a:t>
          </a:r>
        </a:p>
      </dgm:t>
    </dgm:pt>
    <dgm:pt modelId="{BCA01E80-0618-48EE-88C8-4737852B0169}" type="parTrans" cxnId="{7092365A-2F92-4FF4-8DC6-28E0C0992C2C}">
      <dgm:prSet/>
      <dgm:spPr/>
      <dgm:t>
        <a:bodyPr/>
        <a:lstStyle/>
        <a:p>
          <a:endParaRPr lang="es-EC"/>
        </a:p>
      </dgm:t>
    </dgm:pt>
    <dgm:pt modelId="{D924EF23-7BE2-42D7-A4F4-3DF055E32121}" type="sibTrans" cxnId="{7092365A-2F92-4FF4-8DC6-28E0C0992C2C}">
      <dgm:prSet/>
      <dgm:spPr/>
      <dgm:t>
        <a:bodyPr/>
        <a:lstStyle/>
        <a:p>
          <a:endParaRPr lang="es-EC"/>
        </a:p>
      </dgm:t>
    </dgm:pt>
    <dgm:pt modelId="{E496CE02-61BC-4CA3-964E-58FBAD0BAF20}">
      <dgm:prSet phldrT="[Texto]"/>
      <dgm:spPr/>
      <dgm:t>
        <a:bodyPr/>
        <a:lstStyle/>
        <a:p>
          <a:r>
            <a:rPr lang="es-EC" dirty="0"/>
            <a:t>RR</a:t>
          </a:r>
        </a:p>
      </dgm:t>
    </dgm:pt>
    <dgm:pt modelId="{8E64D08C-061C-4E08-A5EA-7FFD027A4B4A}" type="parTrans" cxnId="{DB04D304-C8D3-4F31-A255-F0065C00E504}">
      <dgm:prSet/>
      <dgm:spPr/>
      <dgm:t>
        <a:bodyPr/>
        <a:lstStyle/>
        <a:p>
          <a:endParaRPr lang="es-EC"/>
        </a:p>
      </dgm:t>
    </dgm:pt>
    <dgm:pt modelId="{0DBF1A2B-4140-4FE3-A2C8-1A2DCC96F330}" type="sibTrans" cxnId="{DB04D304-C8D3-4F31-A255-F0065C00E504}">
      <dgm:prSet/>
      <dgm:spPr/>
      <dgm:t>
        <a:bodyPr/>
        <a:lstStyle/>
        <a:p>
          <a:endParaRPr lang="es-EC"/>
        </a:p>
      </dgm:t>
    </dgm:pt>
    <dgm:pt modelId="{3DAF9664-C9A4-4F08-B350-51D22155DAB0}" type="pres">
      <dgm:prSet presAssocID="{CCB08A47-FE52-4A33-ACA9-36A2822824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3CFF5DD-710C-45D6-8051-11DCB30A0515}" type="pres">
      <dgm:prSet presAssocID="{5FDB234B-36CF-424A-897B-566E00D897EB}" presName="root1" presStyleCnt="0"/>
      <dgm:spPr/>
    </dgm:pt>
    <dgm:pt modelId="{C0D570EE-9A74-49DF-9A48-D187F323FDE8}" type="pres">
      <dgm:prSet presAssocID="{5FDB234B-36CF-424A-897B-566E00D897EB}" presName="LevelOneTextNode" presStyleLbl="node0" presStyleIdx="0" presStyleCnt="1">
        <dgm:presLayoutVars>
          <dgm:chPref val="3"/>
        </dgm:presLayoutVars>
      </dgm:prSet>
      <dgm:spPr/>
    </dgm:pt>
    <dgm:pt modelId="{1928F706-157F-44D3-B391-3DA067408D45}" type="pres">
      <dgm:prSet presAssocID="{5FDB234B-36CF-424A-897B-566E00D897EB}" presName="level2hierChild" presStyleCnt="0"/>
      <dgm:spPr/>
    </dgm:pt>
    <dgm:pt modelId="{02CAB2DB-D04D-43B2-A6FA-C2B0886F2985}" type="pres">
      <dgm:prSet presAssocID="{3461A22C-3056-4115-8521-2DD241FE8079}" presName="conn2-1" presStyleLbl="parChTrans1D2" presStyleIdx="0" presStyleCnt="2"/>
      <dgm:spPr/>
    </dgm:pt>
    <dgm:pt modelId="{EA96FDA1-79C9-4AFE-8110-72A321A1C3DC}" type="pres">
      <dgm:prSet presAssocID="{3461A22C-3056-4115-8521-2DD241FE8079}" presName="connTx" presStyleLbl="parChTrans1D2" presStyleIdx="0" presStyleCnt="2"/>
      <dgm:spPr/>
    </dgm:pt>
    <dgm:pt modelId="{D36D41EA-3503-461F-8EF3-1D2973A4EDC5}" type="pres">
      <dgm:prSet presAssocID="{59A40810-A3F1-4F5A-87FF-C343F2C750A4}" presName="root2" presStyleCnt="0"/>
      <dgm:spPr/>
    </dgm:pt>
    <dgm:pt modelId="{D87C8D4C-5005-4876-AB7E-2B9CC05C5ACE}" type="pres">
      <dgm:prSet presAssocID="{59A40810-A3F1-4F5A-87FF-C343F2C750A4}" presName="LevelTwoTextNode" presStyleLbl="node2" presStyleIdx="0" presStyleCnt="2">
        <dgm:presLayoutVars>
          <dgm:chPref val="3"/>
        </dgm:presLayoutVars>
      </dgm:prSet>
      <dgm:spPr/>
    </dgm:pt>
    <dgm:pt modelId="{9E6A2EA2-B46A-4511-8E21-1644351F3C2B}" type="pres">
      <dgm:prSet presAssocID="{59A40810-A3F1-4F5A-87FF-C343F2C750A4}" presName="level3hierChild" presStyleCnt="0"/>
      <dgm:spPr/>
    </dgm:pt>
    <dgm:pt modelId="{D5CFC03C-ECEA-4A0B-A8E9-EFFDD7CB7C66}" type="pres">
      <dgm:prSet presAssocID="{FC9BBEA3-EC67-492A-A065-9FD7CE384720}" presName="conn2-1" presStyleLbl="parChTrans1D3" presStyleIdx="0" presStyleCnt="2"/>
      <dgm:spPr/>
    </dgm:pt>
    <dgm:pt modelId="{4EEC61EA-B1CA-4BD1-BD1C-9110176ED306}" type="pres">
      <dgm:prSet presAssocID="{FC9BBEA3-EC67-492A-A065-9FD7CE384720}" presName="connTx" presStyleLbl="parChTrans1D3" presStyleIdx="0" presStyleCnt="2"/>
      <dgm:spPr/>
    </dgm:pt>
    <dgm:pt modelId="{135E07C7-4D54-46DC-945E-CA548852E5F0}" type="pres">
      <dgm:prSet presAssocID="{5ACAC86F-1D45-44B4-A530-C0787D2CE9E9}" presName="root2" presStyleCnt="0"/>
      <dgm:spPr/>
    </dgm:pt>
    <dgm:pt modelId="{DFDDD9BC-18FF-43D8-8D4B-37F4EE8A41DE}" type="pres">
      <dgm:prSet presAssocID="{5ACAC86F-1D45-44B4-A530-C0787D2CE9E9}" presName="LevelTwoTextNode" presStyleLbl="node3" presStyleIdx="0" presStyleCnt="2">
        <dgm:presLayoutVars>
          <dgm:chPref val="3"/>
        </dgm:presLayoutVars>
      </dgm:prSet>
      <dgm:spPr/>
    </dgm:pt>
    <dgm:pt modelId="{071D994D-E3B9-448F-A6E5-3D6BD349BD41}" type="pres">
      <dgm:prSet presAssocID="{5ACAC86F-1D45-44B4-A530-C0787D2CE9E9}" presName="level3hierChild" presStyleCnt="0"/>
      <dgm:spPr/>
    </dgm:pt>
    <dgm:pt modelId="{F698492B-86FE-4C74-9B45-016650059FBC}" type="pres">
      <dgm:prSet presAssocID="{BCA01E80-0618-48EE-88C8-4737852B0169}" presName="conn2-1" presStyleLbl="parChTrans1D2" presStyleIdx="1" presStyleCnt="2"/>
      <dgm:spPr/>
    </dgm:pt>
    <dgm:pt modelId="{FA2F9B16-51E4-40E5-A367-23104AC4EFA5}" type="pres">
      <dgm:prSet presAssocID="{BCA01E80-0618-48EE-88C8-4737852B0169}" presName="connTx" presStyleLbl="parChTrans1D2" presStyleIdx="1" presStyleCnt="2"/>
      <dgm:spPr/>
    </dgm:pt>
    <dgm:pt modelId="{9D0D6B75-F500-48EA-9BE2-97393B860C29}" type="pres">
      <dgm:prSet presAssocID="{E5B222B2-85AF-4646-947C-51E0C9FDF205}" presName="root2" presStyleCnt="0"/>
      <dgm:spPr/>
    </dgm:pt>
    <dgm:pt modelId="{CB78496A-BC5E-4564-A4B9-8AC477EBC7E7}" type="pres">
      <dgm:prSet presAssocID="{E5B222B2-85AF-4646-947C-51E0C9FDF205}" presName="LevelTwoTextNode" presStyleLbl="node2" presStyleIdx="1" presStyleCnt="2">
        <dgm:presLayoutVars>
          <dgm:chPref val="3"/>
        </dgm:presLayoutVars>
      </dgm:prSet>
      <dgm:spPr/>
    </dgm:pt>
    <dgm:pt modelId="{6895B32C-0533-463D-A411-5D835121E005}" type="pres">
      <dgm:prSet presAssocID="{E5B222B2-85AF-4646-947C-51E0C9FDF205}" presName="level3hierChild" presStyleCnt="0"/>
      <dgm:spPr/>
    </dgm:pt>
    <dgm:pt modelId="{36F0F444-7ED6-473E-8271-9A11B5FE5DEE}" type="pres">
      <dgm:prSet presAssocID="{8E64D08C-061C-4E08-A5EA-7FFD027A4B4A}" presName="conn2-1" presStyleLbl="parChTrans1D3" presStyleIdx="1" presStyleCnt="2"/>
      <dgm:spPr/>
    </dgm:pt>
    <dgm:pt modelId="{FF920984-AE48-4663-A9F6-D8C821CB959D}" type="pres">
      <dgm:prSet presAssocID="{8E64D08C-061C-4E08-A5EA-7FFD027A4B4A}" presName="connTx" presStyleLbl="parChTrans1D3" presStyleIdx="1" presStyleCnt="2"/>
      <dgm:spPr/>
    </dgm:pt>
    <dgm:pt modelId="{3AA85B5C-9252-4693-933F-72F17706AD14}" type="pres">
      <dgm:prSet presAssocID="{E496CE02-61BC-4CA3-964E-58FBAD0BAF20}" presName="root2" presStyleCnt="0"/>
      <dgm:spPr/>
    </dgm:pt>
    <dgm:pt modelId="{EE0C0E13-397F-4F0B-955A-7BB2F9872DBE}" type="pres">
      <dgm:prSet presAssocID="{E496CE02-61BC-4CA3-964E-58FBAD0BAF20}" presName="LevelTwoTextNode" presStyleLbl="node3" presStyleIdx="1" presStyleCnt="2">
        <dgm:presLayoutVars>
          <dgm:chPref val="3"/>
        </dgm:presLayoutVars>
      </dgm:prSet>
      <dgm:spPr/>
    </dgm:pt>
    <dgm:pt modelId="{64C33AFB-2FC1-4898-839A-8A61D152D4D8}" type="pres">
      <dgm:prSet presAssocID="{E496CE02-61BC-4CA3-964E-58FBAD0BAF20}" presName="level3hierChild" presStyleCnt="0"/>
      <dgm:spPr/>
    </dgm:pt>
  </dgm:ptLst>
  <dgm:cxnLst>
    <dgm:cxn modelId="{3C427202-145B-4892-8581-30031BEC7E00}" type="presOf" srcId="{5ACAC86F-1D45-44B4-A530-C0787D2CE9E9}" destId="{DFDDD9BC-18FF-43D8-8D4B-37F4EE8A41DE}" srcOrd="0" destOrd="0" presId="urn:microsoft.com/office/officeart/2005/8/layout/hierarchy2"/>
    <dgm:cxn modelId="{DB04D304-C8D3-4F31-A255-F0065C00E504}" srcId="{E5B222B2-85AF-4646-947C-51E0C9FDF205}" destId="{E496CE02-61BC-4CA3-964E-58FBAD0BAF20}" srcOrd="0" destOrd="0" parTransId="{8E64D08C-061C-4E08-A5EA-7FFD027A4B4A}" sibTransId="{0DBF1A2B-4140-4FE3-A2C8-1A2DCC96F330}"/>
    <dgm:cxn modelId="{DC87440B-5F03-4884-B99D-47D868CD263E}" type="presOf" srcId="{8E64D08C-061C-4E08-A5EA-7FFD027A4B4A}" destId="{FF920984-AE48-4663-A9F6-D8C821CB959D}" srcOrd="1" destOrd="0" presId="urn:microsoft.com/office/officeart/2005/8/layout/hierarchy2"/>
    <dgm:cxn modelId="{169ED612-1D9F-42ED-AD29-82EE95DF9B76}" type="presOf" srcId="{FC9BBEA3-EC67-492A-A065-9FD7CE384720}" destId="{4EEC61EA-B1CA-4BD1-BD1C-9110176ED306}" srcOrd="1" destOrd="0" presId="urn:microsoft.com/office/officeart/2005/8/layout/hierarchy2"/>
    <dgm:cxn modelId="{1A9CCF1D-95E5-4BC5-B67C-E2A5522AD6D2}" type="presOf" srcId="{CCB08A47-FE52-4A33-ACA9-36A28228248F}" destId="{3DAF9664-C9A4-4F08-B350-51D22155DAB0}" srcOrd="0" destOrd="0" presId="urn:microsoft.com/office/officeart/2005/8/layout/hierarchy2"/>
    <dgm:cxn modelId="{BE203023-9AEB-4180-A8D8-DCFE9C068E3D}" srcId="{59A40810-A3F1-4F5A-87FF-C343F2C750A4}" destId="{5ACAC86F-1D45-44B4-A530-C0787D2CE9E9}" srcOrd="0" destOrd="0" parTransId="{FC9BBEA3-EC67-492A-A065-9FD7CE384720}" sibTransId="{CEBAA9EA-FD9B-445F-AD7B-1CB0013DF535}"/>
    <dgm:cxn modelId="{7F0E0125-44E5-42B9-9D88-C9754414C41A}" type="presOf" srcId="{5FDB234B-36CF-424A-897B-566E00D897EB}" destId="{C0D570EE-9A74-49DF-9A48-D187F323FDE8}" srcOrd="0" destOrd="0" presId="urn:microsoft.com/office/officeart/2005/8/layout/hierarchy2"/>
    <dgm:cxn modelId="{434B192A-114E-4DF3-A148-961C509062D1}" type="presOf" srcId="{59A40810-A3F1-4F5A-87FF-C343F2C750A4}" destId="{D87C8D4C-5005-4876-AB7E-2B9CC05C5ACE}" srcOrd="0" destOrd="0" presId="urn:microsoft.com/office/officeart/2005/8/layout/hierarchy2"/>
    <dgm:cxn modelId="{CE943036-CAF0-4031-9D08-E16940BC8F18}" type="presOf" srcId="{E5B222B2-85AF-4646-947C-51E0C9FDF205}" destId="{CB78496A-BC5E-4564-A4B9-8AC477EBC7E7}" srcOrd="0" destOrd="0" presId="urn:microsoft.com/office/officeart/2005/8/layout/hierarchy2"/>
    <dgm:cxn modelId="{7DE9D676-2F31-4AAA-A57E-6FF78AD6B4AA}" type="presOf" srcId="{3461A22C-3056-4115-8521-2DD241FE8079}" destId="{EA96FDA1-79C9-4AFE-8110-72A321A1C3DC}" srcOrd="1" destOrd="0" presId="urn:microsoft.com/office/officeart/2005/8/layout/hierarchy2"/>
    <dgm:cxn modelId="{7092365A-2F92-4FF4-8DC6-28E0C0992C2C}" srcId="{5FDB234B-36CF-424A-897B-566E00D897EB}" destId="{E5B222B2-85AF-4646-947C-51E0C9FDF205}" srcOrd="1" destOrd="0" parTransId="{BCA01E80-0618-48EE-88C8-4737852B0169}" sibTransId="{D924EF23-7BE2-42D7-A4F4-3DF055E32121}"/>
    <dgm:cxn modelId="{BE40F37E-0EE2-4933-A7FF-75D83B4419F4}" type="presOf" srcId="{8E64D08C-061C-4E08-A5EA-7FFD027A4B4A}" destId="{36F0F444-7ED6-473E-8271-9A11B5FE5DEE}" srcOrd="0" destOrd="0" presId="urn:microsoft.com/office/officeart/2005/8/layout/hierarchy2"/>
    <dgm:cxn modelId="{2635F787-DBDE-4307-B49B-EA506F144348}" type="presOf" srcId="{E496CE02-61BC-4CA3-964E-58FBAD0BAF20}" destId="{EE0C0E13-397F-4F0B-955A-7BB2F9872DBE}" srcOrd="0" destOrd="0" presId="urn:microsoft.com/office/officeart/2005/8/layout/hierarchy2"/>
    <dgm:cxn modelId="{2BE6B9A6-CC65-4B93-9A17-201E59A52453}" type="presOf" srcId="{BCA01E80-0618-48EE-88C8-4737852B0169}" destId="{F698492B-86FE-4C74-9B45-016650059FBC}" srcOrd="0" destOrd="0" presId="urn:microsoft.com/office/officeart/2005/8/layout/hierarchy2"/>
    <dgm:cxn modelId="{A2C6FAA6-CE3C-4502-8895-89CAE225BA81}" srcId="{5FDB234B-36CF-424A-897B-566E00D897EB}" destId="{59A40810-A3F1-4F5A-87FF-C343F2C750A4}" srcOrd="0" destOrd="0" parTransId="{3461A22C-3056-4115-8521-2DD241FE8079}" sibTransId="{9E4483BB-6897-47E9-9E53-F264B6A00B23}"/>
    <dgm:cxn modelId="{0E0E19C6-17DD-4253-8868-EC6E8D8D7045}" type="presOf" srcId="{3461A22C-3056-4115-8521-2DD241FE8079}" destId="{02CAB2DB-D04D-43B2-A6FA-C2B0886F2985}" srcOrd="0" destOrd="0" presId="urn:microsoft.com/office/officeart/2005/8/layout/hierarchy2"/>
    <dgm:cxn modelId="{802870CF-1EC1-4518-B240-22460DF7273D}" srcId="{CCB08A47-FE52-4A33-ACA9-36A28228248F}" destId="{5FDB234B-36CF-424A-897B-566E00D897EB}" srcOrd="0" destOrd="0" parTransId="{9B22651A-9AD6-4308-BA08-82E94023EF3F}" sibTransId="{D363A6FE-754F-4467-8659-1E07DBCB84F7}"/>
    <dgm:cxn modelId="{EA2EF5D7-B361-4A64-A2B4-CC61F442315D}" type="presOf" srcId="{FC9BBEA3-EC67-492A-A065-9FD7CE384720}" destId="{D5CFC03C-ECEA-4A0B-A8E9-EFFDD7CB7C66}" srcOrd="0" destOrd="0" presId="urn:microsoft.com/office/officeart/2005/8/layout/hierarchy2"/>
    <dgm:cxn modelId="{E5C69AE3-8A87-4C4D-95F2-EC222DEB9F83}" type="presOf" srcId="{BCA01E80-0618-48EE-88C8-4737852B0169}" destId="{FA2F9B16-51E4-40E5-A367-23104AC4EFA5}" srcOrd="1" destOrd="0" presId="urn:microsoft.com/office/officeart/2005/8/layout/hierarchy2"/>
    <dgm:cxn modelId="{8E7FA25B-DABD-4DE4-AE44-F333AB167CF0}" type="presParOf" srcId="{3DAF9664-C9A4-4F08-B350-51D22155DAB0}" destId="{83CFF5DD-710C-45D6-8051-11DCB30A0515}" srcOrd="0" destOrd="0" presId="urn:microsoft.com/office/officeart/2005/8/layout/hierarchy2"/>
    <dgm:cxn modelId="{39993E92-1A3A-4D40-8D2D-AA314551E267}" type="presParOf" srcId="{83CFF5DD-710C-45D6-8051-11DCB30A0515}" destId="{C0D570EE-9A74-49DF-9A48-D187F323FDE8}" srcOrd="0" destOrd="0" presId="urn:microsoft.com/office/officeart/2005/8/layout/hierarchy2"/>
    <dgm:cxn modelId="{463A2C70-0766-4E50-BBC4-83ECCE92F7CA}" type="presParOf" srcId="{83CFF5DD-710C-45D6-8051-11DCB30A0515}" destId="{1928F706-157F-44D3-B391-3DA067408D45}" srcOrd="1" destOrd="0" presId="urn:microsoft.com/office/officeart/2005/8/layout/hierarchy2"/>
    <dgm:cxn modelId="{6FF55CD5-8A9F-42E2-BD20-5012E14A53DA}" type="presParOf" srcId="{1928F706-157F-44D3-B391-3DA067408D45}" destId="{02CAB2DB-D04D-43B2-A6FA-C2B0886F2985}" srcOrd="0" destOrd="0" presId="urn:microsoft.com/office/officeart/2005/8/layout/hierarchy2"/>
    <dgm:cxn modelId="{C5539028-8F44-4EB9-BA34-DE8EBC5FCB4E}" type="presParOf" srcId="{02CAB2DB-D04D-43B2-A6FA-C2B0886F2985}" destId="{EA96FDA1-79C9-4AFE-8110-72A321A1C3DC}" srcOrd="0" destOrd="0" presId="urn:microsoft.com/office/officeart/2005/8/layout/hierarchy2"/>
    <dgm:cxn modelId="{831DA1E4-5DB7-41F0-B80E-6552E47B8485}" type="presParOf" srcId="{1928F706-157F-44D3-B391-3DA067408D45}" destId="{D36D41EA-3503-461F-8EF3-1D2973A4EDC5}" srcOrd="1" destOrd="0" presId="urn:microsoft.com/office/officeart/2005/8/layout/hierarchy2"/>
    <dgm:cxn modelId="{BBBDF060-06EA-4A47-BFC8-0A717468E1F7}" type="presParOf" srcId="{D36D41EA-3503-461F-8EF3-1D2973A4EDC5}" destId="{D87C8D4C-5005-4876-AB7E-2B9CC05C5ACE}" srcOrd="0" destOrd="0" presId="urn:microsoft.com/office/officeart/2005/8/layout/hierarchy2"/>
    <dgm:cxn modelId="{EE0283D5-77E2-435D-BCB5-7B2B519CF451}" type="presParOf" srcId="{D36D41EA-3503-461F-8EF3-1D2973A4EDC5}" destId="{9E6A2EA2-B46A-4511-8E21-1644351F3C2B}" srcOrd="1" destOrd="0" presId="urn:microsoft.com/office/officeart/2005/8/layout/hierarchy2"/>
    <dgm:cxn modelId="{AF7092A8-70A3-428B-A6D6-C61DBE863837}" type="presParOf" srcId="{9E6A2EA2-B46A-4511-8E21-1644351F3C2B}" destId="{D5CFC03C-ECEA-4A0B-A8E9-EFFDD7CB7C66}" srcOrd="0" destOrd="0" presId="urn:microsoft.com/office/officeart/2005/8/layout/hierarchy2"/>
    <dgm:cxn modelId="{5197F316-ACDC-47BE-B364-DBFF094EE2EF}" type="presParOf" srcId="{D5CFC03C-ECEA-4A0B-A8E9-EFFDD7CB7C66}" destId="{4EEC61EA-B1CA-4BD1-BD1C-9110176ED306}" srcOrd="0" destOrd="0" presId="urn:microsoft.com/office/officeart/2005/8/layout/hierarchy2"/>
    <dgm:cxn modelId="{AE3134A2-9F22-4EA6-A8F1-A49C68C86C0D}" type="presParOf" srcId="{9E6A2EA2-B46A-4511-8E21-1644351F3C2B}" destId="{135E07C7-4D54-46DC-945E-CA548852E5F0}" srcOrd="1" destOrd="0" presId="urn:microsoft.com/office/officeart/2005/8/layout/hierarchy2"/>
    <dgm:cxn modelId="{CB90653C-4123-4745-B2B4-F11D6F39D686}" type="presParOf" srcId="{135E07C7-4D54-46DC-945E-CA548852E5F0}" destId="{DFDDD9BC-18FF-43D8-8D4B-37F4EE8A41DE}" srcOrd="0" destOrd="0" presId="urn:microsoft.com/office/officeart/2005/8/layout/hierarchy2"/>
    <dgm:cxn modelId="{C2929CAB-A211-4622-8857-B631B5899503}" type="presParOf" srcId="{135E07C7-4D54-46DC-945E-CA548852E5F0}" destId="{071D994D-E3B9-448F-A6E5-3D6BD349BD41}" srcOrd="1" destOrd="0" presId="urn:microsoft.com/office/officeart/2005/8/layout/hierarchy2"/>
    <dgm:cxn modelId="{9A3CC673-2BBE-480E-9AC4-10BB883CD476}" type="presParOf" srcId="{1928F706-157F-44D3-B391-3DA067408D45}" destId="{F698492B-86FE-4C74-9B45-016650059FBC}" srcOrd="2" destOrd="0" presId="urn:microsoft.com/office/officeart/2005/8/layout/hierarchy2"/>
    <dgm:cxn modelId="{FFEA1883-3012-4E45-8371-262A7952C9BF}" type="presParOf" srcId="{F698492B-86FE-4C74-9B45-016650059FBC}" destId="{FA2F9B16-51E4-40E5-A367-23104AC4EFA5}" srcOrd="0" destOrd="0" presId="urn:microsoft.com/office/officeart/2005/8/layout/hierarchy2"/>
    <dgm:cxn modelId="{B3F43A57-A86A-425F-BB07-29BF8E367897}" type="presParOf" srcId="{1928F706-157F-44D3-B391-3DA067408D45}" destId="{9D0D6B75-F500-48EA-9BE2-97393B860C29}" srcOrd="3" destOrd="0" presId="urn:microsoft.com/office/officeart/2005/8/layout/hierarchy2"/>
    <dgm:cxn modelId="{1F9140BA-E52F-4BD4-99A2-5D8603BE2894}" type="presParOf" srcId="{9D0D6B75-F500-48EA-9BE2-97393B860C29}" destId="{CB78496A-BC5E-4564-A4B9-8AC477EBC7E7}" srcOrd="0" destOrd="0" presId="urn:microsoft.com/office/officeart/2005/8/layout/hierarchy2"/>
    <dgm:cxn modelId="{BE32B066-CAFD-4234-B692-0B5CE06CBEA6}" type="presParOf" srcId="{9D0D6B75-F500-48EA-9BE2-97393B860C29}" destId="{6895B32C-0533-463D-A411-5D835121E005}" srcOrd="1" destOrd="0" presId="urn:microsoft.com/office/officeart/2005/8/layout/hierarchy2"/>
    <dgm:cxn modelId="{3E27CC31-ED5D-4E0D-9777-AF369DF1B03B}" type="presParOf" srcId="{6895B32C-0533-463D-A411-5D835121E005}" destId="{36F0F444-7ED6-473E-8271-9A11B5FE5DEE}" srcOrd="0" destOrd="0" presId="urn:microsoft.com/office/officeart/2005/8/layout/hierarchy2"/>
    <dgm:cxn modelId="{DCE29771-FD14-4469-B85A-DAC89CFCEA33}" type="presParOf" srcId="{36F0F444-7ED6-473E-8271-9A11B5FE5DEE}" destId="{FF920984-AE48-4663-A9F6-D8C821CB959D}" srcOrd="0" destOrd="0" presId="urn:microsoft.com/office/officeart/2005/8/layout/hierarchy2"/>
    <dgm:cxn modelId="{BF7B98B5-38CD-4DEF-BEE0-3328A1822DD1}" type="presParOf" srcId="{6895B32C-0533-463D-A411-5D835121E005}" destId="{3AA85B5C-9252-4693-933F-72F17706AD14}" srcOrd="1" destOrd="0" presId="urn:microsoft.com/office/officeart/2005/8/layout/hierarchy2"/>
    <dgm:cxn modelId="{10C8C1EF-55CA-40E1-A976-E1FB42A7711A}" type="presParOf" srcId="{3AA85B5C-9252-4693-933F-72F17706AD14}" destId="{EE0C0E13-397F-4F0B-955A-7BB2F9872DBE}" srcOrd="0" destOrd="0" presId="urn:microsoft.com/office/officeart/2005/8/layout/hierarchy2"/>
    <dgm:cxn modelId="{C09BC9D5-3AC1-4256-8019-341C380285BD}" type="presParOf" srcId="{3AA85B5C-9252-4693-933F-72F17706AD14}" destId="{64C33AFB-2FC1-4898-839A-8A61D152D4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570EE-9A74-49DF-9A48-D187F323FDE8}">
      <dsp:nvSpPr>
        <dsp:cNvPr id="0" name=""/>
        <dsp:cNvSpPr/>
      </dsp:nvSpPr>
      <dsp:spPr>
        <a:xfrm>
          <a:off x="625" y="1127645"/>
          <a:ext cx="2322016" cy="1161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500" kern="1200" dirty="0"/>
            <a:t>Estudio observacional</a:t>
          </a:r>
        </a:p>
      </dsp:txBody>
      <dsp:txXfrm>
        <a:off x="34630" y="1161650"/>
        <a:ext cx="2254006" cy="1092998"/>
      </dsp:txXfrm>
    </dsp:sp>
    <dsp:sp modelId="{02CAB2DB-D04D-43B2-A6FA-C2B0886F2985}">
      <dsp:nvSpPr>
        <dsp:cNvPr id="0" name=""/>
        <dsp:cNvSpPr/>
      </dsp:nvSpPr>
      <dsp:spPr>
        <a:xfrm rot="19457599">
          <a:off x="2215130" y="1343774"/>
          <a:ext cx="1143828" cy="61171"/>
        </a:xfrm>
        <a:custGeom>
          <a:avLst/>
          <a:gdLst/>
          <a:ahLst/>
          <a:cxnLst/>
          <a:rect l="0" t="0" r="0" b="0"/>
          <a:pathLst>
            <a:path>
              <a:moveTo>
                <a:pt x="0" y="30585"/>
              </a:moveTo>
              <a:lnTo>
                <a:pt x="1143828" y="305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500" kern="1200"/>
        </a:p>
      </dsp:txBody>
      <dsp:txXfrm>
        <a:off x="2758449" y="1345764"/>
        <a:ext cx="57191" cy="57191"/>
      </dsp:txXfrm>
    </dsp:sp>
    <dsp:sp modelId="{D87C8D4C-5005-4876-AB7E-2B9CC05C5ACE}">
      <dsp:nvSpPr>
        <dsp:cNvPr id="0" name=""/>
        <dsp:cNvSpPr/>
      </dsp:nvSpPr>
      <dsp:spPr>
        <a:xfrm>
          <a:off x="3251448" y="460066"/>
          <a:ext cx="2322016" cy="1161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500" kern="1200" dirty="0"/>
            <a:t>Casos y controles o prevalencia</a:t>
          </a:r>
        </a:p>
      </dsp:txBody>
      <dsp:txXfrm>
        <a:off x="3285453" y="494071"/>
        <a:ext cx="2254006" cy="1092998"/>
      </dsp:txXfrm>
    </dsp:sp>
    <dsp:sp modelId="{D5CFC03C-ECEA-4A0B-A8E9-EFFDD7CB7C66}">
      <dsp:nvSpPr>
        <dsp:cNvPr id="0" name=""/>
        <dsp:cNvSpPr/>
      </dsp:nvSpPr>
      <dsp:spPr>
        <a:xfrm>
          <a:off x="5573464" y="1009984"/>
          <a:ext cx="928806" cy="61171"/>
        </a:xfrm>
        <a:custGeom>
          <a:avLst/>
          <a:gdLst/>
          <a:ahLst/>
          <a:cxnLst/>
          <a:rect l="0" t="0" r="0" b="0"/>
          <a:pathLst>
            <a:path>
              <a:moveTo>
                <a:pt x="0" y="30585"/>
              </a:moveTo>
              <a:lnTo>
                <a:pt x="928806" y="30585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500" kern="1200"/>
        </a:p>
      </dsp:txBody>
      <dsp:txXfrm>
        <a:off x="6014647" y="1017350"/>
        <a:ext cx="46440" cy="46440"/>
      </dsp:txXfrm>
    </dsp:sp>
    <dsp:sp modelId="{DFDDD9BC-18FF-43D8-8D4B-37F4EE8A41DE}">
      <dsp:nvSpPr>
        <dsp:cNvPr id="0" name=""/>
        <dsp:cNvSpPr/>
      </dsp:nvSpPr>
      <dsp:spPr>
        <a:xfrm>
          <a:off x="6502271" y="460066"/>
          <a:ext cx="2322016" cy="1161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500" kern="1200" dirty="0"/>
            <a:t>OR</a:t>
          </a:r>
        </a:p>
      </dsp:txBody>
      <dsp:txXfrm>
        <a:off x="6536276" y="494071"/>
        <a:ext cx="2254006" cy="1092998"/>
      </dsp:txXfrm>
    </dsp:sp>
    <dsp:sp modelId="{F698492B-86FE-4C74-9B45-016650059FBC}">
      <dsp:nvSpPr>
        <dsp:cNvPr id="0" name=""/>
        <dsp:cNvSpPr/>
      </dsp:nvSpPr>
      <dsp:spPr>
        <a:xfrm rot="2142401">
          <a:off x="2215130" y="2011353"/>
          <a:ext cx="1143828" cy="61171"/>
        </a:xfrm>
        <a:custGeom>
          <a:avLst/>
          <a:gdLst/>
          <a:ahLst/>
          <a:cxnLst/>
          <a:rect l="0" t="0" r="0" b="0"/>
          <a:pathLst>
            <a:path>
              <a:moveTo>
                <a:pt x="0" y="30585"/>
              </a:moveTo>
              <a:lnTo>
                <a:pt x="1143828" y="305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500" kern="1200"/>
        </a:p>
      </dsp:txBody>
      <dsp:txXfrm>
        <a:off x="2758449" y="2013344"/>
        <a:ext cx="57191" cy="57191"/>
      </dsp:txXfrm>
    </dsp:sp>
    <dsp:sp modelId="{CB78496A-BC5E-4564-A4B9-8AC477EBC7E7}">
      <dsp:nvSpPr>
        <dsp:cNvPr id="0" name=""/>
        <dsp:cNvSpPr/>
      </dsp:nvSpPr>
      <dsp:spPr>
        <a:xfrm>
          <a:off x="3251448" y="1795225"/>
          <a:ext cx="2322016" cy="1161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500" kern="1200" dirty="0"/>
            <a:t>Cohorte</a:t>
          </a:r>
        </a:p>
      </dsp:txBody>
      <dsp:txXfrm>
        <a:off x="3285453" y="1829230"/>
        <a:ext cx="2254006" cy="1092998"/>
      </dsp:txXfrm>
    </dsp:sp>
    <dsp:sp modelId="{36F0F444-7ED6-473E-8271-9A11B5FE5DEE}">
      <dsp:nvSpPr>
        <dsp:cNvPr id="0" name=""/>
        <dsp:cNvSpPr/>
      </dsp:nvSpPr>
      <dsp:spPr>
        <a:xfrm>
          <a:off x="5573464" y="2345143"/>
          <a:ext cx="928806" cy="61171"/>
        </a:xfrm>
        <a:custGeom>
          <a:avLst/>
          <a:gdLst/>
          <a:ahLst/>
          <a:cxnLst/>
          <a:rect l="0" t="0" r="0" b="0"/>
          <a:pathLst>
            <a:path>
              <a:moveTo>
                <a:pt x="0" y="30585"/>
              </a:moveTo>
              <a:lnTo>
                <a:pt x="928806" y="30585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500" kern="1200"/>
        </a:p>
      </dsp:txBody>
      <dsp:txXfrm>
        <a:off x="6014647" y="2352509"/>
        <a:ext cx="46440" cy="46440"/>
      </dsp:txXfrm>
    </dsp:sp>
    <dsp:sp modelId="{EE0C0E13-397F-4F0B-955A-7BB2F9872DBE}">
      <dsp:nvSpPr>
        <dsp:cNvPr id="0" name=""/>
        <dsp:cNvSpPr/>
      </dsp:nvSpPr>
      <dsp:spPr>
        <a:xfrm>
          <a:off x="6502271" y="1795225"/>
          <a:ext cx="2322016" cy="11610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500" kern="1200" dirty="0"/>
            <a:t>RR</a:t>
          </a:r>
        </a:p>
      </dsp:txBody>
      <dsp:txXfrm>
        <a:off x="6536276" y="1829230"/>
        <a:ext cx="2254006" cy="1092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s-EC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3131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7088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12687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58391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12304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44779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82530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89367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0484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7923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8168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8640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18109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5508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054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4104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5827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s-EC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662C586-F325-4222-8F91-FEF244428137}" type="datetimeFigureOut">
              <a:rPr lang="es-EC" smtClean="0"/>
              <a:t>19/6/2025</a:t>
            </a:fld>
            <a:endParaRPr lang="es-EC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5755079-8F44-47A2-8282-D0C2B5DDB931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4727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D6854C-1223-4910-BE05-8F0BCB37D8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/>
              <a:t>Principios de estadística inferencial: Razón de momios y Riesgo Relativo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DA20A2-8321-406D-B1A1-DDCF20D764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C" dirty="0">
                <a:solidFill>
                  <a:schemeClr val="accent2"/>
                </a:solidFill>
              </a:rPr>
              <a:t>Bioestadística</a:t>
            </a:r>
          </a:p>
          <a:p>
            <a:r>
              <a:rPr lang="es-EC" dirty="0">
                <a:solidFill>
                  <a:schemeClr val="accent2"/>
                </a:solidFill>
              </a:rPr>
              <a:t>David F. Andrade O.</a:t>
            </a:r>
          </a:p>
        </p:txBody>
      </p:sp>
    </p:spTree>
    <p:extLst>
      <p:ext uri="{BB962C8B-B14F-4D97-AF65-F5344CB8AC3E}">
        <p14:creationId xmlns:p14="http://schemas.microsoft.com/office/powerpoint/2010/main" val="2514973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2CEE5A-4147-4908-B7F0-BAE5D9B50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Ejercicios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F66606-FE7A-4AED-9F10-A420DDA4F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C" dirty="0"/>
              <a:t>Se hizo un estudio en el que se obtuvieron datos de 2473 mujeres, de las cuales 853 estaban preñadas y expuestas a desparasitantes. De las 853 que estuvieron expuestas, 20 parieron neonatos con bajo peso al nacimiento. En el otro grupo, 1620 mujeres no estuvieron expuestas a desparasitantes y 14 tuvieron neonatos con bajo peso al nacer.</a:t>
            </a:r>
          </a:p>
          <a:p>
            <a:pPr algn="just"/>
            <a:r>
              <a:rPr lang="es-EC" dirty="0"/>
              <a:t>El OR fue de 2,75</a:t>
            </a:r>
          </a:p>
          <a:p>
            <a:pPr algn="just"/>
            <a:r>
              <a:rPr lang="es-EC" dirty="0"/>
              <a:t>El IC 95% fue de (1,42;5,33)</a:t>
            </a:r>
          </a:p>
          <a:p>
            <a:pPr algn="just"/>
            <a:r>
              <a:rPr lang="es-EC" dirty="0"/>
              <a:t>¿Qué tipo de significancia tienen los resultados?</a:t>
            </a:r>
          </a:p>
        </p:txBody>
      </p:sp>
    </p:spTree>
    <p:extLst>
      <p:ext uri="{BB962C8B-B14F-4D97-AF65-F5344CB8AC3E}">
        <p14:creationId xmlns:p14="http://schemas.microsoft.com/office/powerpoint/2010/main" val="1344491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82D7F-2D09-44EA-98F7-EBA2B43F2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Ejercicio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38E9F2-E08A-44E6-A89E-D49FC965E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C" dirty="0"/>
              <a:t>Un estudio quiere conocer si la displasia de cadera está asociada al consumo de dietas bajas en proteínas. Se hace una muestra aleatoria de 200 recién nacidos y se observa lo siguiente:  </a:t>
            </a:r>
          </a:p>
          <a:p>
            <a:pPr algn="just"/>
            <a:endParaRPr lang="es-EC" dirty="0"/>
          </a:p>
          <a:p>
            <a:pPr algn="just"/>
            <a:endParaRPr lang="es-EC" dirty="0"/>
          </a:p>
          <a:p>
            <a:pPr algn="just"/>
            <a:endParaRPr lang="es-EC" dirty="0"/>
          </a:p>
          <a:p>
            <a:pPr algn="just"/>
            <a:r>
              <a:rPr lang="es-EC" dirty="0"/>
              <a:t>Se obtiene un OR de 1,09</a:t>
            </a:r>
          </a:p>
          <a:p>
            <a:pPr algn="just"/>
            <a:r>
              <a:rPr lang="es-EC" dirty="0"/>
              <a:t>El IC 95% es (0,61;1,93)</a:t>
            </a:r>
          </a:p>
          <a:p>
            <a:pPr algn="just"/>
            <a:r>
              <a:rPr lang="es-EC" dirty="0"/>
              <a:t>¿Cuál es la significancia de los resultados?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DF27357-4298-4433-9830-88A63B76D1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5797"/>
              </p:ext>
            </p:extLst>
          </p:nvPr>
        </p:nvGraphicFramePr>
        <p:xfrm>
          <a:off x="1793461" y="3529127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0796993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141107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964236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262584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Displasia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 displasia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609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Baja 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024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Alta 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029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464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9D5445-8841-423F-AA08-1D94C82A6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Ejercicio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73EA4C-CD8B-4D89-8B20-1367C8498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C" dirty="0"/>
              <a:t>Un estudio quiere conocer la protección que da la vacuna anti-Covid19. Se identifican 48 individuos con antecedentes de Covid19 y 48 controles. En ambos grupos se busca antecedente de vacunación:</a:t>
            </a:r>
          </a:p>
          <a:p>
            <a:pPr algn="just"/>
            <a:endParaRPr lang="es-EC" dirty="0"/>
          </a:p>
          <a:p>
            <a:pPr algn="just"/>
            <a:endParaRPr lang="es-EC" dirty="0"/>
          </a:p>
          <a:p>
            <a:pPr algn="just"/>
            <a:endParaRPr lang="es-EC" dirty="0"/>
          </a:p>
          <a:p>
            <a:pPr algn="just"/>
            <a:r>
              <a:rPr lang="es-EC" dirty="0"/>
              <a:t>Calcular el OR</a:t>
            </a:r>
          </a:p>
          <a:p>
            <a:pPr algn="just"/>
            <a:r>
              <a:rPr lang="es-EC" dirty="0"/>
              <a:t>El IC 95% (0,027;0,41)</a:t>
            </a:r>
          </a:p>
          <a:p>
            <a:r>
              <a:rPr lang="es-EC" dirty="0"/>
              <a:t>¿Cuál es la significancia e interpretación de los resultados?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C642279-820E-48AF-AA59-26891CA63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810041"/>
              </p:ext>
            </p:extLst>
          </p:nvPr>
        </p:nvGraphicFramePr>
        <p:xfrm>
          <a:off x="2078892" y="3580097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824401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3594504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615321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6394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 err="1"/>
                        <a:t>Covid</a:t>
                      </a:r>
                      <a:r>
                        <a:rPr lang="es-EC" dirty="0"/>
                        <a:t> 19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 err="1"/>
                        <a:t>Covid</a:t>
                      </a:r>
                      <a:r>
                        <a:rPr lang="es-EC" dirty="0"/>
                        <a:t> 19 -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22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Vacunado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366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No vacunado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146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28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A259DA-497C-401A-8191-AD4EFA6B3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Ejercicio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83698B-31A0-4288-8B6E-7105B736D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/>
              <a:t>Se desea saber la posible relación entre infección con parásitos sanguíneos y uso de desparasitantes. Se analizaron 728 personas con los siguientes resultados:</a:t>
            </a:r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r>
              <a:rPr lang="es-EC" dirty="0"/>
              <a:t>Calcular OR</a:t>
            </a:r>
          </a:p>
          <a:p>
            <a:r>
              <a:rPr lang="es-EC" dirty="0"/>
              <a:t>IC 95% (0,15 ; 0,98)</a:t>
            </a:r>
          </a:p>
          <a:p>
            <a:r>
              <a:rPr lang="es-EC" dirty="0"/>
              <a:t>¿Cuál es la significancia e interpretación de los resultados?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C053556-7D83-41CC-A37A-FD2952EB0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995141"/>
              </p:ext>
            </p:extLst>
          </p:nvPr>
        </p:nvGraphicFramePr>
        <p:xfrm>
          <a:off x="2032000" y="3533204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4419730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0675862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04492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Parásitos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 parásitos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431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desparasitado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461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564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No desparasitado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078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654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22237-B7A2-4AB0-B127-C2BFEA5EF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Ejercicio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DA097C-48A5-4210-A463-28232F7CC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244640" cy="3416300"/>
          </a:xfrm>
        </p:spPr>
        <p:txBody>
          <a:bodyPr/>
          <a:lstStyle/>
          <a:p>
            <a:r>
              <a:rPr lang="es-EC" dirty="0"/>
              <a:t>Se realiza un estudio de 1500 personas para saber si es que existe asociación entre mortalidad y ubicación. Los resultados fueron los siguientes:</a:t>
            </a:r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r>
              <a:rPr lang="es-EC" dirty="0"/>
              <a:t>Calcular OR</a:t>
            </a:r>
          </a:p>
          <a:p>
            <a:r>
              <a:rPr lang="es-EC" dirty="0"/>
              <a:t>IC 95% (2,81 ; 4,360)</a:t>
            </a:r>
          </a:p>
          <a:p>
            <a:r>
              <a:rPr lang="es-EC" dirty="0"/>
              <a:t>¿Cuál es la significancia e interpretación de los resultados?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8298701-C575-411C-8B52-77BB40864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139275"/>
              </p:ext>
            </p:extLst>
          </p:nvPr>
        </p:nvGraphicFramePr>
        <p:xfrm>
          <a:off x="1612966" y="3364173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41967756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9982610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70574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Muerte precoz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 muerte precoz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340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Ciudad (urbano)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934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Campo (rural)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75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033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6522A5-42E9-4E95-B74D-BCE5F2EA0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Medidas de asociación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1E5BE1-BD61-4312-BD2E-67EA32CF0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/>
              <a:t>Miden la fuerza de la asociación entre variables.</a:t>
            </a:r>
          </a:p>
          <a:p>
            <a:r>
              <a:rPr lang="es-EC" dirty="0"/>
              <a:t>Riesgo Relativo (RR) y </a:t>
            </a:r>
            <a:r>
              <a:rPr lang="es-EC" dirty="0" err="1"/>
              <a:t>Odds</a:t>
            </a:r>
            <a:r>
              <a:rPr lang="es-EC" dirty="0"/>
              <a:t> Ratio (OR) o razón de momios. </a:t>
            </a:r>
          </a:p>
          <a:p>
            <a:r>
              <a:rPr lang="es-EC" dirty="0"/>
              <a:t>Nos dicen cuánto aumenta o disminuye el riesgo a una condición.</a:t>
            </a:r>
          </a:p>
          <a:p>
            <a:r>
              <a:rPr lang="es-EC" dirty="0"/>
              <a:t>Las variables que se consideran en este caso son </a:t>
            </a:r>
            <a:r>
              <a:rPr lang="es-EC" b="1" dirty="0"/>
              <a:t>categóricas</a:t>
            </a:r>
            <a:r>
              <a:rPr lang="es-EC" dirty="0"/>
              <a:t> y de causa-efecto (variable explicativa y variable respuesta)</a:t>
            </a:r>
          </a:p>
          <a:p>
            <a:pPr lvl="1"/>
            <a:r>
              <a:rPr lang="es-EC" dirty="0"/>
              <a:t>Fumar y Cáncer de pulmón</a:t>
            </a:r>
          </a:p>
          <a:p>
            <a:pPr lvl="1"/>
            <a:r>
              <a:rPr lang="es-EC" dirty="0"/>
              <a:t>Sol y Cáncer de piel </a:t>
            </a:r>
          </a:p>
          <a:p>
            <a:r>
              <a:rPr lang="es-EC" dirty="0"/>
              <a:t>El resultado se tiene que relacionar a una prueba de significancia. </a:t>
            </a:r>
          </a:p>
          <a:p>
            <a:r>
              <a:rPr lang="es-EC" dirty="0"/>
              <a:t>Medida de asociación ≠ significancia estadística</a:t>
            </a:r>
          </a:p>
        </p:txBody>
      </p:sp>
    </p:spTree>
    <p:extLst>
      <p:ext uri="{BB962C8B-B14F-4D97-AF65-F5344CB8AC3E}">
        <p14:creationId xmlns:p14="http://schemas.microsoft.com/office/powerpoint/2010/main" val="1726898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6E073-47F4-428E-BDEE-72EE56833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Medidas de asociación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A487D1E8-1A6E-4D77-949C-FF70D8E72D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118025"/>
              </p:ext>
            </p:extLst>
          </p:nvPr>
        </p:nvGraphicFramePr>
        <p:xfrm>
          <a:off x="1208709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279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EBC6E-AE36-422F-8FCE-23C9A6B8B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err="1"/>
              <a:t>Odds</a:t>
            </a:r>
            <a:r>
              <a:rPr lang="es-EC" dirty="0"/>
              <a:t> Ratio (OR)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4CA0FD-3D8B-45DD-BB9A-4CEB7697D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343626" cy="3911600"/>
          </a:xfrm>
        </p:spPr>
        <p:txBody>
          <a:bodyPr>
            <a:normAutofit/>
          </a:bodyPr>
          <a:lstStyle/>
          <a:p>
            <a:r>
              <a:rPr lang="es-EC" dirty="0"/>
              <a:t>Se usa en estudios retrospectivos, de casos-controles. </a:t>
            </a:r>
          </a:p>
          <a:p>
            <a:r>
              <a:rPr lang="es-EC" dirty="0"/>
              <a:t>Los datos se ponen en tablas de 2 x 2 </a:t>
            </a:r>
          </a:p>
          <a:p>
            <a:pPr lvl="1"/>
            <a:r>
              <a:rPr lang="es-EC" dirty="0"/>
              <a:t>Ejemplo</a:t>
            </a:r>
          </a:p>
          <a:p>
            <a:endParaRPr lang="es-EC" dirty="0"/>
          </a:p>
          <a:p>
            <a:pPr marL="0" indent="0">
              <a:buNone/>
            </a:pPr>
            <a:endParaRPr lang="es-EC" dirty="0"/>
          </a:p>
          <a:p>
            <a:r>
              <a:rPr lang="es-EC" dirty="0" err="1"/>
              <a:t>Odds</a:t>
            </a:r>
            <a:r>
              <a:rPr lang="es-EC" dirty="0"/>
              <a:t> si fuman: (a/</a:t>
            </a:r>
            <a:r>
              <a:rPr lang="es-EC" dirty="0" err="1"/>
              <a:t>a+b</a:t>
            </a:r>
            <a:r>
              <a:rPr lang="es-EC" dirty="0"/>
              <a:t>)/(b/</a:t>
            </a:r>
            <a:r>
              <a:rPr lang="es-EC" dirty="0" err="1"/>
              <a:t>a+b</a:t>
            </a:r>
            <a:r>
              <a:rPr lang="es-EC" dirty="0"/>
              <a:t>)			</a:t>
            </a:r>
            <a:r>
              <a:rPr lang="es-EC" dirty="0" err="1"/>
              <a:t>Odds</a:t>
            </a:r>
            <a:r>
              <a:rPr lang="es-EC" dirty="0"/>
              <a:t> Ratio= </a:t>
            </a:r>
            <a:r>
              <a:rPr lang="es-EC" dirty="0" err="1"/>
              <a:t>Odds</a:t>
            </a:r>
            <a:r>
              <a:rPr lang="es-EC" dirty="0"/>
              <a:t> si fuman/</a:t>
            </a:r>
            <a:r>
              <a:rPr lang="es-EC" dirty="0" err="1"/>
              <a:t>odds</a:t>
            </a:r>
            <a:r>
              <a:rPr lang="es-EC" dirty="0"/>
              <a:t> no fuman</a:t>
            </a:r>
          </a:p>
          <a:p>
            <a:r>
              <a:rPr lang="es-EC" dirty="0" err="1"/>
              <a:t>Odds</a:t>
            </a:r>
            <a:r>
              <a:rPr lang="es-EC" dirty="0"/>
              <a:t> no fuman: (c/</a:t>
            </a:r>
            <a:r>
              <a:rPr lang="es-EC" dirty="0" err="1"/>
              <a:t>c+d</a:t>
            </a:r>
            <a:r>
              <a:rPr lang="es-EC" dirty="0"/>
              <a:t>)/(d/</a:t>
            </a:r>
            <a:r>
              <a:rPr lang="es-EC" dirty="0" err="1"/>
              <a:t>c+d</a:t>
            </a:r>
            <a:r>
              <a:rPr lang="es-EC" dirty="0"/>
              <a:t>)					     </a:t>
            </a:r>
            <a:r>
              <a:rPr lang="es-EC" b="1" dirty="0"/>
              <a:t>= a * d / b * c</a:t>
            </a:r>
          </a:p>
          <a:p>
            <a:pPr lvl="1"/>
            <a:r>
              <a:rPr lang="es-EC" b="1" dirty="0"/>
              <a:t>60*30/40*20 = 2,25</a:t>
            </a:r>
          </a:p>
          <a:p>
            <a:pPr marL="457200" lvl="1" indent="0">
              <a:buNone/>
            </a:pPr>
            <a:r>
              <a:rPr lang="es-EC" b="1" dirty="0"/>
              <a:t>R: el riesgo de tener cáncer es 2,25 veces mayor en las personas que fuman, que en las personas que no fuman.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C6215E1-EDA8-418B-B887-7142A26D7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796202"/>
              </p:ext>
            </p:extLst>
          </p:nvPr>
        </p:nvGraphicFramePr>
        <p:xfrm>
          <a:off x="2969260" y="3440006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77927421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7201082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120666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b="1" dirty="0"/>
                        <a:t>Cáncer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b="0" dirty="0"/>
                        <a:t>No Cáncer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014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b="1" dirty="0"/>
                        <a:t>Si fuma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60 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40 (b)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703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No fuma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20 (c)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30 (d)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068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93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4B74AE-AE9E-45D6-9C34-87E4F426A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Riesgo relativo (RR)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143C07-03DD-4894-8BEC-0E6D7FB15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229326" cy="3416300"/>
          </a:xfrm>
        </p:spPr>
        <p:txBody>
          <a:bodyPr>
            <a:normAutofit fontScale="70000" lnSpcReduction="20000"/>
          </a:bodyPr>
          <a:lstStyle/>
          <a:p>
            <a:r>
              <a:rPr lang="es-EC" dirty="0"/>
              <a:t>Se usa en estudios prospectivos, de cohorte</a:t>
            </a:r>
          </a:p>
          <a:p>
            <a:r>
              <a:rPr lang="es-EC" dirty="0"/>
              <a:t>También se ponen los datos en tablas de 2 x 2</a:t>
            </a:r>
          </a:p>
          <a:p>
            <a:r>
              <a:rPr lang="es-EC" dirty="0"/>
              <a:t>Comienza con individuos “sanos”, vemos si estuvieron expuestos a un factor y si es que desarrollan una condición.</a:t>
            </a:r>
          </a:p>
          <a:p>
            <a:r>
              <a:rPr lang="es-EC" dirty="0"/>
              <a:t>Ejemplo:</a:t>
            </a:r>
          </a:p>
          <a:p>
            <a:endParaRPr lang="es-EC" dirty="0"/>
          </a:p>
          <a:p>
            <a:endParaRPr lang="es-EC" dirty="0"/>
          </a:p>
          <a:p>
            <a:r>
              <a:rPr lang="es-EC" dirty="0"/>
              <a:t>RR=R1/R0</a:t>
            </a:r>
          </a:p>
          <a:p>
            <a:r>
              <a:rPr lang="es-EC" dirty="0"/>
              <a:t>R1= 23/57 </a:t>
            </a:r>
          </a:p>
          <a:p>
            <a:pPr marL="0" indent="0">
              <a:buNone/>
            </a:pPr>
            <a:r>
              <a:rPr lang="es-EC" dirty="0"/>
              <a:t>	= 0,40</a:t>
            </a:r>
          </a:p>
          <a:p>
            <a:r>
              <a:rPr lang="es-EC" dirty="0"/>
              <a:t>R0=35/167			RR=0,40/0,20		R: El riesgo de desarrollar quistes ováricos es 2 veces mayor en pacientes</a:t>
            </a:r>
          </a:p>
          <a:p>
            <a:pPr marL="0" indent="0">
              <a:buNone/>
            </a:pPr>
            <a:r>
              <a:rPr lang="es-EC" dirty="0"/>
              <a:t>	=0,20				    = 2					 que usaron hormonas que las que no usaron.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5DD19CD-74E2-425A-A28F-25E219AB0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409897"/>
              </p:ext>
            </p:extLst>
          </p:nvPr>
        </p:nvGraphicFramePr>
        <p:xfrm>
          <a:off x="2580640" y="3752426"/>
          <a:ext cx="81280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8263029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588401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794490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366910031"/>
                    </a:ext>
                  </a:extLst>
                </a:gridCol>
              </a:tblGrid>
              <a:tr h="351649">
                <a:tc>
                  <a:txBody>
                    <a:bodyPr/>
                    <a:lstStyle/>
                    <a:p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Quistes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b="0" dirty="0"/>
                        <a:t>No Quistes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b="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544202"/>
                  </a:ext>
                </a:extLst>
              </a:tr>
              <a:tr h="351649">
                <a:tc>
                  <a:txBody>
                    <a:bodyPr/>
                    <a:lstStyle/>
                    <a:p>
                      <a:r>
                        <a:rPr lang="es-EC" b="1" dirty="0"/>
                        <a:t>Hormonas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0323"/>
                  </a:ext>
                </a:extLst>
              </a:tr>
              <a:tr h="351649">
                <a:tc>
                  <a:txBody>
                    <a:bodyPr/>
                    <a:lstStyle/>
                    <a:p>
                      <a:r>
                        <a:rPr lang="es-EC" dirty="0"/>
                        <a:t>No hormonas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31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363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09D0B-0621-4425-822F-69798AB5A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Interpretación de los resultados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1AD1E24E-3400-4110-AB2A-1703D07297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226422"/>
              </p:ext>
            </p:extLst>
          </p:nvPr>
        </p:nvGraphicFramePr>
        <p:xfrm>
          <a:off x="1155699" y="2603500"/>
          <a:ext cx="976409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2046">
                  <a:extLst>
                    <a:ext uri="{9D8B030D-6E8A-4147-A177-3AD203B41FA5}">
                      <a16:colId xmlns:a16="http://schemas.microsoft.com/office/drawing/2014/main" val="299935734"/>
                    </a:ext>
                  </a:extLst>
                </a:gridCol>
                <a:gridCol w="4882046">
                  <a:extLst>
                    <a:ext uri="{9D8B030D-6E8A-4147-A177-3AD203B41FA5}">
                      <a16:colId xmlns:a16="http://schemas.microsoft.com/office/drawing/2014/main" val="29329066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Resultado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Interpretación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062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 hay asociación entre las variables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595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Factor de riesgo (aumenta el riesgo)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64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&lt;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Factor de protección (disminuye el riesgo)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700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081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E996AC-7171-4F36-9096-1270D7F97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Ejercicio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6F544B-4E7D-4C8E-B1C8-CCF1E6841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22146"/>
            <a:ext cx="9981969" cy="4535854"/>
          </a:xfrm>
        </p:spPr>
        <p:txBody>
          <a:bodyPr>
            <a:normAutofit/>
          </a:bodyPr>
          <a:lstStyle/>
          <a:p>
            <a:r>
              <a:rPr lang="es-EC" dirty="0"/>
              <a:t>Se ha desarrollado un estudio de caso-control en el cual se desea saber qué factores aumentan el riesgo de contagio de COVID en Personas. Se obtuvieron los siguientes resultados:</a:t>
            </a:r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r>
              <a:rPr lang="es-EC" dirty="0"/>
              <a:t>Determinar qué medida de asociación es la correcta para conocer el riesgo, realiza el cálculo y define cuál de los factores presenta el riesgo más alto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CAEC9739-48A9-41BB-8D61-BF9FE2398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484096"/>
              </p:ext>
            </p:extLst>
          </p:nvPr>
        </p:nvGraphicFramePr>
        <p:xfrm>
          <a:off x="1492738" y="3392527"/>
          <a:ext cx="863600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667">
                  <a:extLst>
                    <a:ext uri="{9D8B030D-6E8A-4147-A177-3AD203B41FA5}">
                      <a16:colId xmlns:a16="http://schemas.microsoft.com/office/drawing/2014/main" val="2511904770"/>
                    </a:ext>
                  </a:extLst>
                </a:gridCol>
                <a:gridCol w="2878667">
                  <a:extLst>
                    <a:ext uri="{9D8B030D-6E8A-4147-A177-3AD203B41FA5}">
                      <a16:colId xmlns:a16="http://schemas.microsoft.com/office/drawing/2014/main" val="2073746647"/>
                    </a:ext>
                  </a:extLst>
                </a:gridCol>
                <a:gridCol w="2878667">
                  <a:extLst>
                    <a:ext uri="{9D8B030D-6E8A-4147-A177-3AD203B41FA5}">
                      <a16:colId xmlns:a16="http://schemas.microsoft.com/office/drawing/2014/main" val="259226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COVID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 COVID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352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No vacunado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068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Vacunado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86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Indigente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98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Profesional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353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Vive con familiares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897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No vive con familiares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147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39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47C761-B527-4E35-98BF-76E3BAC28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Ejercicio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BD44F1-085E-4A8D-9B57-3923505E9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6646" y="2181468"/>
            <a:ext cx="9630277" cy="4676531"/>
          </a:xfrm>
        </p:spPr>
        <p:txBody>
          <a:bodyPr>
            <a:normAutofit/>
          </a:bodyPr>
          <a:lstStyle/>
          <a:p>
            <a:r>
              <a:rPr lang="es-EC" dirty="0"/>
              <a:t>Se ha desarrollado un estudio de cohorte en el cual se desea saber qué factores aumentan el riesgo de desarrollo de carcinoma de células escamosas. Se obtuvieron los siguientes resultados:</a:t>
            </a:r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endParaRPr lang="es-EC" dirty="0"/>
          </a:p>
          <a:p>
            <a:r>
              <a:rPr lang="es-EC" dirty="0"/>
              <a:t>Determinar qué medida de asociación es la correcta para conocer el riesgo, realiza el cálculo y define cuál de los factores presenta el riesgo más alto. </a:t>
            </a:r>
          </a:p>
          <a:p>
            <a:endParaRPr lang="es-EC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E623FC1-6A94-4B5D-8A19-81FB84F54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116661"/>
              </p:ext>
            </p:extLst>
          </p:nvPr>
        </p:nvGraphicFramePr>
        <p:xfrm>
          <a:off x="1594338" y="3111173"/>
          <a:ext cx="930812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6524">
                  <a:extLst>
                    <a:ext uri="{9D8B030D-6E8A-4147-A177-3AD203B41FA5}">
                      <a16:colId xmlns:a16="http://schemas.microsoft.com/office/drawing/2014/main" val="2309444871"/>
                    </a:ext>
                  </a:extLst>
                </a:gridCol>
                <a:gridCol w="2532184">
                  <a:extLst>
                    <a:ext uri="{9D8B030D-6E8A-4147-A177-3AD203B41FA5}">
                      <a16:colId xmlns:a16="http://schemas.microsoft.com/office/drawing/2014/main" val="1831469184"/>
                    </a:ext>
                  </a:extLst>
                </a:gridCol>
                <a:gridCol w="2649416">
                  <a:extLst>
                    <a:ext uri="{9D8B030D-6E8A-4147-A177-3AD203B41FA5}">
                      <a16:colId xmlns:a16="http://schemas.microsoft.com/office/drawing/2014/main" val="17208332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C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CCE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 CCE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09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Piel blanca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744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No piel blanca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818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Exposición prolongada a rayos UV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091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No exposición UV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638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Padres con CCE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151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No padres CCE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923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423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F7FF30-7BC1-4F56-AE90-666E53A5C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Pruebas de significancia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F19EEE-3D6D-4F00-9A86-C110B4514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/>
              <a:t>Se puede determinar significancia estadística con el p-valor, tomando en cuenta también los intervalos de confianza (IV)</a:t>
            </a:r>
          </a:p>
          <a:p>
            <a:r>
              <a:rPr lang="es-EC" dirty="0"/>
              <a:t>El intervalo de confianza tiene </a:t>
            </a:r>
            <a:r>
              <a:rPr lang="es-EC" b="1" dirty="0"/>
              <a:t>un límite inferior y un límite superior </a:t>
            </a:r>
            <a:r>
              <a:rPr lang="es-EC" dirty="0"/>
              <a:t>que se calcula con una fórmula que toma en cuenta el nivel de confianza (95%) y el de error (5%). Esto quiere decir, que confiamos que el 95% de los datos van a estar dentro del valor inferior y el valor superior.</a:t>
            </a:r>
          </a:p>
          <a:p>
            <a:pPr marL="0" indent="0">
              <a:buNone/>
            </a:pPr>
            <a:endParaRPr lang="es-EC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CBB6DB4-C913-47EE-9D04-C5A2994C6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5194" y="4515802"/>
            <a:ext cx="4947285" cy="1896041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B13AB51-C251-4BDF-916F-BDC43942445B}"/>
              </a:ext>
            </a:extLst>
          </p:cNvPr>
          <p:cNvSpPr txBox="1"/>
          <p:nvPr/>
        </p:nvSpPr>
        <p:spPr>
          <a:xfrm>
            <a:off x="4439479" y="6404776"/>
            <a:ext cx="2716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1400" dirty="0"/>
              <a:t>(</a:t>
            </a:r>
            <a:r>
              <a:rPr lang="es-EC" sz="1400" dirty="0" err="1"/>
              <a:t>Guaicha</a:t>
            </a:r>
            <a:r>
              <a:rPr lang="es-EC" sz="1400" dirty="0"/>
              <a:t> O, Idrovo A., 2013)</a:t>
            </a:r>
          </a:p>
        </p:txBody>
      </p:sp>
    </p:spTree>
    <p:extLst>
      <p:ext uri="{BB962C8B-B14F-4D97-AF65-F5344CB8AC3E}">
        <p14:creationId xmlns:p14="http://schemas.microsoft.com/office/powerpoint/2010/main" val="521905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641</TotalTime>
  <Words>1034</Words>
  <Application>Microsoft Office PowerPoint</Application>
  <PresentationFormat>Panorámica</PresentationFormat>
  <Paragraphs>207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Century Gothic</vt:lpstr>
      <vt:lpstr>Wingdings 3</vt:lpstr>
      <vt:lpstr>Sala de reuniones Ion</vt:lpstr>
      <vt:lpstr>Principios de estadística inferencial: Razón de momios y Riesgo Relativo</vt:lpstr>
      <vt:lpstr>Medidas de asociación</vt:lpstr>
      <vt:lpstr>Medidas de asociación</vt:lpstr>
      <vt:lpstr>Odds Ratio (OR)</vt:lpstr>
      <vt:lpstr>Riesgo relativo (RR)</vt:lpstr>
      <vt:lpstr>Interpretación de los resultados</vt:lpstr>
      <vt:lpstr>Ejercicio</vt:lpstr>
      <vt:lpstr>Ejercicio</vt:lpstr>
      <vt:lpstr>Pruebas de significancia</vt:lpstr>
      <vt:lpstr>Ejercicios</vt:lpstr>
      <vt:lpstr>Ejercicio</vt:lpstr>
      <vt:lpstr>Ejercicio</vt:lpstr>
      <vt:lpstr>Ejercicio</vt:lpstr>
      <vt:lpstr>Ejercicio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Principios de estadística inferencial: Razón de momios y Riesgo Relativo</dc:title>
  <dc:creator>Ana Belén Guzmán Sandoval</dc:creator>
  <cp:lastModifiedBy>David Francisco Andrade</cp:lastModifiedBy>
  <cp:revision>34</cp:revision>
  <dcterms:created xsi:type="dcterms:W3CDTF">2019-06-02T22:58:06Z</dcterms:created>
  <dcterms:modified xsi:type="dcterms:W3CDTF">2025-06-19T21:21:47Z</dcterms:modified>
</cp:coreProperties>
</file>