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2"/>
  </p:normalViewPr>
  <p:slideViewPr>
    <p:cSldViewPr snapToGrid="0" snapToObjects="1">
      <p:cViewPr varScale="1">
        <p:scale>
          <a:sx n="111" d="100"/>
          <a:sy n="111" d="100"/>
        </p:scale>
        <p:origin x="17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Ética en la Investigación con Seres Humanos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Maestría en Epidemiología</a:t>
            </a:r>
          </a:p>
          <a:p>
            <a:r>
              <a:t>Principios, normas internacionales y casos de estudio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Consentimiento informado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Información clara del estudio</a:t>
            </a:r>
          </a:p>
          <a:p>
            <a:r>
              <a:t>Participación voluntaria</a:t>
            </a:r>
          </a:p>
          <a:p>
            <a:r>
              <a:t>Derecho a retirarse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Proceso ético en investigación</a:t>
            </a:r>
          </a:p>
        </p:txBody>
      </p:sp>
      <p:sp>
        <p:nvSpPr>
          <p:cNvPr id="3" name="Chevron 2"/>
          <p:cNvSpPr/>
          <p:nvPr/>
        </p:nvSpPr>
        <p:spPr>
          <a:xfrm>
            <a:off x="457200" y="1828800"/>
            <a:ext cx="1828800" cy="91440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Diseño del estudio</a:t>
            </a:r>
          </a:p>
        </p:txBody>
      </p:sp>
      <p:sp>
        <p:nvSpPr>
          <p:cNvPr id="4" name="Chevron 3"/>
          <p:cNvSpPr/>
          <p:nvPr/>
        </p:nvSpPr>
        <p:spPr>
          <a:xfrm>
            <a:off x="2194560" y="1828800"/>
            <a:ext cx="1828800" cy="91440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Evaluación</a:t>
            </a:r>
          </a:p>
          <a:p>
            <a:r>
              <a:t>Comité de Ética</a:t>
            </a:r>
          </a:p>
        </p:txBody>
      </p:sp>
      <p:sp>
        <p:nvSpPr>
          <p:cNvPr id="5" name="Chevron 4"/>
          <p:cNvSpPr/>
          <p:nvPr/>
        </p:nvSpPr>
        <p:spPr>
          <a:xfrm>
            <a:off x="3931920" y="1828800"/>
            <a:ext cx="1828800" cy="91440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Consentimiento</a:t>
            </a:r>
          </a:p>
          <a:p>
            <a:r>
              <a:t>informado</a:t>
            </a:r>
          </a:p>
        </p:txBody>
      </p:sp>
      <p:sp>
        <p:nvSpPr>
          <p:cNvPr id="6" name="Chevron 5"/>
          <p:cNvSpPr/>
          <p:nvPr/>
        </p:nvSpPr>
        <p:spPr>
          <a:xfrm>
            <a:off x="5669279" y="1828800"/>
            <a:ext cx="1828800" cy="91440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Recolección</a:t>
            </a:r>
          </a:p>
          <a:p>
            <a:r>
              <a:t>de datos</a:t>
            </a:r>
          </a:p>
        </p:txBody>
      </p:sp>
      <p:sp>
        <p:nvSpPr>
          <p:cNvPr id="7" name="Chevron 6"/>
          <p:cNvSpPr/>
          <p:nvPr/>
        </p:nvSpPr>
        <p:spPr>
          <a:xfrm>
            <a:off x="7406640" y="1828800"/>
            <a:ext cx="1828800" cy="91440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Análisis y</a:t>
            </a:r>
          </a:p>
          <a:p>
            <a:r>
              <a:t>publicación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Comités de ética en investigación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Evalúan riesgos y beneficios</a:t>
            </a:r>
          </a:p>
          <a:p>
            <a:r>
              <a:t>Protegen participantes</a:t>
            </a:r>
          </a:p>
          <a:p>
            <a:r>
              <a:t>Aprueban protocolos de investigación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Confidencialidad y manejo de datos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Protección de datos personales</a:t>
            </a:r>
          </a:p>
          <a:p>
            <a:r>
              <a:t>Anonimización de información</a:t>
            </a:r>
          </a:p>
          <a:p>
            <a:r>
              <a:t>Uso responsable de bases de datos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Poblaciones vulnerables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Niños</a:t>
            </a:r>
          </a:p>
          <a:p>
            <a:r>
              <a:t>Personas privadas de libertad</a:t>
            </a:r>
          </a:p>
          <a:p>
            <a:r>
              <a:t>Poblaciones indígenas</a:t>
            </a:r>
          </a:p>
          <a:p>
            <a:r>
              <a:t>Personas con discapacidad cognitiva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Relación entre ética, ciencia y sociedad</a:t>
            </a:r>
          </a:p>
        </p:txBody>
      </p:sp>
      <p:sp>
        <p:nvSpPr>
          <p:cNvPr id="3" name="Oval 2"/>
          <p:cNvSpPr/>
          <p:nvPr/>
        </p:nvSpPr>
        <p:spPr>
          <a:xfrm>
            <a:off x="4114800" y="1645920"/>
            <a:ext cx="1828800" cy="10972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Ética</a:t>
            </a:r>
          </a:p>
        </p:txBody>
      </p:sp>
      <p:sp>
        <p:nvSpPr>
          <p:cNvPr id="4" name="Oval 3"/>
          <p:cNvSpPr/>
          <p:nvPr/>
        </p:nvSpPr>
        <p:spPr>
          <a:xfrm>
            <a:off x="2286000" y="3200400"/>
            <a:ext cx="1828800" cy="10972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Ciencia</a:t>
            </a:r>
          </a:p>
        </p:txBody>
      </p:sp>
      <p:sp>
        <p:nvSpPr>
          <p:cNvPr id="5" name="Oval 4"/>
          <p:cNvSpPr/>
          <p:nvPr/>
        </p:nvSpPr>
        <p:spPr>
          <a:xfrm>
            <a:off x="5943600" y="3200400"/>
            <a:ext cx="1828800" cy="10972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Sociedad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Caso 1: Estudio de Tuskegee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Durante décadas se observó la evolución de la sífilis en hombres afroamericanos sin informarles su diagnóstico ni ofrecer tratamiento.</a:t>
            </a:r>
          </a:p>
          <a:p>
            <a:endParaRPr/>
          </a:p>
          <a:p>
            <a:r>
              <a:t>Discusión: ¿Qué principios éticos se violaron?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Caso 2: Uso de bases de datos clínicas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 investigador utiliza registros hospitalarios sin consentimiento de los pacientes.</a:t>
            </a:r>
          </a:p>
          <a:p>
            <a:endParaRPr/>
          </a:p>
          <a:p>
            <a:r>
              <a:t>Discusión: ¿Qué medidas éticas deberían implementarse?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Caso 3: Ensayo clínico en población vulnerable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Una vacuna experimental se prueba en una comunidad de bajos recursos.</a:t>
            </a:r>
          </a:p>
          <a:p>
            <a:endParaRPr/>
          </a:p>
          <a:p>
            <a:r>
              <a:t>Discusión: ¿Cómo evitar explotación?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Buenas prácticas en investigación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Aprobación por comité de ética</a:t>
            </a:r>
          </a:p>
          <a:p>
            <a:r>
              <a:t>Consentimiento informado adecuado</a:t>
            </a:r>
          </a:p>
          <a:p>
            <a:r>
              <a:t>Transparencia en resultados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de la sesión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Comprender principios éticos en investigación</a:t>
            </a:r>
          </a:p>
          <a:p>
            <a:r>
              <a:t>Aplicar normas internacionales en estudios epidemiológicos</a:t>
            </a:r>
          </a:p>
          <a:p>
            <a:r>
              <a:t>Analizar dilemas éticos en investigación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Integridad científica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Evitar fraude y manipulación de datos</a:t>
            </a:r>
          </a:p>
          <a:p>
            <a:r>
              <a:t>Reportar resultados honestamente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Conflictos de interés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Declarar financiamiento</a:t>
            </a:r>
          </a:p>
          <a:p>
            <a:r>
              <a:t>Evitar sesgos derivados de intereses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ética es fundamental en investigación</a:t>
            </a:r>
          </a:p>
          <a:p>
            <a:r>
              <a:t>Protege la dignidad y derechos de participantes</a:t>
            </a:r>
          </a:p>
          <a:p>
            <a:r>
              <a:t>La investigación responsable fortalece la salud pública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¿Por qué es importante la ética?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Protege derechos de los participantes</a:t>
            </a:r>
          </a:p>
          <a:p>
            <a:r>
              <a:t>Garantiza investigación responsable</a:t>
            </a:r>
          </a:p>
          <a:p>
            <a:r>
              <a:t>Previene abusos en investigación</a:t>
            </a:r>
          </a:p>
          <a:p>
            <a:r>
              <a:t>Fortalece la confianza pública en la ciencia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Historia de abusos en investigación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Experimentos nazis</a:t>
            </a:r>
          </a:p>
          <a:p>
            <a:r>
              <a:t>Estudio de sífilis de Tuskegee</a:t>
            </a:r>
          </a:p>
          <a:p>
            <a:r>
              <a:t>Investigación sin consentimiento en poblaciones vulnerables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Normas internacionales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Código de Núremberg</a:t>
            </a:r>
          </a:p>
          <a:p>
            <a:r>
              <a:t>Declaración de Helsinki</a:t>
            </a:r>
          </a:p>
          <a:p>
            <a:r>
              <a:t>Informe Belmont</a:t>
            </a:r>
          </a:p>
          <a:p>
            <a:r>
              <a:t>Guías CIOMS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Principios del Informe Belmont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828800"/>
            <a:ext cx="2286000" cy="10972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Respeto por las personas</a:t>
            </a:r>
          </a:p>
          <a:p>
            <a:r>
              <a:t>(autonomía)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657600" y="1828800"/>
            <a:ext cx="2286000" cy="10972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Beneficencia</a:t>
            </a:r>
          </a:p>
          <a:p>
            <a:r>
              <a:t>(maximizar beneficios)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0" y="1828800"/>
            <a:ext cx="2286000" cy="10972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Justicia</a:t>
            </a:r>
          </a:p>
          <a:p>
            <a:r>
              <a:t>(equidad)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Respeto por las personas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Reconoce autonomía</a:t>
            </a:r>
          </a:p>
          <a:p>
            <a:r>
              <a:t>Protege poblaciones vulnerables</a:t>
            </a:r>
          </a:p>
          <a:p>
            <a:r>
              <a:t>Exige consentimiento informado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Beneficencia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Maximizar beneficios</a:t>
            </a:r>
          </a:p>
          <a:p>
            <a:r>
              <a:t>Minimizar riesgos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Justicia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Distribución equitativa de beneficios</a:t>
            </a:r>
          </a:p>
          <a:p>
            <a:r>
              <a:t>Evitar explotación de poblaciones vulnerables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376</Words>
  <Application>Microsoft Macintosh PowerPoint</Application>
  <PresentationFormat>Presentación en pantalla (4:3)</PresentationFormat>
  <Paragraphs>95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Ética en la Investigación con Seres Humanos</vt:lpstr>
      <vt:lpstr>Objetivos de la sesión</vt:lpstr>
      <vt:lpstr>¿Por qué es importante la ética?</vt:lpstr>
      <vt:lpstr>Historia de abusos en investigación</vt:lpstr>
      <vt:lpstr>Normas internacionales</vt:lpstr>
      <vt:lpstr>Principios del Informe Belmont</vt:lpstr>
      <vt:lpstr>Respeto por las personas</vt:lpstr>
      <vt:lpstr>Beneficencia</vt:lpstr>
      <vt:lpstr>Justicia</vt:lpstr>
      <vt:lpstr>Consentimiento informado</vt:lpstr>
      <vt:lpstr>Proceso ético en investigación</vt:lpstr>
      <vt:lpstr>Comités de ética en investigación</vt:lpstr>
      <vt:lpstr>Confidencialidad y manejo de datos</vt:lpstr>
      <vt:lpstr>Poblaciones vulnerables</vt:lpstr>
      <vt:lpstr>Relación entre ética, ciencia y sociedad</vt:lpstr>
      <vt:lpstr>Caso 1: Estudio de Tuskegee</vt:lpstr>
      <vt:lpstr>Caso 2: Uso de bases de datos clínicas</vt:lpstr>
      <vt:lpstr>Caso 3: Ensayo clínico en población vulnerable</vt:lpstr>
      <vt:lpstr>Buenas prácticas en investigación</vt:lpstr>
      <vt:lpstr>Integridad científica</vt:lpstr>
      <vt:lpstr>Conflictos de interés</vt:lpstr>
      <vt:lpstr>Conclusiones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QUEVEDO BASTIDAS INTI KORY</cp:lastModifiedBy>
  <cp:revision>1</cp:revision>
  <dcterms:created xsi:type="dcterms:W3CDTF">2013-01-27T09:14:16Z</dcterms:created>
  <dcterms:modified xsi:type="dcterms:W3CDTF">2026-03-08T04:17:29Z</dcterms:modified>
  <cp:category/>
</cp:coreProperties>
</file>