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8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12/14/2024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val="38270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12/14/2024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59708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12/14/2024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1209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12/14/2024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7067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12/14/2024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4323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12/14/2024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93715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12/14/2024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176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12/14/2024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19722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12/14/2024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93507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12/14/2024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27741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12/14/2024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85304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12/14/2024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‹Nº›</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6616055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22" r:id="rId8"/>
    <p:sldLayoutId id="2147483719" r:id="rId9"/>
    <p:sldLayoutId id="2147483720" r:id="rId10"/>
    <p:sldLayoutId id="214748372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35459578-46F4-4B34-D8E7-85CA1376BE05}"/>
              </a:ext>
            </a:extLst>
          </p:cNvPr>
          <p:cNvPicPr>
            <a:picLocks noChangeAspect="1"/>
          </p:cNvPicPr>
          <p:nvPr/>
        </p:nvPicPr>
        <p:blipFill>
          <a:blip r:embed="rId2">
            <a:alphaModFix amt="60000"/>
          </a:blip>
          <a:srcRect t="6103" b="14408"/>
          <a:stretch/>
        </p:blipFill>
        <p:spPr>
          <a:xfrm>
            <a:off x="-3048" y="-2"/>
            <a:ext cx="12191980" cy="6856614"/>
          </a:xfrm>
          <a:prstGeom prst="rect">
            <a:avLst/>
          </a:prstGeom>
        </p:spPr>
      </p:pic>
      <p:grpSp>
        <p:nvGrpSpPr>
          <p:cNvPr id="13" name="Group 12">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2DA02D6B-3161-A84B-C59D-C2F2E74D3831}"/>
              </a:ext>
            </a:extLst>
          </p:cNvPr>
          <p:cNvSpPr>
            <a:spLocks noGrp="1"/>
          </p:cNvSpPr>
          <p:nvPr>
            <p:ph type="ctrTitle"/>
          </p:nvPr>
        </p:nvSpPr>
        <p:spPr>
          <a:xfrm>
            <a:off x="1617924" y="1046925"/>
            <a:ext cx="8950036" cy="3163864"/>
          </a:xfrm>
        </p:spPr>
        <p:txBody>
          <a:bodyPr>
            <a:normAutofit/>
          </a:bodyPr>
          <a:lstStyle/>
          <a:p>
            <a:r>
              <a:rPr lang="es-ES" sz="5200" dirty="0">
                <a:solidFill>
                  <a:srgbClr val="FFFFFF"/>
                </a:solidFill>
              </a:rPr>
              <a:t>PROPUESTA ÉTICA</a:t>
            </a:r>
            <a:br>
              <a:rPr lang="es-ES" sz="5200" dirty="0">
                <a:solidFill>
                  <a:srgbClr val="FFFFFF"/>
                </a:solidFill>
              </a:rPr>
            </a:br>
            <a:r>
              <a:rPr lang="es-ES" sz="2000" dirty="0">
                <a:solidFill>
                  <a:srgbClr val="FFFFFF"/>
                </a:solidFill>
              </a:rPr>
              <a:t>(Leonardo Boff)</a:t>
            </a:r>
            <a:br>
              <a:rPr lang="es-ES" sz="2000" dirty="0">
                <a:solidFill>
                  <a:srgbClr val="FFFFFF"/>
                </a:solidFill>
              </a:rPr>
            </a:br>
            <a:br>
              <a:rPr lang="es-ES" sz="2000" dirty="0">
                <a:solidFill>
                  <a:srgbClr val="FFFFFF"/>
                </a:solidFill>
              </a:rPr>
            </a:br>
            <a:r>
              <a:rPr lang="es-EC" sz="3200" dirty="0">
                <a:solidFill>
                  <a:schemeClr val="bg1"/>
                </a:solidFill>
                <a:effectLst/>
                <a:latin typeface="Garamond" panose="02020404030301010803" pitchFamily="18" charset="0"/>
                <a:ea typeface="Times New Roman" panose="02020603050405020304" pitchFamily="18" charset="0"/>
                <a:cs typeface="Arial" panose="020B0604020202020204" pitchFamily="34" charset="0"/>
              </a:rPr>
              <a:t>Existe la necesidad de un cambio en la ética global que permita afrontar los desafíos contemporáneos.</a:t>
            </a:r>
            <a:br>
              <a:rPr lang="es-ES" sz="3200" dirty="0">
                <a:solidFill>
                  <a:schemeClr val="bg1"/>
                </a:solidFill>
                <a:effectLst/>
                <a:latin typeface="Times New Roman" panose="02020603050405020304" pitchFamily="18" charset="0"/>
                <a:ea typeface="Times New Roman" panose="02020603050405020304" pitchFamily="18" charset="0"/>
              </a:rPr>
            </a:br>
            <a:endParaRPr lang="es-ES" sz="3200" dirty="0">
              <a:solidFill>
                <a:schemeClr val="bg1"/>
              </a:solidFill>
            </a:endParaRPr>
          </a:p>
        </p:txBody>
      </p:sp>
      <p:sp>
        <p:nvSpPr>
          <p:cNvPr id="3" name="Subtítulo 2">
            <a:extLst>
              <a:ext uri="{FF2B5EF4-FFF2-40B4-BE49-F238E27FC236}">
                <a16:creationId xmlns:a16="http://schemas.microsoft.com/office/drawing/2014/main" id="{AECE958F-6D1B-6084-31CC-1002FFA8396C}"/>
              </a:ext>
            </a:extLst>
          </p:cNvPr>
          <p:cNvSpPr>
            <a:spLocks noGrp="1"/>
          </p:cNvSpPr>
          <p:nvPr>
            <p:ph type="subTitle" idx="1"/>
          </p:nvPr>
        </p:nvSpPr>
        <p:spPr>
          <a:xfrm>
            <a:off x="2392041" y="4656469"/>
            <a:ext cx="7583133" cy="601245"/>
          </a:xfrm>
        </p:spPr>
        <p:txBody>
          <a:bodyPr>
            <a:normAutofit/>
          </a:bodyPr>
          <a:lstStyle/>
          <a:p>
            <a:r>
              <a:rPr lang="es-ES" sz="2200" dirty="0">
                <a:solidFill>
                  <a:srgbClr val="FFFFFF"/>
                </a:solidFill>
              </a:rPr>
              <a:t>Realizado por: José Luis Fernández García</a:t>
            </a:r>
          </a:p>
        </p:txBody>
      </p:sp>
    </p:spTree>
    <p:extLst>
      <p:ext uri="{BB962C8B-B14F-4D97-AF65-F5344CB8AC3E}">
        <p14:creationId xmlns:p14="http://schemas.microsoft.com/office/powerpoint/2010/main" val="187299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BE036280-8BC1-C598-5DBB-F640F92F8840}"/>
              </a:ext>
            </a:extLst>
          </p:cNvPr>
          <p:cNvSpPr>
            <a:spLocks noGrp="1"/>
          </p:cNvSpPr>
          <p:nvPr>
            <p:ph type="title"/>
          </p:nvPr>
        </p:nvSpPr>
        <p:spPr>
          <a:xfrm>
            <a:off x="838200" y="586992"/>
            <a:ext cx="5638800" cy="1819440"/>
          </a:xfrm>
        </p:spPr>
        <p:txBody>
          <a:bodyPr>
            <a:normAutofit/>
          </a:bodyPr>
          <a:lstStyle/>
          <a:p>
            <a:r>
              <a:rPr lang="es-ES" sz="4000" dirty="0"/>
              <a:t>UN “ETHOS” QUE AMA</a:t>
            </a:r>
          </a:p>
        </p:txBody>
      </p:sp>
      <p:sp>
        <p:nvSpPr>
          <p:cNvPr id="3" name="Marcador de contenido 2">
            <a:extLst>
              <a:ext uri="{FF2B5EF4-FFF2-40B4-BE49-F238E27FC236}">
                <a16:creationId xmlns:a16="http://schemas.microsoft.com/office/drawing/2014/main" id="{D4420E0A-77DC-88C1-A646-C41F52772A84}"/>
              </a:ext>
            </a:extLst>
          </p:cNvPr>
          <p:cNvSpPr>
            <a:spLocks noGrp="1"/>
          </p:cNvSpPr>
          <p:nvPr>
            <p:ph idx="1"/>
          </p:nvPr>
        </p:nvSpPr>
        <p:spPr>
          <a:xfrm>
            <a:off x="781447" y="2646218"/>
            <a:ext cx="5638437" cy="3156166"/>
          </a:xfrm>
        </p:spPr>
        <p:txBody>
          <a:bodyPr anchor="ctr">
            <a:normAutofit fontScale="92500" lnSpcReduction="20000"/>
          </a:bodyPr>
          <a:lstStyle/>
          <a:p>
            <a:pPr>
              <a:lnSpc>
                <a:spcPct val="100000"/>
              </a:lnSpc>
            </a:pPr>
            <a:r>
              <a:rPr lang="es-EC" sz="1500" dirty="0">
                <a:effectLst/>
                <a:latin typeface="Times New Roman" panose="02020603050405020304" pitchFamily="18" charset="0"/>
                <a:ea typeface="Times New Roman" panose="02020603050405020304" pitchFamily="18" charset="0"/>
              </a:rPr>
              <a:t>El amor es la raíz del conocimiento y la espiritualidad.</a:t>
            </a:r>
            <a:endParaRPr lang="es-ES" sz="1500" dirty="0">
              <a:effectLst/>
              <a:latin typeface="Times New Roman" panose="02020603050405020304" pitchFamily="18" charset="0"/>
              <a:ea typeface="Times New Roman" panose="02020603050405020304" pitchFamily="18" charset="0"/>
            </a:endParaRPr>
          </a:p>
          <a:p>
            <a:pPr>
              <a:lnSpc>
                <a:spcPct val="100000"/>
              </a:lnSpc>
            </a:pPr>
            <a:r>
              <a:rPr lang="es-EC" sz="1500" dirty="0">
                <a:effectLst/>
                <a:latin typeface="Times New Roman" panose="02020603050405020304" pitchFamily="18" charset="0"/>
                <a:ea typeface="Times New Roman" panose="02020603050405020304" pitchFamily="18" charset="0"/>
              </a:rPr>
              <a:t>La ética surge en la relación con el otro, donde se debe responder de manera responsable.</a:t>
            </a:r>
            <a:endParaRPr lang="es-ES" sz="1500" dirty="0">
              <a:effectLst/>
              <a:latin typeface="Times New Roman" panose="02020603050405020304" pitchFamily="18" charset="0"/>
              <a:ea typeface="Times New Roman" panose="02020603050405020304" pitchFamily="18" charset="0"/>
            </a:endParaRPr>
          </a:p>
          <a:p>
            <a:pPr>
              <a:lnSpc>
                <a:spcPct val="100000"/>
              </a:lnSpc>
            </a:pPr>
            <a:r>
              <a:rPr lang="es-EC" sz="1500" dirty="0">
                <a:effectLst/>
                <a:latin typeface="Times New Roman" panose="02020603050405020304" pitchFamily="18" charset="0"/>
                <a:ea typeface="Times New Roman" panose="02020603050405020304" pitchFamily="18" charset="0"/>
              </a:rPr>
              <a:t>El Paradigma del cristianismo primitivo enfatiza el amor al prójimo como amor a Dios, que es incondicional y universal.</a:t>
            </a:r>
            <a:endParaRPr lang="es-ES" sz="1500" dirty="0">
              <a:effectLst/>
              <a:latin typeface="Times New Roman" panose="02020603050405020304" pitchFamily="18" charset="0"/>
              <a:ea typeface="Times New Roman" panose="02020603050405020304" pitchFamily="18" charset="0"/>
            </a:endParaRPr>
          </a:p>
          <a:p>
            <a:pPr>
              <a:lnSpc>
                <a:spcPct val="100000"/>
              </a:lnSpc>
            </a:pPr>
            <a:r>
              <a:rPr lang="es-EC" sz="1500" dirty="0">
                <a:effectLst/>
                <a:latin typeface="Times New Roman" panose="02020603050405020304" pitchFamily="18" charset="0"/>
                <a:ea typeface="Times New Roman" panose="02020603050405020304" pitchFamily="18" charset="0"/>
              </a:rPr>
              <a:t>La Regla de oro: Amar al prójimo como a uno mismo es el fundamento de un nuevo sentido de vida.</a:t>
            </a:r>
            <a:endParaRPr lang="es-ES" sz="1500" dirty="0">
              <a:effectLst/>
              <a:latin typeface="Times New Roman" panose="02020603050405020304" pitchFamily="18" charset="0"/>
              <a:ea typeface="Times New Roman" panose="02020603050405020304" pitchFamily="18" charset="0"/>
            </a:endParaRPr>
          </a:p>
          <a:p>
            <a:pPr>
              <a:lnSpc>
                <a:spcPct val="100000"/>
              </a:lnSpc>
            </a:pPr>
            <a:r>
              <a:rPr lang="es-EC" sz="1500" dirty="0">
                <a:effectLst/>
                <a:latin typeface="Times New Roman" panose="02020603050405020304" pitchFamily="18" charset="0"/>
                <a:ea typeface="Times New Roman" panose="02020603050405020304" pitchFamily="18" charset="0"/>
              </a:rPr>
              <a:t> El amor da valor y razón de existencia al otro, convirtiéndose en fuente de vida y renovación.</a:t>
            </a:r>
          </a:p>
          <a:p>
            <a:pPr algn="just">
              <a:lnSpc>
                <a:spcPct val="100000"/>
              </a:lnSpc>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Solamente el ethos que ama está a la altura de los desafíos actuales porque incluye a todos. Hace de los distantes, próximos, y de los próximos, hermanos y hermanas. Todo lo que amamos, lo cuidamos. Se abre así al ethos que cuida. </a:t>
            </a:r>
            <a:endParaRPr lang="es-ES" sz="1500" dirty="0">
              <a:effectLst/>
              <a:latin typeface="Times New Roman" panose="02020603050405020304" pitchFamily="18" charset="0"/>
              <a:ea typeface="Times New Roman" panose="02020603050405020304" pitchFamily="18" charset="0"/>
            </a:endParaRPr>
          </a:p>
          <a:p>
            <a:pPr>
              <a:lnSpc>
                <a:spcPct val="100000"/>
              </a:lnSpc>
            </a:pPr>
            <a:endParaRPr lang="es-ES" sz="1500" dirty="0"/>
          </a:p>
        </p:txBody>
      </p:sp>
      <p:pic>
        <p:nvPicPr>
          <p:cNvPr id="5" name="Picture 4" descr="Primer plano de páginas con forma de corazón de un libro">
            <a:extLst>
              <a:ext uri="{FF2B5EF4-FFF2-40B4-BE49-F238E27FC236}">
                <a16:creationId xmlns:a16="http://schemas.microsoft.com/office/drawing/2014/main" id="{A44F3FD2-F277-909A-2AD5-CF62848022FD}"/>
              </a:ext>
            </a:extLst>
          </p:cNvPr>
          <p:cNvPicPr>
            <a:picLocks noChangeAspect="1"/>
          </p:cNvPicPr>
          <p:nvPr/>
        </p:nvPicPr>
        <p:blipFill>
          <a:blip r:embed="rId4"/>
          <a:srcRect l="24404" r="23709" b="-2"/>
          <a:stretch/>
        </p:blipFill>
        <p:spPr>
          <a:xfrm>
            <a:off x="6861048" y="1"/>
            <a:ext cx="5330952" cy="6858000"/>
          </a:xfrm>
          <a:prstGeom prst="rect">
            <a:avLst/>
          </a:prstGeom>
        </p:spPr>
      </p:pic>
    </p:spTree>
    <p:extLst>
      <p:ext uri="{BB962C8B-B14F-4D97-AF65-F5344CB8AC3E}">
        <p14:creationId xmlns:p14="http://schemas.microsoft.com/office/powerpoint/2010/main" val="44322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9"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E1BA8840-987C-3C1D-7100-8C5DF201AF61}"/>
              </a:ext>
            </a:extLst>
          </p:cNvPr>
          <p:cNvSpPr>
            <a:spLocks noGrp="1"/>
          </p:cNvSpPr>
          <p:nvPr>
            <p:ph type="title"/>
          </p:nvPr>
        </p:nvSpPr>
        <p:spPr>
          <a:xfrm>
            <a:off x="838200" y="586992"/>
            <a:ext cx="5638800" cy="2461008"/>
          </a:xfrm>
        </p:spPr>
        <p:txBody>
          <a:bodyPr>
            <a:normAutofit/>
          </a:bodyPr>
          <a:lstStyle/>
          <a:p>
            <a:r>
              <a:rPr lang="es-ES" sz="3600" dirty="0"/>
              <a:t>EL “ETHOS” QUE CUIDA</a:t>
            </a:r>
          </a:p>
        </p:txBody>
      </p:sp>
      <p:sp>
        <p:nvSpPr>
          <p:cNvPr id="20" name="Marcador de contenido 2">
            <a:extLst>
              <a:ext uri="{FF2B5EF4-FFF2-40B4-BE49-F238E27FC236}">
                <a16:creationId xmlns:a16="http://schemas.microsoft.com/office/drawing/2014/main" id="{C71EBC6B-0DDE-643C-AD77-729AB6B5D0E3}"/>
              </a:ext>
            </a:extLst>
          </p:cNvPr>
          <p:cNvSpPr>
            <a:spLocks noGrp="1"/>
          </p:cNvSpPr>
          <p:nvPr>
            <p:ph idx="1"/>
          </p:nvPr>
        </p:nvSpPr>
        <p:spPr>
          <a:xfrm>
            <a:off x="611306" y="2924151"/>
            <a:ext cx="5638437" cy="3156166"/>
          </a:xfrm>
        </p:spPr>
        <p:txBody>
          <a:bodyPr anchor="ctr">
            <a:normAutofit/>
          </a:bodyPr>
          <a:lstStyle/>
          <a:p>
            <a:pPr algn="just">
              <a:lnSpc>
                <a:spcPct val="100000"/>
              </a:lnSpc>
            </a:pPr>
            <a:r>
              <a:rPr lang="es-EC" sz="1800" dirty="0">
                <a:effectLst/>
                <a:latin typeface="Times New Roman" panose="02020603050405020304" pitchFamily="18" charset="0"/>
                <a:ea typeface="Times New Roman" panose="02020603050405020304" pitchFamily="18" charset="0"/>
              </a:rPr>
              <a:t>El cuidado es fundamental en una nueva civilización que protege la vida y previene daños.</a:t>
            </a:r>
            <a:endParaRPr lang="es-ES" sz="1800" dirty="0">
              <a:effectLst/>
              <a:latin typeface="Times New Roman" panose="02020603050405020304" pitchFamily="18" charset="0"/>
              <a:ea typeface="Times New Roman" panose="02020603050405020304" pitchFamily="18" charset="0"/>
            </a:endParaRPr>
          </a:p>
          <a:p>
            <a:pPr algn="just">
              <a:lnSpc>
                <a:spcPct val="100000"/>
              </a:lnSpc>
            </a:pPr>
            <a:r>
              <a:rPr lang="es-EC" sz="1800" dirty="0">
                <a:effectLst/>
                <a:latin typeface="Times New Roman" panose="02020603050405020304" pitchFamily="18" charset="0"/>
                <a:ea typeface="Times New Roman" panose="02020603050405020304" pitchFamily="18" charset="0"/>
              </a:rPr>
              <a:t>El cuidado es primordial para la existencia humana.</a:t>
            </a:r>
            <a:endParaRPr lang="es-ES" sz="1800" dirty="0">
              <a:effectLst/>
              <a:latin typeface="Times New Roman" panose="02020603050405020304" pitchFamily="18" charset="0"/>
              <a:ea typeface="Times New Roman" panose="02020603050405020304" pitchFamily="18" charset="0"/>
            </a:endParaRPr>
          </a:p>
          <a:p>
            <a:pPr algn="just">
              <a:lnSpc>
                <a:spcPct val="100000"/>
              </a:lnSpc>
            </a:pPr>
            <a:r>
              <a:rPr lang="es-EC" sz="1800" dirty="0">
                <a:effectLst/>
                <a:latin typeface="Times New Roman" panose="02020603050405020304" pitchFamily="18" charset="0"/>
                <a:ea typeface="Times New Roman" panose="02020603050405020304" pitchFamily="18" charset="0"/>
              </a:rPr>
              <a:t>La Sostenibilidad tiene que ver con la responsabilidad política de equilibrar el uso de recursos naturales y la preservación de la vida.</a:t>
            </a:r>
            <a:endParaRPr lang="es-ES" sz="1800" dirty="0">
              <a:effectLst/>
              <a:latin typeface="Times New Roman" panose="02020603050405020304" pitchFamily="18" charset="0"/>
              <a:ea typeface="Times New Roman" panose="02020603050405020304" pitchFamily="18" charset="0"/>
            </a:endParaRPr>
          </a:p>
          <a:p>
            <a:pPr algn="just">
              <a:lnSpc>
                <a:spcPct val="100000"/>
              </a:lnSpc>
            </a:pPr>
            <a:r>
              <a:rPr lang="es-EC" sz="1800" dirty="0">
                <a:effectLst/>
                <a:latin typeface="Times New Roman" panose="02020603050405020304" pitchFamily="18" charset="0"/>
                <a:ea typeface="Times New Roman" panose="02020603050405020304" pitchFamily="18" charset="0"/>
              </a:rPr>
              <a:t>El cuidado debe ser considerado tanto en el ámbito social como en el ambiental para garantizar el futuro de la humanidad.</a:t>
            </a:r>
            <a:endParaRPr lang="es-ES" sz="1800" dirty="0">
              <a:effectLst/>
              <a:latin typeface="Times New Roman" panose="02020603050405020304" pitchFamily="18" charset="0"/>
              <a:ea typeface="Times New Roman" panose="02020603050405020304" pitchFamily="18" charset="0"/>
            </a:endParaRPr>
          </a:p>
        </p:txBody>
      </p:sp>
      <p:pic>
        <p:nvPicPr>
          <p:cNvPr id="21" name="Picture 4" descr="Fila de matraces Florencia con líquido verde y fondo amarillo">
            <a:extLst>
              <a:ext uri="{FF2B5EF4-FFF2-40B4-BE49-F238E27FC236}">
                <a16:creationId xmlns:a16="http://schemas.microsoft.com/office/drawing/2014/main" id="{AE7841E5-E8E3-DC18-F3F4-D5482A5B8C20}"/>
              </a:ext>
            </a:extLst>
          </p:cNvPr>
          <p:cNvPicPr>
            <a:picLocks noChangeAspect="1"/>
          </p:cNvPicPr>
          <p:nvPr/>
        </p:nvPicPr>
        <p:blipFill>
          <a:blip r:embed="rId4"/>
          <a:srcRect l="21834" r="22587"/>
          <a:stretch/>
        </p:blipFill>
        <p:spPr>
          <a:xfrm>
            <a:off x="6861048" y="1"/>
            <a:ext cx="5330952" cy="6858000"/>
          </a:xfrm>
          <a:prstGeom prst="rect">
            <a:avLst/>
          </a:prstGeom>
        </p:spPr>
      </p:pic>
    </p:spTree>
    <p:extLst>
      <p:ext uri="{BB962C8B-B14F-4D97-AF65-F5344CB8AC3E}">
        <p14:creationId xmlns:p14="http://schemas.microsoft.com/office/powerpoint/2010/main" val="14346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F219DB69-CB95-07C3-5E32-91F1B0ADCBB2}"/>
              </a:ext>
            </a:extLst>
          </p:cNvPr>
          <p:cNvSpPr>
            <a:spLocks noGrp="1"/>
          </p:cNvSpPr>
          <p:nvPr>
            <p:ph type="title"/>
          </p:nvPr>
        </p:nvSpPr>
        <p:spPr>
          <a:xfrm>
            <a:off x="781084" y="99648"/>
            <a:ext cx="5638800" cy="1387508"/>
          </a:xfrm>
        </p:spPr>
        <p:txBody>
          <a:bodyPr>
            <a:normAutofit/>
          </a:bodyPr>
          <a:lstStyle/>
          <a:p>
            <a:pPr algn="ctr"/>
            <a:r>
              <a:rPr lang="es-ES" sz="3600" dirty="0"/>
              <a:t>EL “ETHOS” QUE SE RESPONSABILIZA</a:t>
            </a:r>
          </a:p>
        </p:txBody>
      </p:sp>
      <p:sp>
        <p:nvSpPr>
          <p:cNvPr id="3" name="Marcador de contenido 2">
            <a:extLst>
              <a:ext uri="{FF2B5EF4-FFF2-40B4-BE49-F238E27FC236}">
                <a16:creationId xmlns:a16="http://schemas.microsoft.com/office/drawing/2014/main" id="{2F2AA708-EFB2-6386-07E1-16DE9FD0337C}"/>
              </a:ext>
            </a:extLst>
          </p:cNvPr>
          <p:cNvSpPr>
            <a:spLocks noGrp="1"/>
          </p:cNvSpPr>
          <p:nvPr>
            <p:ph idx="1"/>
          </p:nvPr>
        </p:nvSpPr>
        <p:spPr>
          <a:xfrm>
            <a:off x="282520" y="1824612"/>
            <a:ext cx="6357946" cy="4933740"/>
          </a:xfrm>
        </p:spPr>
        <p:txBody>
          <a:bodyPr anchor="ctr">
            <a:noAutofit/>
          </a:bodyPr>
          <a:lstStyle/>
          <a:p>
            <a:pPr>
              <a:lnSpc>
                <a:spcPct val="100000"/>
              </a:lnSpc>
            </a:pPr>
            <a:r>
              <a:rPr lang="es-EC" sz="1400" dirty="0">
                <a:effectLst/>
                <a:latin typeface="Times New Roman" panose="02020603050405020304" pitchFamily="18" charset="0"/>
                <a:ea typeface="Times New Roman" panose="02020603050405020304" pitchFamily="18" charset="0"/>
              </a:rPr>
              <a:t>La voracidad del crecimiento consume a la Tierra, revelando la necesidad de una revolución en la conciencia.</a:t>
            </a:r>
            <a:endParaRPr lang="es-ES" sz="1400" dirty="0">
              <a:effectLst/>
              <a:latin typeface="Times New Roman" panose="02020603050405020304" pitchFamily="18" charset="0"/>
              <a:ea typeface="Times New Roman" panose="02020603050405020304" pitchFamily="18" charset="0"/>
            </a:endParaRPr>
          </a:p>
          <a:p>
            <a:pPr>
              <a:lnSpc>
                <a:spcPct val="100000"/>
              </a:lnSpc>
            </a:pPr>
            <a:r>
              <a:rPr lang="es-EC" sz="1400" dirty="0">
                <a:effectLst/>
                <a:latin typeface="Times New Roman" panose="02020603050405020304" pitchFamily="18" charset="0"/>
                <a:ea typeface="Times New Roman" panose="02020603050405020304" pitchFamily="18" charset="0"/>
              </a:rPr>
              <a:t>La Responsabilidad implica responder adecuadamente a los desafíos actuales, en especial en la biotecnología y la sostenibilidad.</a:t>
            </a:r>
            <a:endParaRPr lang="es-ES" sz="1400" dirty="0">
              <a:effectLst/>
              <a:latin typeface="Times New Roman" panose="02020603050405020304" pitchFamily="18" charset="0"/>
              <a:ea typeface="Times New Roman" panose="02020603050405020304" pitchFamily="18" charset="0"/>
            </a:endParaRPr>
          </a:p>
          <a:p>
            <a:pPr>
              <a:lnSpc>
                <a:spcPct val="100000"/>
              </a:lnSpc>
            </a:pPr>
            <a:r>
              <a:rPr lang="es-EC" sz="1400" dirty="0">
                <a:effectLst/>
                <a:latin typeface="Times New Roman" panose="02020603050405020304" pitchFamily="18" charset="0"/>
                <a:ea typeface="Times New Roman" panose="02020603050405020304" pitchFamily="18" charset="0"/>
              </a:rPr>
              <a:t>Es esencial considerar las consecuencias de nuestras acciones para proteger la vida.  La responsabilidad revela el carácter ético de la persona.</a:t>
            </a:r>
            <a:endParaRPr lang="es-ES" sz="1400" dirty="0">
              <a:effectLst/>
              <a:latin typeface="Times New Roman" panose="02020603050405020304" pitchFamily="18" charset="0"/>
              <a:ea typeface="Times New Roman" panose="02020603050405020304" pitchFamily="18" charset="0"/>
            </a:endParaRPr>
          </a:p>
          <a:p>
            <a:pPr>
              <a:lnSpc>
                <a:spcPct val="100000"/>
              </a:lnSpc>
            </a:pPr>
            <a:r>
              <a:rPr lang="es-ES" sz="1400" dirty="0">
                <a:effectLst/>
                <a:latin typeface="Times New Roman" panose="02020603050405020304" pitchFamily="18" charset="0"/>
                <a:ea typeface="Times New Roman" panose="02020603050405020304" pitchFamily="18" charset="0"/>
                <a:cs typeface="Arial" panose="020B0604020202020204" pitchFamily="34" charset="0"/>
              </a:rPr>
              <a:t>Tareas prioritarias que exige el ser responsables: </a:t>
            </a:r>
          </a:p>
          <a:p>
            <a:pPr marL="557213" indent="-285750">
              <a:lnSpc>
                <a:spcPct val="100000"/>
              </a:lnSpc>
              <a:buFont typeface="Wingdings" panose="05000000000000000000" pitchFamily="2" charset="2"/>
              <a:buChar char="ü"/>
            </a:pPr>
            <a:r>
              <a:rPr lang="es-ES" sz="1400" dirty="0">
                <a:effectLst/>
                <a:latin typeface="Times New Roman" panose="02020603050405020304" pitchFamily="18" charset="0"/>
                <a:ea typeface="Times New Roman" panose="02020603050405020304" pitchFamily="18" charset="0"/>
                <a:cs typeface="Arial" panose="020B0604020202020204" pitchFamily="34" charset="0"/>
              </a:rPr>
              <a:t>Respecto a la sociedad, hay que desplazar el eje de la competición que usa la razón calculadora, hacia el eje de la cooperación que usa la razón cordial. </a:t>
            </a:r>
          </a:p>
          <a:p>
            <a:pPr marL="557213" indent="-285750">
              <a:lnSpc>
                <a:spcPct val="100000"/>
              </a:lnSpc>
              <a:buFont typeface="Wingdings" panose="05000000000000000000" pitchFamily="2" charset="2"/>
              <a:buChar char="ü"/>
            </a:pPr>
            <a:r>
              <a:rPr lang="es-ES" sz="1400" dirty="0">
                <a:effectLst/>
                <a:latin typeface="Times New Roman" panose="02020603050405020304" pitchFamily="18" charset="0"/>
                <a:ea typeface="Times New Roman" panose="02020603050405020304" pitchFamily="18" charset="0"/>
                <a:cs typeface="Arial" panose="020B0604020202020204" pitchFamily="34" charset="0"/>
              </a:rPr>
              <a:t>Respecto a la economía, importa pasar de la acumulación de riqueza, a la producción de lo suficiente y digno para todos. </a:t>
            </a:r>
          </a:p>
          <a:p>
            <a:pPr marL="557213" indent="-285750">
              <a:lnSpc>
                <a:spcPct val="100000"/>
              </a:lnSpc>
              <a:buFont typeface="Wingdings" panose="05000000000000000000" pitchFamily="2" charset="2"/>
              <a:buChar char="ü"/>
            </a:pPr>
            <a:r>
              <a:rPr lang="es-ES" sz="1400" dirty="0">
                <a:effectLst/>
                <a:latin typeface="Times New Roman" panose="02020603050405020304" pitchFamily="18" charset="0"/>
                <a:ea typeface="Times New Roman" panose="02020603050405020304" pitchFamily="18" charset="0"/>
                <a:cs typeface="Arial" panose="020B0604020202020204" pitchFamily="34" charset="0"/>
              </a:rPr>
              <a:t>Respecto a la naturaleza, urge celebrar una alianza de sinergia entre el manejo racional que necesitamos y la preservación del capital natural. </a:t>
            </a:r>
          </a:p>
          <a:p>
            <a:pPr marL="557213" indent="-285750">
              <a:lnSpc>
                <a:spcPct val="100000"/>
              </a:lnSpc>
              <a:buFont typeface="Wingdings" panose="05000000000000000000" pitchFamily="2" charset="2"/>
              <a:buChar char="ü"/>
            </a:pPr>
            <a:r>
              <a:rPr lang="es-ES" sz="1400" dirty="0">
                <a:effectLst/>
                <a:latin typeface="Times New Roman" panose="02020603050405020304" pitchFamily="18" charset="0"/>
                <a:ea typeface="Times New Roman" panose="02020603050405020304" pitchFamily="18" charset="0"/>
                <a:cs typeface="Arial" panose="020B0604020202020204" pitchFamily="34" charset="0"/>
              </a:rPr>
              <a:t>Respecto a la atmósfera espiritual de nuestras sociedades, importa pasar del individualismo y de la autoafirmación para la construcción del bien común y del espíritu de cooperación.</a:t>
            </a:r>
            <a:endParaRPr lang="es-ES" sz="1400" dirty="0">
              <a:effectLst/>
              <a:latin typeface="Times New Roman" panose="02020603050405020304" pitchFamily="18" charset="0"/>
              <a:ea typeface="Times New Roman" panose="02020603050405020304" pitchFamily="18" charset="0"/>
            </a:endParaRPr>
          </a:p>
        </p:txBody>
      </p:sp>
      <p:pic>
        <p:nvPicPr>
          <p:cNvPr id="5" name="Picture 4" descr="Sección transversal de una planta joven y de las raíces">
            <a:extLst>
              <a:ext uri="{FF2B5EF4-FFF2-40B4-BE49-F238E27FC236}">
                <a16:creationId xmlns:a16="http://schemas.microsoft.com/office/drawing/2014/main" id="{7866707B-7B18-F356-F04C-12F1ADCD5AE5}"/>
              </a:ext>
            </a:extLst>
          </p:cNvPr>
          <p:cNvPicPr>
            <a:picLocks noChangeAspect="1"/>
          </p:cNvPicPr>
          <p:nvPr/>
        </p:nvPicPr>
        <p:blipFill>
          <a:blip r:embed="rId4"/>
          <a:srcRect l="43699" r="722"/>
          <a:stretch/>
        </p:blipFill>
        <p:spPr>
          <a:xfrm>
            <a:off x="6861048" y="1"/>
            <a:ext cx="5330952" cy="6858000"/>
          </a:xfrm>
          <a:prstGeom prst="rect">
            <a:avLst/>
          </a:prstGeom>
        </p:spPr>
      </p:pic>
    </p:spTree>
    <p:extLst>
      <p:ext uri="{BB962C8B-B14F-4D97-AF65-F5344CB8AC3E}">
        <p14:creationId xmlns:p14="http://schemas.microsoft.com/office/powerpoint/2010/main" val="142683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BE91FF14-DBB4-D85C-2A38-75F88F2D512F}"/>
              </a:ext>
            </a:extLst>
          </p:cNvPr>
          <p:cNvSpPr>
            <a:spLocks noGrp="1"/>
          </p:cNvSpPr>
          <p:nvPr>
            <p:ph type="title"/>
          </p:nvPr>
        </p:nvSpPr>
        <p:spPr>
          <a:xfrm>
            <a:off x="781084" y="199712"/>
            <a:ext cx="5638800" cy="1362388"/>
          </a:xfrm>
        </p:spPr>
        <p:txBody>
          <a:bodyPr>
            <a:normAutofit/>
          </a:bodyPr>
          <a:lstStyle/>
          <a:p>
            <a:pPr algn="ctr"/>
            <a:r>
              <a:rPr lang="es-ES" sz="3600" dirty="0"/>
              <a:t>EL “ETHOS” QUE SE SOLIDARIZA</a:t>
            </a:r>
          </a:p>
        </p:txBody>
      </p:sp>
      <p:sp>
        <p:nvSpPr>
          <p:cNvPr id="3" name="Marcador de contenido 2">
            <a:extLst>
              <a:ext uri="{FF2B5EF4-FFF2-40B4-BE49-F238E27FC236}">
                <a16:creationId xmlns:a16="http://schemas.microsoft.com/office/drawing/2014/main" id="{9BF500EC-4030-6DE0-D694-91564440FA34}"/>
              </a:ext>
            </a:extLst>
          </p:cNvPr>
          <p:cNvSpPr>
            <a:spLocks noGrp="1"/>
          </p:cNvSpPr>
          <p:nvPr>
            <p:ph idx="1"/>
          </p:nvPr>
        </p:nvSpPr>
        <p:spPr>
          <a:xfrm>
            <a:off x="339920" y="1562099"/>
            <a:ext cx="6784361" cy="5210489"/>
          </a:xfrm>
        </p:spPr>
        <p:txBody>
          <a:bodyPr anchor="ctr">
            <a:noAutofit/>
          </a:bodyPr>
          <a:lstStyle/>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Vivimos tiempos de gran barbarie porque es extremamente escasa la solidaridad entre los humanos. 1.400 millones de personas viven con menos de un dólar al día, dos tercios de los cuales conforman la humanidad futura: niños y jóvenes menores de 15 años.  </a:t>
            </a:r>
          </a:p>
          <a:p>
            <a:pPr>
              <a:lnSpc>
                <a:spcPct val="100000"/>
              </a:lnSpc>
            </a:pPr>
            <a:r>
              <a:rPr lang="es-ES" sz="1800" dirty="0">
                <a:latin typeface="Times New Roman" panose="02020603050405020304" pitchFamily="18" charset="0"/>
                <a:ea typeface="Times New Roman" panose="02020603050405020304" pitchFamily="18" charset="0"/>
                <a:cs typeface="Arial" panose="020B0604020202020204" pitchFamily="34" charset="0"/>
              </a:rPr>
              <a:t>La falta de solidaridad exacerba la violencia y la pobreza en el mundo.</a:t>
            </a:r>
            <a:endParaRPr lang="es-ES"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La solidaridad se encuentra en la raíz del proceso de hominización.</a:t>
            </a:r>
            <a:endParaRPr lang="es-ES" sz="1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El imperativo suena así: «solidarízate con todos los seres, tus compañeros y compañeras de aventura planetaria, especialmente con los más perjudicados, para que todos puedan ser incluidos en tu cuidado». </a:t>
            </a: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También es importante alimentar la solidaridad con las generaciones futuras, pues también ellas tienen derecho a una Tierra habitable. </a:t>
            </a:r>
          </a:p>
          <a:p>
            <a:pPr>
              <a:lnSpc>
                <a:spcPct val="100000"/>
              </a:lnSpc>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La solidaridad debe ser la base para construir un mundo más justo y equitativo</a:t>
            </a:r>
            <a:r>
              <a:rPr lang="es-EC" sz="1800" dirty="0">
                <a:effectLst/>
                <a:latin typeface="Garamond" panose="02020404030301010803" pitchFamily="18" charset="0"/>
                <a:ea typeface="Times New Roman" panose="02020603050405020304" pitchFamily="18" charset="0"/>
                <a:cs typeface="Arial" panose="020B0604020202020204" pitchFamily="34" charset="0"/>
              </a:rPr>
              <a:t>.</a:t>
            </a:r>
            <a:endParaRPr lang="es-ES" sz="1800" dirty="0"/>
          </a:p>
        </p:txBody>
      </p:sp>
      <p:pic>
        <p:nvPicPr>
          <p:cNvPr id="5" name="Picture 4" descr="Arcoíris redondo">
            <a:extLst>
              <a:ext uri="{FF2B5EF4-FFF2-40B4-BE49-F238E27FC236}">
                <a16:creationId xmlns:a16="http://schemas.microsoft.com/office/drawing/2014/main" id="{DB1F1277-7054-B5B1-7F3D-673E16D28F27}"/>
              </a:ext>
            </a:extLst>
          </p:cNvPr>
          <p:cNvPicPr>
            <a:picLocks noChangeAspect="1"/>
          </p:cNvPicPr>
          <p:nvPr/>
        </p:nvPicPr>
        <p:blipFill>
          <a:blip r:embed="rId4"/>
          <a:srcRect l="17458" r="30654" b="-2"/>
          <a:stretch/>
        </p:blipFill>
        <p:spPr>
          <a:xfrm>
            <a:off x="7365232" y="0"/>
            <a:ext cx="4823720" cy="6858000"/>
          </a:xfrm>
          <a:prstGeom prst="rect">
            <a:avLst/>
          </a:prstGeom>
        </p:spPr>
      </p:pic>
    </p:spTree>
    <p:extLst>
      <p:ext uri="{BB962C8B-B14F-4D97-AF65-F5344CB8AC3E}">
        <p14:creationId xmlns:p14="http://schemas.microsoft.com/office/powerpoint/2010/main" val="392991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ítulo 1">
            <a:extLst>
              <a:ext uri="{FF2B5EF4-FFF2-40B4-BE49-F238E27FC236}">
                <a16:creationId xmlns:a16="http://schemas.microsoft.com/office/drawing/2014/main" id="{845354E7-A138-99CB-242C-A58A0BCD1183}"/>
              </a:ext>
            </a:extLst>
          </p:cNvPr>
          <p:cNvSpPr>
            <a:spLocks noGrp="1"/>
          </p:cNvSpPr>
          <p:nvPr>
            <p:ph type="title"/>
          </p:nvPr>
        </p:nvSpPr>
        <p:spPr>
          <a:xfrm>
            <a:off x="1274619" y="237165"/>
            <a:ext cx="5638800" cy="1324935"/>
          </a:xfrm>
        </p:spPr>
        <p:txBody>
          <a:bodyPr>
            <a:normAutofit/>
          </a:bodyPr>
          <a:lstStyle/>
          <a:p>
            <a:pPr algn="ctr"/>
            <a:r>
              <a:rPr lang="es-ES" sz="3200" dirty="0"/>
              <a:t>EL “ETHOS” QUE SE COMPADECE</a:t>
            </a:r>
          </a:p>
        </p:txBody>
      </p:sp>
      <p:sp>
        <p:nvSpPr>
          <p:cNvPr id="3" name="Marcador de contenido 2">
            <a:extLst>
              <a:ext uri="{FF2B5EF4-FFF2-40B4-BE49-F238E27FC236}">
                <a16:creationId xmlns:a16="http://schemas.microsoft.com/office/drawing/2014/main" id="{3EFE1D3E-BDF0-A8A4-4031-1E731BB29736}"/>
              </a:ext>
            </a:extLst>
          </p:cNvPr>
          <p:cNvSpPr>
            <a:spLocks noGrp="1"/>
          </p:cNvSpPr>
          <p:nvPr>
            <p:ph idx="1"/>
          </p:nvPr>
        </p:nvSpPr>
        <p:spPr>
          <a:xfrm>
            <a:off x="519546" y="2130251"/>
            <a:ext cx="6993082" cy="4150115"/>
          </a:xfrm>
        </p:spPr>
        <p:txBody>
          <a:bodyPr anchor="ctr">
            <a:noAutofit/>
          </a:bodyPr>
          <a:lstStyle/>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El ethos, para ser plenamente humano, necesita incorporar la compasión. Hay mucho sufrimiento en la historia, demasiada sangre en nuestros caminos e interminable soledad de millones y millones de personas, cargando solas, en su corazón, la cruz de la injusticia, de la incomprensión y de la amargura. </a:t>
            </a: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Compasión era sinónimo de misericordia, esa actitud generosa que quiere compartir la pasión con el otro y no dejarlo solo con su dolor. </a:t>
            </a:r>
            <a:endParaRPr lang="es-ES" sz="1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Lo que hace penoso el sufrimiento no es tanto el sufrimiento mismo, sino estar solo en el sufrimiento. </a:t>
            </a:r>
          </a:p>
          <a:p>
            <a:pPr>
              <a:lnSpc>
                <a:spcPct val="100000"/>
              </a:lnSpc>
            </a:pPr>
            <a:r>
              <a:rPr lang="es-ES" sz="1800" dirty="0">
                <a:effectLst/>
                <a:latin typeface="Times New Roman" panose="02020603050405020304" pitchFamily="18" charset="0"/>
                <a:ea typeface="Times New Roman" panose="02020603050405020304" pitchFamily="18" charset="0"/>
                <a:cs typeface="Arial" panose="020B0604020202020204" pitchFamily="34" charset="0"/>
              </a:rPr>
              <a:t>La compasión tiene un campo de realización ilimitado. No se restringe solamente a los seres humanos, sino a todos los seres vivos y al cosmos. </a:t>
            </a:r>
            <a:endParaRPr lang="es-ES" sz="1800" dirty="0"/>
          </a:p>
        </p:txBody>
      </p:sp>
      <p:pic>
        <p:nvPicPr>
          <p:cNvPr id="5" name="Picture 4" descr="Carretera en bosque con punto de fuga">
            <a:extLst>
              <a:ext uri="{FF2B5EF4-FFF2-40B4-BE49-F238E27FC236}">
                <a16:creationId xmlns:a16="http://schemas.microsoft.com/office/drawing/2014/main" id="{A25795DA-D63E-9516-08A1-4969DD6E2252}"/>
              </a:ext>
            </a:extLst>
          </p:cNvPr>
          <p:cNvPicPr>
            <a:picLocks noChangeAspect="1"/>
          </p:cNvPicPr>
          <p:nvPr/>
        </p:nvPicPr>
        <p:blipFill>
          <a:blip r:embed="rId4"/>
          <a:srcRect l="17756" r="30357" b="-2"/>
          <a:stretch/>
        </p:blipFill>
        <p:spPr>
          <a:xfrm>
            <a:off x="8134200" y="0"/>
            <a:ext cx="4054752" cy="6858000"/>
          </a:xfrm>
          <a:prstGeom prst="rect">
            <a:avLst/>
          </a:prstGeom>
        </p:spPr>
      </p:pic>
    </p:spTree>
    <p:extLst>
      <p:ext uri="{BB962C8B-B14F-4D97-AF65-F5344CB8AC3E}">
        <p14:creationId xmlns:p14="http://schemas.microsoft.com/office/powerpoint/2010/main" val="2588746287"/>
      </p:ext>
    </p:extLst>
  </p:cSld>
  <p:clrMapOvr>
    <a:masterClrMapping/>
  </p:clrMapOvr>
</p:sld>
</file>

<file path=ppt/theme/theme1.xml><?xml version="1.0" encoding="utf-8"?>
<a:theme xmlns:a="http://schemas.openxmlformats.org/drawingml/2006/main" name="DappledVTI">
  <a:themeElements>
    <a:clrScheme name="AnalogousFromLightSeed_2SEEDS">
      <a:dk1>
        <a:srgbClr val="000000"/>
      </a:dk1>
      <a:lt1>
        <a:srgbClr val="FFFFFF"/>
      </a:lt1>
      <a:dk2>
        <a:srgbClr val="1F3836"/>
      </a:dk2>
      <a:lt2>
        <a:srgbClr val="E8E2E2"/>
      </a:lt2>
      <a:accent1>
        <a:srgbClr val="48AFA8"/>
      </a:accent1>
      <a:accent2>
        <a:srgbClr val="4DB181"/>
      </a:accent2>
      <a:accent3>
        <a:srgbClr val="51AADB"/>
      </a:accent3>
      <a:accent4>
        <a:srgbClr val="DD5BD2"/>
      </a:accent4>
      <a:accent5>
        <a:srgbClr val="E379AE"/>
      </a:accent5>
      <a:accent6>
        <a:srgbClr val="DD5B66"/>
      </a:accent6>
      <a:hlink>
        <a:srgbClr val="AE696E"/>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66</TotalTime>
  <Words>729</Words>
  <Application>Microsoft Office PowerPoint</Application>
  <PresentationFormat>Panorámica</PresentationFormat>
  <Paragraphs>35</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DappledVTI</vt:lpstr>
      <vt:lpstr>PROPUESTA ÉTICA (Leonardo Boff)  Existe la necesidad de un cambio en la ética global que permita afrontar los desafíos contemporáneos. </vt:lpstr>
      <vt:lpstr>UN “ETHOS” QUE AMA</vt:lpstr>
      <vt:lpstr>EL “ETHOS” QUE CUIDA</vt:lpstr>
      <vt:lpstr>EL “ETHOS” QUE SE RESPONSABILIZA</vt:lpstr>
      <vt:lpstr>EL “ETHOS” QUE SE SOLIDARIZA</vt:lpstr>
      <vt:lpstr>EL “ETHOS” QUE SE COMPADECE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LUIS FERNANDEZ GARCIA</dc:creator>
  <cp:lastModifiedBy>JOSE LUIS FERNANDEZ GARCIA</cp:lastModifiedBy>
  <cp:revision>10</cp:revision>
  <dcterms:created xsi:type="dcterms:W3CDTF">2024-11-06T02:46:44Z</dcterms:created>
  <dcterms:modified xsi:type="dcterms:W3CDTF">2024-12-15T05:30:37Z</dcterms:modified>
</cp:coreProperties>
</file>